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56"/>
  </p:notesMasterIdLst>
  <p:sldIdLst>
    <p:sldId id="264" r:id="rId3"/>
    <p:sldId id="313" r:id="rId4"/>
    <p:sldId id="267" r:id="rId5"/>
    <p:sldId id="259" r:id="rId6"/>
    <p:sldId id="268" r:id="rId7"/>
    <p:sldId id="269" r:id="rId8"/>
    <p:sldId id="257" r:id="rId9"/>
    <p:sldId id="258" r:id="rId10"/>
    <p:sldId id="314" r:id="rId11"/>
    <p:sldId id="275" r:id="rId12"/>
    <p:sldId id="276" r:id="rId13"/>
    <p:sldId id="278" r:id="rId14"/>
    <p:sldId id="279" r:id="rId15"/>
    <p:sldId id="280" r:id="rId16"/>
    <p:sldId id="281" r:id="rId17"/>
    <p:sldId id="283" r:id="rId18"/>
    <p:sldId id="284" r:id="rId19"/>
    <p:sldId id="285" r:id="rId20"/>
    <p:sldId id="287" r:id="rId21"/>
    <p:sldId id="288" r:id="rId22"/>
    <p:sldId id="323" r:id="rId23"/>
    <p:sldId id="271" r:id="rId24"/>
    <p:sldId id="291" r:id="rId25"/>
    <p:sldId id="315" r:id="rId26"/>
    <p:sldId id="302" r:id="rId27"/>
    <p:sldId id="303" r:id="rId28"/>
    <p:sldId id="304" r:id="rId29"/>
    <p:sldId id="306" r:id="rId30"/>
    <p:sldId id="307" r:id="rId31"/>
    <p:sldId id="308" r:id="rId32"/>
    <p:sldId id="309" r:id="rId33"/>
    <p:sldId id="310" r:id="rId34"/>
    <p:sldId id="311" r:id="rId35"/>
    <p:sldId id="316" r:id="rId36"/>
    <p:sldId id="270" r:id="rId37"/>
    <p:sldId id="272" r:id="rId38"/>
    <p:sldId id="260" r:id="rId39"/>
    <p:sldId id="262" r:id="rId40"/>
    <p:sldId id="292" r:id="rId41"/>
    <p:sldId id="301" r:id="rId42"/>
    <p:sldId id="297" r:id="rId43"/>
    <p:sldId id="298" r:id="rId44"/>
    <p:sldId id="300" r:id="rId45"/>
    <p:sldId id="263" r:id="rId46"/>
    <p:sldId id="317" r:id="rId47"/>
    <p:sldId id="294" r:id="rId48"/>
    <p:sldId id="293" r:id="rId49"/>
    <p:sldId id="320" r:id="rId50"/>
    <p:sldId id="318" r:id="rId51"/>
    <p:sldId id="296" r:id="rId52"/>
    <p:sldId id="322" r:id="rId53"/>
    <p:sldId id="319" r:id="rId54"/>
    <p:sldId id="27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01"/>
    <p:restoredTop sz="86371"/>
  </p:normalViewPr>
  <p:slideViewPr>
    <p:cSldViewPr snapToGrid="0" snapToObjects="1">
      <p:cViewPr>
        <p:scale>
          <a:sx n="75" d="100"/>
          <a:sy n="75" d="100"/>
        </p:scale>
        <p:origin x="1328" y="312"/>
      </p:cViewPr>
      <p:guideLst/>
    </p:cSldViewPr>
  </p:slideViewPr>
  <p:outlineViewPr>
    <p:cViewPr>
      <p:scale>
        <a:sx n="33" d="100"/>
        <a:sy n="33" d="100"/>
      </p:scale>
      <p:origin x="0" y="-16034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76" d="100"/>
          <a:sy n="76" d="100"/>
        </p:scale>
        <p:origin x="3240"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7E6E63-0E22-D748-BD27-C3B8DFFA0C88}" type="datetimeFigureOut">
              <a:rPr lang="en-US" smtClean="0"/>
              <a:t>11/3/15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DACA9-B445-304F-90E8-B490B00AC7CD}" type="slidenum">
              <a:rPr lang="en-US" smtClean="0"/>
              <a:t>‹#›</a:t>
            </a:fld>
            <a:endParaRPr lang="en-US" dirty="0"/>
          </a:p>
        </p:txBody>
      </p:sp>
    </p:spTree>
    <p:extLst>
      <p:ext uri="{BB962C8B-B14F-4D97-AF65-F5344CB8AC3E}">
        <p14:creationId xmlns:p14="http://schemas.microsoft.com/office/powerpoint/2010/main" val="1423931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E976C-CADF-D24C-9A21-00CFBBD6D9DD}" type="slidenum">
              <a:rPr lang="en-US" smtClean="0">
                <a:solidFill>
                  <a:prstClr val="black"/>
                </a:solidFill>
                <a:latin typeface="Calibri"/>
              </a:rPr>
              <a:pPr/>
              <a:t>1</a:t>
            </a:fld>
            <a:endParaRPr lang="en-US" dirty="0">
              <a:solidFill>
                <a:prstClr val="black"/>
              </a:solidFill>
              <a:latin typeface="Calibri"/>
            </a:endParaRPr>
          </a:p>
        </p:txBody>
      </p:sp>
    </p:spTree>
    <p:extLst>
      <p:ext uri="{BB962C8B-B14F-4D97-AF65-F5344CB8AC3E}">
        <p14:creationId xmlns:p14="http://schemas.microsoft.com/office/powerpoint/2010/main" val="1318522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D15BA2-41A1-46AC-9669-D6D86619A2C7}" type="slidenum">
              <a:rPr lang="en-US" smtClean="0"/>
              <a:t>23</a:t>
            </a:fld>
            <a:endParaRPr lang="en-US" dirty="0"/>
          </a:p>
        </p:txBody>
      </p:sp>
    </p:spTree>
    <p:extLst>
      <p:ext uri="{BB962C8B-B14F-4D97-AF65-F5344CB8AC3E}">
        <p14:creationId xmlns:p14="http://schemas.microsoft.com/office/powerpoint/2010/main" val="1802771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DACA9-B445-304F-90E8-B490B00AC7CD}" type="slidenum">
              <a:rPr lang="en-US" smtClean="0"/>
              <a:t>24</a:t>
            </a:fld>
            <a:endParaRPr lang="en-US" dirty="0"/>
          </a:p>
        </p:txBody>
      </p:sp>
    </p:spTree>
    <p:extLst>
      <p:ext uri="{BB962C8B-B14F-4D97-AF65-F5344CB8AC3E}">
        <p14:creationId xmlns:p14="http://schemas.microsoft.com/office/powerpoint/2010/main" val="10190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2DC9799-BD3E-3242-B32A-B2F9974B8AF2}" type="slidenum">
              <a:rPr lang="en-GB" altLang="en-US"/>
              <a:pPr/>
              <a:t>25</a:t>
            </a:fld>
            <a:endParaRPr lang="en-GB" altLang="en-US" dirty="0"/>
          </a:p>
        </p:txBody>
      </p:sp>
      <p:sp>
        <p:nvSpPr>
          <p:cNvPr id="108545"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85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910877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4F3A3B-8460-D347-B6DD-C0CAF9B5F855}" type="slidenum">
              <a:rPr lang="en-US" altLang="en-US"/>
              <a:pPr/>
              <a:t>26</a:t>
            </a:fld>
            <a:endParaRPr lang="en-US" altLang="en-US" dirty="0"/>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27028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326C0BA8-2858-DF48-B14C-0C21DC5AE4BC}" type="slidenum">
              <a:rPr lang="en-GB" altLang="en-US"/>
              <a:pPr/>
              <a:t>27</a:t>
            </a:fld>
            <a:endParaRPr lang="en-GB" altLang="en-US" dirty="0"/>
          </a:p>
        </p:txBody>
      </p:sp>
      <p:sp>
        <p:nvSpPr>
          <p:cNvPr id="110593"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19859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322E5351-A819-EE44-86BF-0EB21F2738E5}" type="slidenum">
              <a:rPr lang="en-GB" altLang="en-US"/>
              <a:pPr/>
              <a:t>33</a:t>
            </a:fld>
            <a:endParaRPr lang="en-GB" altLang="en-US" dirty="0"/>
          </a:p>
        </p:txBody>
      </p:sp>
      <p:sp>
        <p:nvSpPr>
          <p:cNvPr id="112641" name="Text Box 1"/>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2642"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211851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DACA9-B445-304F-90E8-B490B00AC7CD}" type="slidenum">
              <a:rPr lang="en-US" smtClean="0"/>
              <a:t>39</a:t>
            </a:fld>
            <a:endParaRPr lang="en-US" dirty="0"/>
          </a:p>
        </p:txBody>
      </p:sp>
    </p:spTree>
    <p:extLst>
      <p:ext uri="{BB962C8B-B14F-4D97-AF65-F5344CB8AC3E}">
        <p14:creationId xmlns:p14="http://schemas.microsoft.com/office/powerpoint/2010/main" val="465371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DACA9-B445-304F-90E8-B490B00AC7CD}" type="slidenum">
              <a:rPr lang="en-US" smtClean="0"/>
              <a:t>48</a:t>
            </a:fld>
            <a:endParaRPr lang="en-US" dirty="0"/>
          </a:p>
        </p:txBody>
      </p:sp>
    </p:spTree>
    <p:extLst>
      <p:ext uri="{BB962C8B-B14F-4D97-AF65-F5344CB8AC3E}">
        <p14:creationId xmlns:p14="http://schemas.microsoft.com/office/powerpoint/2010/main" val="44389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DACA9-B445-304F-90E8-B490B00AC7CD}" type="slidenum">
              <a:rPr lang="en-US" smtClean="0"/>
              <a:t>50</a:t>
            </a:fld>
            <a:endParaRPr lang="en-US" dirty="0"/>
          </a:p>
        </p:txBody>
      </p:sp>
    </p:spTree>
    <p:extLst>
      <p:ext uri="{BB962C8B-B14F-4D97-AF65-F5344CB8AC3E}">
        <p14:creationId xmlns:p14="http://schemas.microsoft.com/office/powerpoint/2010/main" val="92039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2125" y="400050"/>
            <a:ext cx="6196013" cy="348615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DFE9D578-2C0B-4C4B-8605-38F092DB3859}" type="datetime1">
              <a:rPr lang="en-US" smtClean="0"/>
              <a:pPr/>
              <a:t>11/3/15</a:t>
            </a:fld>
            <a:endParaRPr lang="en-US" dirty="0"/>
          </a:p>
        </p:txBody>
      </p:sp>
      <p:sp>
        <p:nvSpPr>
          <p:cNvPr id="6" name="Footer Placeholder 5"/>
          <p:cNvSpPr>
            <a:spLocks noGrp="1"/>
          </p:cNvSpPr>
          <p:nvPr>
            <p:ph type="ftr" sz="quarter" idx="12"/>
          </p:nvPr>
        </p:nvSpPr>
        <p:spPr/>
        <p:txBody>
          <a:bodyPr/>
          <a:lstStyle/>
          <a:p>
            <a:r>
              <a:rPr lang="en-US" dirty="0" smtClean="0"/>
              <a:t>© 2012 Brocade Communications Systems, Inc. CONFIDENTIAL—For Internal Use Only</a:t>
            </a:r>
            <a:endParaRPr lang="en-US" dirty="0"/>
          </a:p>
        </p:txBody>
      </p:sp>
      <p:sp>
        <p:nvSpPr>
          <p:cNvPr id="7" name="Slide Number Placeholder 6"/>
          <p:cNvSpPr>
            <a:spLocks noGrp="1"/>
          </p:cNvSpPr>
          <p:nvPr>
            <p:ph type="sldNum" sz="quarter" idx="13"/>
          </p:nvPr>
        </p:nvSpPr>
        <p:spPr/>
        <p:txBody>
          <a:bodyPr/>
          <a:lstStyle/>
          <a:p>
            <a:fld id="{896E0605-5A07-41FC-970D-0301630541A7}" type="slidenum">
              <a:rPr lang="en-US" smtClean="0"/>
              <a:pPr/>
              <a:t>3</a:t>
            </a:fld>
            <a:endParaRPr lang="en-US" dirty="0"/>
          </a:p>
        </p:txBody>
      </p:sp>
      <p:sp>
        <p:nvSpPr>
          <p:cNvPr id="8" name="Header Placeholder 7"/>
          <p:cNvSpPr>
            <a:spLocks noGrp="1"/>
          </p:cNvSpPr>
          <p:nvPr>
            <p:ph type="hdr" sz="quarter" idx="14"/>
          </p:nvPr>
        </p:nvSpPr>
        <p:spPr/>
        <p:txBody>
          <a:bodyPr/>
          <a:lstStyle/>
          <a:p>
            <a:r>
              <a:rPr lang="en-US" dirty="0" smtClean="0"/>
              <a:t>FY13 Brocade Sales Leadership Summit</a:t>
            </a:r>
            <a:endParaRPr lang="en-US" dirty="0"/>
          </a:p>
        </p:txBody>
      </p:sp>
    </p:spTree>
    <p:extLst>
      <p:ext uri="{BB962C8B-B14F-4D97-AF65-F5344CB8AC3E}">
        <p14:creationId xmlns:p14="http://schemas.microsoft.com/office/powerpoint/2010/main" val="2119395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The point here is that the future is in Software (Software, Software Software!)</a:t>
            </a:r>
          </a:p>
          <a:p>
            <a:endParaRPr lang="en-US" dirty="0"/>
          </a:p>
        </p:txBody>
      </p:sp>
      <p:sp>
        <p:nvSpPr>
          <p:cNvPr id="5" name="Date Placeholder 4"/>
          <p:cNvSpPr>
            <a:spLocks noGrp="1"/>
          </p:cNvSpPr>
          <p:nvPr>
            <p:ph type="dt" idx="11"/>
          </p:nvPr>
        </p:nvSpPr>
        <p:spPr/>
        <p:txBody>
          <a:bodyPr/>
          <a:lstStyle/>
          <a:p>
            <a:fld id="{DFE9D578-2C0B-4C4B-8605-38F092DB3859}" type="datetime1">
              <a:rPr lang="en-US" smtClean="0"/>
              <a:pPr/>
              <a:t>11/3/15</a:t>
            </a:fld>
            <a:endParaRPr lang="en-US" dirty="0"/>
          </a:p>
        </p:txBody>
      </p:sp>
      <p:sp>
        <p:nvSpPr>
          <p:cNvPr id="7" name="Slide Number Placeholder 6"/>
          <p:cNvSpPr>
            <a:spLocks noGrp="1"/>
          </p:cNvSpPr>
          <p:nvPr>
            <p:ph type="sldNum" sz="quarter" idx="13"/>
          </p:nvPr>
        </p:nvSpPr>
        <p:spPr/>
        <p:txBody>
          <a:bodyPr/>
          <a:lstStyle/>
          <a:p>
            <a:fld id="{896E0605-5A07-41FC-970D-0301630541A7}" type="slidenum">
              <a:rPr lang="en-US" smtClean="0"/>
              <a:pPr/>
              <a:t>4</a:t>
            </a:fld>
            <a:endParaRPr lang="en-US" dirty="0"/>
          </a:p>
        </p:txBody>
      </p:sp>
      <p:sp>
        <p:nvSpPr>
          <p:cNvPr id="8" name="Footer Placeholder 7"/>
          <p:cNvSpPr>
            <a:spLocks noGrp="1"/>
          </p:cNvSpPr>
          <p:nvPr>
            <p:ph type="ftr" sz="quarter" idx="14"/>
          </p:nvPr>
        </p:nvSpPr>
        <p:spPr/>
        <p:txBody>
          <a:bodyPr/>
          <a:lstStyle/>
          <a:p>
            <a:r>
              <a:rPr lang="en-US" dirty="0" smtClean="0"/>
              <a:t>© 2012 Brocade Communications Systems, Inc. CONFIDENTIAL—For Internal Use Only</a:t>
            </a:r>
            <a:endParaRPr lang="en-US" dirty="0"/>
          </a:p>
        </p:txBody>
      </p:sp>
      <p:sp>
        <p:nvSpPr>
          <p:cNvPr id="9" name="Header Placeholder 8"/>
          <p:cNvSpPr>
            <a:spLocks noGrp="1"/>
          </p:cNvSpPr>
          <p:nvPr>
            <p:ph type="hdr" sz="quarter" idx="15"/>
          </p:nvPr>
        </p:nvSpPr>
        <p:spPr/>
        <p:txBody>
          <a:bodyPr/>
          <a:lstStyle/>
          <a:p>
            <a:r>
              <a:rPr lang="en-US" dirty="0" smtClean="0"/>
              <a:t>FY13 Brocade Sales Leadership Summit</a:t>
            </a:r>
            <a:endParaRPr lang="en-US" dirty="0"/>
          </a:p>
        </p:txBody>
      </p:sp>
      <p:sp>
        <p:nvSpPr>
          <p:cNvPr id="15" name="Slide Image Placeholder 14"/>
          <p:cNvSpPr>
            <a:spLocks noGrp="1" noRot="1" noChangeAspect="1"/>
          </p:cNvSpPr>
          <p:nvPr>
            <p:ph type="sldImg"/>
          </p:nvPr>
        </p:nvSpPr>
        <p:spPr>
          <a:xfrm>
            <a:off x="492125" y="400050"/>
            <a:ext cx="6196013" cy="3486150"/>
          </a:xfrm>
        </p:spPr>
      </p:sp>
    </p:spTree>
    <p:extLst>
      <p:ext uri="{BB962C8B-B14F-4D97-AF65-F5344CB8AC3E}">
        <p14:creationId xmlns:p14="http://schemas.microsoft.com/office/powerpoint/2010/main" val="1083844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7</a:t>
            </a:fld>
            <a:endParaRPr lang="en-US" dirty="0"/>
          </a:p>
        </p:txBody>
      </p:sp>
    </p:spTree>
    <p:extLst>
      <p:ext uri="{BB962C8B-B14F-4D97-AF65-F5344CB8AC3E}">
        <p14:creationId xmlns:p14="http://schemas.microsoft.com/office/powerpoint/2010/main" val="530550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8</a:t>
            </a:fld>
            <a:endParaRPr lang="en-US" dirty="0"/>
          </a:p>
        </p:txBody>
      </p:sp>
    </p:spTree>
    <p:extLst>
      <p:ext uri="{BB962C8B-B14F-4D97-AF65-F5344CB8AC3E}">
        <p14:creationId xmlns:p14="http://schemas.microsoft.com/office/powerpoint/2010/main" val="2009332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customers are at the very early side of this continuum of maturity when it comes to automating the network.  They may have a couple of expect scripts, some MOPs and SOPs, but things are not really automated in any really meaningful way.  They don’t have any sort of control framework or controller, not using OpenStack, not interested in programmability.  Most want the network to be easier to manage.</a:t>
            </a:r>
          </a:p>
          <a:p>
            <a:endParaRPr lang="en-US" baseline="0" dirty="0" smtClean="0"/>
          </a:p>
          <a:p>
            <a:r>
              <a:rPr lang="en-US" baseline="0" dirty="0" smtClean="0"/>
              <a:t>Companies such as Netflix, are at the furthest end of the spectrum using a much more fully integrated Dev/NetOps approach</a:t>
            </a:r>
          </a:p>
          <a:p>
            <a:endParaRPr lang="en-US" baseline="0" dirty="0" smtClean="0"/>
          </a:p>
          <a:p>
            <a:r>
              <a:rPr lang="en-US" baseline="0" dirty="0" smtClean="0"/>
              <a:t>Our job is not to paint a picture of our customer’s full operational maturity, our job is to show them that we know what full operational maturity looks like and then get them further down the continuum in that direction.</a:t>
            </a:r>
          </a:p>
          <a:p>
            <a:endParaRPr lang="en-US" baseline="0" dirty="0" smtClean="0"/>
          </a:p>
          <a:p>
            <a:r>
              <a:rPr lang="en-US" baseline="0" dirty="0" smtClean="0"/>
              <a:t>Present in the industry today is a huge separation between where customers are today and the “vision” that everyone is talking about. </a:t>
            </a:r>
          </a:p>
          <a:p>
            <a:endParaRPr lang="en-US" baseline="0" dirty="0" smtClean="0"/>
          </a:p>
          <a:p>
            <a:r>
              <a:rPr lang="en-US" b="1" u="sng" baseline="0" dirty="0" smtClean="0"/>
              <a:t>Your role as a sales person, is to be the TRUSTED ADVISOR that doesn’t judge the customer for where they are, but can identify their current pain point and point to a path to full operational maturity over the next several years.  </a:t>
            </a:r>
          </a:p>
          <a:p>
            <a:endParaRPr lang="en-US" b="1" u="sng" baseline="0" dirty="0" smtClean="0"/>
          </a:p>
          <a:p>
            <a:r>
              <a:rPr lang="en-US" b="0" u="none" baseline="0" dirty="0" smtClean="0"/>
              <a:t>Mike’s analogy for a 22hr treadmill session</a:t>
            </a:r>
            <a:endParaRPr lang="en-US" b="0" u="none" dirty="0"/>
          </a:p>
        </p:txBody>
      </p:sp>
      <p:sp>
        <p:nvSpPr>
          <p:cNvPr id="4" name="Slide Number Placeholder 3"/>
          <p:cNvSpPr>
            <a:spLocks noGrp="1"/>
          </p:cNvSpPr>
          <p:nvPr>
            <p:ph type="sldNum" sz="quarter" idx="10"/>
          </p:nvPr>
        </p:nvSpPr>
        <p:spPr/>
        <p:txBody>
          <a:bodyPr/>
          <a:lstStyle/>
          <a:p>
            <a:fld id="{11EA4BCA-A36A-4967-AA82-FD168F25547E}" type="slidenum">
              <a:rPr lang="en-US" smtClean="0"/>
              <a:t>14</a:t>
            </a:fld>
            <a:endParaRPr lang="en-US" dirty="0"/>
          </a:p>
        </p:txBody>
      </p:sp>
    </p:spTree>
    <p:extLst>
      <p:ext uri="{BB962C8B-B14F-4D97-AF65-F5344CB8AC3E}">
        <p14:creationId xmlns:p14="http://schemas.microsoft.com/office/powerpoint/2010/main" val="669875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massive 750Mb/</a:t>
            </a:r>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16</a:t>
            </a:fld>
            <a:endParaRPr lang="en-US" dirty="0"/>
          </a:p>
        </p:txBody>
      </p:sp>
    </p:spTree>
    <p:extLst>
      <p:ext uri="{BB962C8B-B14F-4D97-AF65-F5344CB8AC3E}">
        <p14:creationId xmlns:p14="http://schemas.microsoft.com/office/powerpoint/2010/main" val="1071822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DACA9-B445-304F-90E8-B490B00AC7CD}" type="slidenum">
              <a:rPr lang="en-US" smtClean="0"/>
              <a:t>19</a:t>
            </a:fld>
            <a:endParaRPr lang="en-US" dirty="0"/>
          </a:p>
        </p:txBody>
      </p:sp>
    </p:spTree>
    <p:extLst>
      <p:ext uri="{BB962C8B-B14F-4D97-AF65-F5344CB8AC3E}">
        <p14:creationId xmlns:p14="http://schemas.microsoft.com/office/powerpoint/2010/main" val="1235866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1DACA9-B445-304F-90E8-B490B00AC7CD}" type="slidenum">
              <a:rPr lang="en-US" smtClean="0"/>
              <a:t>20</a:t>
            </a:fld>
            <a:endParaRPr lang="en-US" dirty="0"/>
          </a:p>
        </p:txBody>
      </p:sp>
    </p:spTree>
    <p:extLst>
      <p:ext uri="{BB962C8B-B14F-4D97-AF65-F5344CB8AC3E}">
        <p14:creationId xmlns:p14="http://schemas.microsoft.com/office/powerpoint/2010/main" val="1373953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AB6C13-D9BC-9246-AB91-FEF8E4B6D795}" type="datetimeFigureOut">
              <a:rPr lang="en-US" smtClean="0"/>
              <a:t>11/3/15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409EBE8-068A-A74E-847F-D912736C118E}" type="slidenum">
              <a:rPr lang="en-US" smtClean="0"/>
              <a:t>‹#›</a:t>
            </a:fld>
            <a:endParaRPr lang="en-US" dirty="0"/>
          </a:p>
        </p:txBody>
      </p:sp>
    </p:spTree>
    <p:extLst>
      <p:ext uri="{BB962C8B-B14F-4D97-AF65-F5344CB8AC3E}">
        <p14:creationId xmlns:p14="http://schemas.microsoft.com/office/powerpoint/2010/main" val="320394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AB6C13-D9BC-9246-AB91-FEF8E4B6D795}" type="datetimeFigureOut">
              <a:rPr lang="en-US" smtClean="0"/>
              <a:t>11/3/15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409EBE8-068A-A74E-847F-D912736C118E}" type="slidenum">
              <a:rPr lang="en-US" smtClean="0"/>
              <a:t>‹#›</a:t>
            </a:fld>
            <a:endParaRPr lang="en-US" dirty="0"/>
          </a:p>
        </p:txBody>
      </p:sp>
    </p:spTree>
    <p:extLst>
      <p:ext uri="{BB962C8B-B14F-4D97-AF65-F5344CB8AC3E}">
        <p14:creationId xmlns:p14="http://schemas.microsoft.com/office/powerpoint/2010/main" val="169350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AB6C13-D9BC-9246-AB91-FEF8E4B6D795}" type="datetimeFigureOut">
              <a:rPr lang="en-US" smtClean="0"/>
              <a:t>11/3/15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409EBE8-068A-A74E-847F-D912736C118E}" type="slidenum">
              <a:rPr lang="en-US" smtClean="0"/>
              <a:t>‹#›</a:t>
            </a:fld>
            <a:endParaRPr lang="en-US" dirty="0"/>
          </a:p>
        </p:txBody>
      </p:sp>
    </p:spTree>
    <p:extLst>
      <p:ext uri="{BB962C8B-B14F-4D97-AF65-F5344CB8AC3E}">
        <p14:creationId xmlns:p14="http://schemas.microsoft.com/office/powerpoint/2010/main" val="858290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Big Picture w/ Subhead">
    <p:spTree>
      <p:nvGrpSpPr>
        <p:cNvPr id="1" name=""/>
        <p:cNvGrpSpPr/>
        <p:nvPr/>
      </p:nvGrpSpPr>
      <p:grpSpPr>
        <a:xfrm>
          <a:off x="0" y="0"/>
          <a:ext cx="0" cy="0"/>
          <a:chOff x="0" y="0"/>
          <a:chExt cx="0" cy="0"/>
        </a:xfrm>
      </p:grpSpPr>
      <p:sp>
        <p:nvSpPr>
          <p:cNvPr id="24" name="Rectangle 23"/>
          <p:cNvSpPr/>
          <p:nvPr userDrawn="1"/>
        </p:nvSpPr>
        <p:spPr>
          <a:xfrm>
            <a:off x="0" y="1952977"/>
            <a:ext cx="12192000" cy="3985784"/>
          </a:xfrm>
          <a:prstGeom prst="rect">
            <a:avLst/>
          </a:prstGeom>
          <a:solidFill>
            <a:srgbClr val="0D0D0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Picture Placeholder 13"/>
          <p:cNvSpPr>
            <a:spLocks noGrp="1"/>
          </p:cNvSpPr>
          <p:nvPr>
            <p:ph type="pic" sz="quarter" idx="11" hasCustomPrompt="1"/>
          </p:nvPr>
        </p:nvSpPr>
        <p:spPr bwMode="gray">
          <a:xfrm>
            <a:off x="7924800" y="1953366"/>
            <a:ext cx="4267200" cy="1141167"/>
          </a:xfrm>
          <a:prstGeom prst="rect">
            <a:avLst/>
          </a:prstGeom>
          <a:solidFill>
            <a:schemeClr val="tx1"/>
          </a:solidFill>
        </p:spPr>
        <p:txBody>
          <a:bodyPr/>
          <a:lstStyle>
            <a:lvl1pPr>
              <a:defRPr/>
            </a:lvl1pPr>
          </a:lstStyle>
          <a:p>
            <a:r>
              <a:rPr lang="en-US" dirty="0" smtClean="0"/>
              <a:t>Click icon to add photo</a:t>
            </a:r>
            <a:endParaRPr lang="en-US" dirty="0"/>
          </a:p>
        </p:txBody>
      </p:sp>
      <p:sp>
        <p:nvSpPr>
          <p:cNvPr id="10" name="Content Placeholder 2"/>
          <p:cNvSpPr>
            <a:spLocks noGrp="1"/>
          </p:cNvSpPr>
          <p:nvPr>
            <p:ph sz="half" idx="1"/>
          </p:nvPr>
        </p:nvSpPr>
        <p:spPr>
          <a:xfrm>
            <a:off x="707139" y="2035527"/>
            <a:ext cx="6900164" cy="2347181"/>
          </a:xfrm>
          <a:prstGeom prst="rect">
            <a:avLst/>
          </a:prstGeom>
        </p:spPr>
        <p:txBody>
          <a:bodyPr vert="horz" wrap="square" lIns="91440" tIns="45720" rIns="91440" bIns="45720" rtlCol="0">
            <a:spAutoFit/>
          </a:bodyPr>
          <a:lstStyle>
            <a:lvl1pPr algn="l" defTabSz="1219170" rtl="0" eaLnBrk="1" latinLnBrk="0" hangingPunct="1">
              <a:lnSpc>
                <a:spcPct val="95000"/>
              </a:lnSpc>
              <a:spcBef>
                <a:spcPts val="1867"/>
              </a:spcBef>
              <a:spcAft>
                <a:spcPts val="0"/>
              </a:spcAft>
              <a:buClr>
                <a:schemeClr val="bg2"/>
              </a:buClr>
              <a:buFont typeface="Wingdings" pitchFamily="2" charset="2"/>
              <a:buChar char="§"/>
              <a:defRPr lang="en-US" sz="3200" kern="1200" spc="-13" dirty="0" smtClean="0">
                <a:solidFill>
                  <a:schemeClr val="bg1"/>
                </a:solidFill>
                <a:latin typeface="+mn-lt"/>
                <a:ea typeface="+mn-ea"/>
                <a:cs typeface="+mn-cs"/>
              </a:defRPr>
            </a:lvl1pPr>
            <a:lvl2pPr algn="l" defTabSz="1219170" rtl="0" eaLnBrk="1" latinLnBrk="0" hangingPunct="1">
              <a:lnSpc>
                <a:spcPct val="95000"/>
              </a:lnSpc>
              <a:spcBef>
                <a:spcPts val="133"/>
              </a:spcBef>
              <a:spcAft>
                <a:spcPts val="0"/>
              </a:spcAft>
              <a:buClr>
                <a:schemeClr val="accent1">
                  <a:lumMod val="60000"/>
                  <a:lumOff val="40000"/>
                </a:schemeClr>
              </a:buClr>
              <a:buFont typeface="Wingdings" pitchFamily="2" charset="2"/>
              <a:buChar char="§"/>
              <a:defRPr lang="en-US" sz="2667" kern="1200" spc="-13" dirty="0" smtClean="0">
                <a:solidFill>
                  <a:schemeClr val="bg1"/>
                </a:solidFill>
                <a:latin typeface="+mn-lt"/>
                <a:ea typeface="+mn-ea"/>
                <a:cs typeface="+mn-cs"/>
              </a:defRPr>
            </a:lvl2pPr>
            <a:lvl3pPr algn="l" defTabSz="1219170" rtl="0" eaLnBrk="1" latinLnBrk="0" hangingPunct="1">
              <a:lnSpc>
                <a:spcPct val="95000"/>
              </a:lnSpc>
              <a:spcBef>
                <a:spcPts val="933"/>
              </a:spcBef>
              <a:spcAft>
                <a:spcPts val="0"/>
              </a:spcAft>
              <a:buClr>
                <a:schemeClr val="accent1">
                  <a:lumMod val="60000"/>
                  <a:lumOff val="40000"/>
                </a:schemeClr>
              </a:buClr>
              <a:buFont typeface="Wingdings" pitchFamily="2" charset="2"/>
              <a:buChar char="§"/>
              <a:defRPr lang="en-US" sz="2133" kern="1200" spc="-13" dirty="0" smtClean="0">
                <a:solidFill>
                  <a:schemeClr val="bg1"/>
                </a:solidFill>
                <a:latin typeface="+mn-lt"/>
                <a:ea typeface="+mn-ea"/>
                <a:cs typeface="+mn-cs"/>
              </a:defRPr>
            </a:lvl3pPr>
            <a:lvl4pPr algn="l" defTabSz="1219170" rtl="0" eaLnBrk="1" latinLnBrk="0" hangingPunct="1">
              <a:lnSpc>
                <a:spcPct val="95000"/>
              </a:lnSpc>
              <a:spcBef>
                <a:spcPts val="933"/>
              </a:spcBef>
              <a:spcAft>
                <a:spcPts val="0"/>
              </a:spcAft>
              <a:buClr>
                <a:schemeClr val="accent1">
                  <a:lumMod val="60000"/>
                  <a:lumOff val="40000"/>
                </a:schemeClr>
              </a:buClr>
              <a:buFont typeface="Wingdings" pitchFamily="2" charset="2"/>
              <a:buChar char="§"/>
              <a:defRPr lang="en-US" sz="2133" kern="1200" spc="-13" dirty="0" smtClean="0">
                <a:solidFill>
                  <a:schemeClr val="bg1"/>
                </a:solidFill>
                <a:latin typeface="+mn-lt"/>
                <a:ea typeface="+mn-ea"/>
                <a:cs typeface="+mn-cs"/>
              </a:defRPr>
            </a:lvl4pPr>
            <a:lvl5pPr algn="l" defTabSz="1219170" rtl="0" eaLnBrk="1" latinLnBrk="0" hangingPunct="1">
              <a:lnSpc>
                <a:spcPct val="95000"/>
              </a:lnSpc>
              <a:spcBef>
                <a:spcPts val="933"/>
              </a:spcBef>
              <a:spcAft>
                <a:spcPts val="0"/>
              </a:spcAft>
              <a:buClr>
                <a:schemeClr val="accent1">
                  <a:lumMod val="60000"/>
                  <a:lumOff val="40000"/>
                </a:schemeClr>
              </a:buClr>
              <a:buFont typeface="Wingdings" pitchFamily="2" charset="2"/>
              <a:buChar char="§"/>
              <a:defRPr lang="en-US" sz="2133" kern="1200" spc="-13" dirty="0">
                <a:solidFill>
                  <a:schemeClr val="bg1"/>
                </a:solidFill>
                <a:latin typeface="+mn-lt"/>
                <a:ea typeface="+mn-ea"/>
                <a:cs typeface="+mn-cs"/>
              </a:defRPr>
            </a:lvl5pPr>
            <a:lvl6pPr>
              <a:defRPr sz="2400"/>
            </a:lvl6pPr>
            <a:lvl7pPr>
              <a:defRPr sz="2400"/>
            </a:lvl7pPr>
            <a:lvl8pPr>
              <a:defRPr sz="2400"/>
            </a:lvl8pPr>
            <a:lvl9pPr>
              <a:defRPr sz="2400"/>
            </a:lvl9pPr>
          </a:lstStyle>
          <a:p>
            <a:pPr lvl="0"/>
            <a:r>
              <a:rPr lang="en-US" dirty="0" smtClean="0"/>
              <a:t>Click to edit Master text styles</a:t>
            </a:r>
          </a:p>
          <a:p>
            <a:pPr marL="609585" lvl="1" indent="-304792" algn="l" defTabSz="1219170" rtl="0" eaLnBrk="1" latinLnBrk="0" hangingPunct="1">
              <a:lnSpc>
                <a:spcPct val="95000"/>
              </a:lnSpc>
              <a:spcBef>
                <a:spcPts val="933"/>
              </a:spcBef>
              <a:spcAft>
                <a:spcPts val="0"/>
              </a:spcAft>
              <a:buFont typeface="Wingdings" pitchFamily="2" charset="2"/>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Placeholder 1"/>
          <p:cNvSpPr>
            <a:spLocks noGrp="1"/>
          </p:cNvSpPr>
          <p:nvPr>
            <p:ph type="title" hasCustomPrompt="1"/>
          </p:nvPr>
        </p:nvSpPr>
        <p:spPr>
          <a:xfrm>
            <a:off x="708720" y="704755"/>
            <a:ext cx="10779515" cy="580608"/>
          </a:xfrm>
          <a:prstGeom prst="rect">
            <a:avLst/>
          </a:prstGeom>
        </p:spPr>
        <p:txBody>
          <a:bodyPr vert="horz" lIns="91440" tIns="45720" rIns="91440" bIns="45720" rtlCol="0" anchor="b">
            <a:spAutoFit/>
          </a:bodyPr>
          <a:lstStyle>
            <a:lvl1pPr marL="0" algn="l" defTabSz="1219170" rtl="0" eaLnBrk="1" latinLnBrk="0" hangingPunct="1">
              <a:lnSpc>
                <a:spcPct val="85000"/>
              </a:lnSpc>
              <a:spcBef>
                <a:spcPct val="0"/>
              </a:spcBef>
              <a:buNone/>
              <a:defRPr lang="en-US" sz="3733" kern="1200" spc="-13" dirty="0">
                <a:solidFill>
                  <a:schemeClr val="bg1"/>
                </a:solidFill>
                <a:latin typeface="Franklin Gothic Medium" pitchFamily="34" charset="0"/>
                <a:ea typeface="+mn-ea"/>
                <a:cs typeface="+mn-cs"/>
              </a:defRPr>
            </a:lvl1pPr>
          </a:lstStyle>
          <a:p>
            <a:r>
              <a:rPr lang="en-US" dirty="0" smtClean="0"/>
              <a:t>Head</a:t>
            </a:r>
            <a:endParaRPr lang="en-US" dirty="0"/>
          </a:p>
        </p:txBody>
      </p:sp>
      <p:sp>
        <p:nvSpPr>
          <p:cNvPr id="6" name="Text Placeholder 4"/>
          <p:cNvSpPr>
            <a:spLocks noGrp="1"/>
          </p:cNvSpPr>
          <p:nvPr>
            <p:ph type="body" sz="quarter" idx="10" hasCustomPrompt="1"/>
          </p:nvPr>
        </p:nvSpPr>
        <p:spPr>
          <a:xfrm>
            <a:off x="708720" y="1224414"/>
            <a:ext cx="10779515" cy="482248"/>
          </a:xfrm>
          <a:prstGeom prst="rect">
            <a:avLst/>
          </a:prstGeom>
          <a:noFill/>
        </p:spPr>
        <p:txBody>
          <a:bodyPr vert="horz" lIns="91440" tIns="45720" rIns="91440" bIns="45720" rtlCol="0">
            <a:spAutoFit/>
          </a:bodyPr>
          <a:lstStyle>
            <a:lvl1pPr marL="0" algn="l" defTabSz="1219170" rtl="0" eaLnBrk="1" latinLnBrk="0" hangingPunct="1">
              <a:buNone/>
              <a:defRPr lang="en-US" sz="2667" kern="1200" spc="-13" dirty="0" smtClean="0">
                <a:solidFill>
                  <a:schemeClr val="bg2"/>
                </a:solidFill>
                <a:latin typeface="Franklin Gothic Medium" pitchFamily="34" charset="0"/>
                <a:ea typeface="+mn-ea"/>
                <a:cs typeface="+mn-cs"/>
              </a:defRPr>
            </a:lvl1pPr>
          </a:lstStyle>
          <a:p>
            <a:pPr marL="0" lvl="0" indent="-304792" algn="l" defTabSz="1219170" rtl="0" eaLnBrk="1" latinLnBrk="0" hangingPunct="1">
              <a:lnSpc>
                <a:spcPct val="95000"/>
              </a:lnSpc>
              <a:spcBef>
                <a:spcPts val="1867"/>
              </a:spcBef>
              <a:spcAft>
                <a:spcPts val="0"/>
              </a:spcAft>
              <a:buClr>
                <a:schemeClr val="bg2"/>
              </a:buClr>
              <a:buFont typeface="Wingdings" pitchFamily="2" charset="2"/>
              <a:buNone/>
            </a:pPr>
            <a:r>
              <a:rPr lang="en-US" dirty="0" smtClean="0"/>
              <a:t>SUBHEAD</a:t>
            </a:r>
          </a:p>
        </p:txBody>
      </p:sp>
      <p:sp>
        <p:nvSpPr>
          <p:cNvPr id="35" name="Date Placeholder 4"/>
          <p:cNvSpPr>
            <a:spLocks noGrp="1"/>
          </p:cNvSpPr>
          <p:nvPr>
            <p:ph type="dt" sz="half" idx="2"/>
          </p:nvPr>
        </p:nvSpPr>
        <p:spPr>
          <a:xfrm>
            <a:off x="855138" y="6536531"/>
            <a:ext cx="873183" cy="157240"/>
          </a:xfrm>
          <a:prstGeom prst="rect">
            <a:avLst/>
          </a:prstGeom>
        </p:spPr>
        <p:txBody>
          <a:bodyPr vert="horz" wrap="square" lIns="0" tIns="0" rIns="0" bIns="0" rtlCol="0" anchor="b" anchorCtr="0"/>
          <a:lstStyle>
            <a:lvl1pPr algn="l">
              <a:lnSpc>
                <a:spcPts val="1200"/>
              </a:lnSpc>
              <a:defRPr sz="1067">
                <a:solidFill>
                  <a:schemeClr val="tx2">
                    <a:lumMod val="65000"/>
                    <a:lumOff val="35000"/>
                  </a:schemeClr>
                </a:solidFill>
                <a:latin typeface="+mn-lt"/>
              </a:defRPr>
            </a:lvl1pPr>
          </a:lstStyle>
          <a:p>
            <a:fld id="{D6279032-E8EB-E84D-99DF-72754889F3BE}" type="datetime1">
              <a:rPr lang="en-US" smtClean="0"/>
              <a:pPr/>
              <a:t>11/3/15</a:t>
            </a:fld>
            <a:endParaRPr lang="en-US" dirty="0" smtClean="0"/>
          </a:p>
        </p:txBody>
      </p:sp>
      <p:sp>
        <p:nvSpPr>
          <p:cNvPr id="37" name="Footer Placeholder 5"/>
          <p:cNvSpPr>
            <a:spLocks noGrp="1"/>
          </p:cNvSpPr>
          <p:nvPr>
            <p:ph type="ftr" sz="quarter" idx="3"/>
          </p:nvPr>
        </p:nvSpPr>
        <p:spPr>
          <a:xfrm>
            <a:off x="4311272" y="6555791"/>
            <a:ext cx="5656521" cy="137980"/>
          </a:xfrm>
          <a:prstGeom prst="rect">
            <a:avLst/>
          </a:prstGeom>
        </p:spPr>
        <p:txBody>
          <a:bodyPr vert="horz" wrap="square" lIns="0" tIns="0" rIns="0" bIns="0" rtlCol="0" anchor="b" anchorCtr="0"/>
          <a:lstStyle>
            <a:lvl1pPr algn="l">
              <a:lnSpc>
                <a:spcPts val="1200"/>
              </a:lnSpc>
              <a:defRPr sz="1067">
                <a:solidFill>
                  <a:schemeClr val="tx2">
                    <a:lumMod val="65000"/>
                    <a:lumOff val="35000"/>
                  </a:schemeClr>
                </a:solidFill>
                <a:latin typeface="+mn-lt"/>
              </a:defRPr>
            </a:lvl1pPr>
          </a:lstStyle>
          <a:p>
            <a:r>
              <a:rPr lang="en-US" dirty="0" smtClean="0"/>
              <a:t>© 2012 Brocade Communications Systems, Inc. CONFIDENTIAL—For Internal Use Only</a:t>
            </a:r>
            <a:endParaRPr lang="en-US" dirty="0"/>
          </a:p>
        </p:txBody>
      </p:sp>
      <p:sp>
        <p:nvSpPr>
          <p:cNvPr id="20" name="Slide Number Placeholder 6"/>
          <p:cNvSpPr>
            <a:spLocks noGrp="1"/>
          </p:cNvSpPr>
          <p:nvPr>
            <p:ph type="sldNum" sz="quarter" idx="4"/>
          </p:nvPr>
        </p:nvSpPr>
        <p:spPr>
          <a:xfrm>
            <a:off x="1736234" y="6540169"/>
            <a:ext cx="262529" cy="150147"/>
          </a:xfrm>
          <a:prstGeom prst="rect">
            <a:avLst/>
          </a:prstGeom>
        </p:spPr>
        <p:txBody>
          <a:bodyPr vert="horz" wrap="square" lIns="0" tIns="0" rIns="0" bIns="0" rtlCol="0" anchor="b" anchorCtr="0"/>
          <a:lstStyle>
            <a:lvl1pPr marL="0" algn="r" defTabSz="1219170" rtl="0" eaLnBrk="1" latinLnBrk="0" hangingPunct="1">
              <a:lnSpc>
                <a:spcPts val="1200"/>
              </a:lnSpc>
              <a:defRPr lang="en-US" sz="1067" kern="1200" smtClean="0">
                <a:solidFill>
                  <a:schemeClr val="tx2">
                    <a:lumMod val="65000"/>
                    <a:lumOff val="35000"/>
                  </a:schemeClr>
                </a:solidFill>
                <a:latin typeface="+mn-lt"/>
                <a:ea typeface="+mn-ea"/>
                <a:cs typeface="+mn-cs"/>
              </a:defRPr>
            </a:lvl1pPr>
          </a:lstStyle>
          <a:p>
            <a:fld id="{7BCC8D0D-EAEC-449D-9161-023DFF90F2E2}" type="slidenum">
              <a:rPr lang="en-US" smtClean="0"/>
              <a:pPr/>
              <a:t>‹#›</a:t>
            </a:fld>
            <a:endParaRPr lang="en-US" dirty="0"/>
          </a:p>
        </p:txBody>
      </p:sp>
      <p:pic>
        <p:nvPicPr>
          <p:cNvPr id="26" name="Picture 2"/>
          <p:cNvPicPr>
            <a:picLocks noChangeAspect="1" noChangeArrowheads="1"/>
          </p:cNvPicPr>
          <p:nvPr userDrawn="1"/>
        </p:nvPicPr>
        <p:blipFill>
          <a:blip r:embed="rId2" cstate="print"/>
          <a:srcRect/>
          <a:stretch>
            <a:fillRect/>
          </a:stretch>
        </p:blipFill>
        <p:spPr bwMode="auto">
          <a:xfrm>
            <a:off x="10270923" y="6294364"/>
            <a:ext cx="1617388" cy="387955"/>
          </a:xfrm>
          <a:prstGeom prst="rect">
            <a:avLst/>
          </a:prstGeom>
          <a:noFill/>
          <a:ln w="9525">
            <a:noFill/>
            <a:miter lim="800000"/>
            <a:headEnd/>
            <a:tailEnd/>
          </a:ln>
          <a:effectLst/>
        </p:spPr>
      </p:pic>
    </p:spTree>
    <p:extLst>
      <p:ext uri="{BB962C8B-B14F-4D97-AF65-F5344CB8AC3E}">
        <p14:creationId xmlns:p14="http://schemas.microsoft.com/office/powerpoint/2010/main" val="63467566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Line1-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4" name="Group 83"/>
          <p:cNvGrpSpPr/>
          <p:nvPr userDrawn="1"/>
        </p:nvGrpSpPr>
        <p:grpSpPr bwMode="gray">
          <a:xfrm>
            <a:off x="10020632" y="549297"/>
            <a:ext cx="1717225" cy="329976"/>
            <a:chOff x="12700" y="2816225"/>
            <a:chExt cx="10079038" cy="1936750"/>
          </a:xfrm>
          <a:solidFill>
            <a:schemeClr val="bg1"/>
          </a:solidFill>
        </p:grpSpPr>
        <p:sp>
          <p:nvSpPr>
            <p:cNvPr id="85" name="Freeform 1"/>
            <p:cNvSpPr>
              <a:spLocks noChangeArrowheads="1"/>
            </p:cNvSpPr>
            <p:nvPr/>
          </p:nvSpPr>
          <p:spPr bwMode="gray">
            <a:xfrm>
              <a:off x="12700" y="3257550"/>
              <a:ext cx="1096963" cy="1473200"/>
            </a:xfrm>
            <a:custGeom>
              <a:avLst/>
              <a:gdLst>
                <a:gd name="T0" fmla="*/ 1589 w 3049"/>
                <a:gd name="T1" fmla="*/ 0 h 4091"/>
                <a:gd name="T2" fmla="*/ 1996 w 3049"/>
                <a:gd name="T3" fmla="*/ 23 h 4091"/>
                <a:gd name="T4" fmla="*/ 2294 w 3049"/>
                <a:gd name="T5" fmla="*/ 95 h 4091"/>
                <a:gd name="T6" fmla="*/ 2503 w 3049"/>
                <a:gd name="T7" fmla="*/ 212 h 4091"/>
                <a:gd name="T8" fmla="*/ 2693 w 3049"/>
                <a:gd name="T9" fmla="*/ 393 h 4091"/>
                <a:gd name="T10" fmla="*/ 2809 w 3049"/>
                <a:gd name="T11" fmla="*/ 567 h 4091"/>
                <a:gd name="T12" fmla="*/ 2896 w 3049"/>
                <a:gd name="T13" fmla="*/ 821 h 4091"/>
                <a:gd name="T14" fmla="*/ 2917 w 3049"/>
                <a:gd name="T15" fmla="*/ 1061 h 4091"/>
                <a:gd name="T16" fmla="*/ 2910 w 3049"/>
                <a:gd name="T17" fmla="*/ 1228 h 4091"/>
                <a:gd name="T18" fmla="*/ 2860 w 3049"/>
                <a:gd name="T19" fmla="*/ 1424 h 4091"/>
                <a:gd name="T20" fmla="*/ 2736 w 3049"/>
                <a:gd name="T21" fmla="*/ 1641 h 4091"/>
                <a:gd name="T22" fmla="*/ 2518 w 3049"/>
                <a:gd name="T23" fmla="*/ 1838 h 4091"/>
                <a:gd name="T24" fmla="*/ 2178 w 3049"/>
                <a:gd name="T25" fmla="*/ 1976 h 4091"/>
                <a:gd name="T26" fmla="*/ 2395 w 3049"/>
                <a:gd name="T27" fmla="*/ 2026 h 4091"/>
                <a:gd name="T28" fmla="*/ 2649 w 3049"/>
                <a:gd name="T29" fmla="*/ 2157 h 4091"/>
                <a:gd name="T30" fmla="*/ 2816 w 3049"/>
                <a:gd name="T31" fmla="*/ 2303 h 4091"/>
                <a:gd name="T32" fmla="*/ 2976 w 3049"/>
                <a:gd name="T33" fmla="*/ 2564 h 4091"/>
                <a:gd name="T34" fmla="*/ 3041 w 3049"/>
                <a:gd name="T35" fmla="*/ 2826 h 4091"/>
                <a:gd name="T36" fmla="*/ 3048 w 3049"/>
                <a:gd name="T37" fmla="*/ 2970 h 4091"/>
                <a:gd name="T38" fmla="*/ 3005 w 3049"/>
                <a:gd name="T39" fmla="*/ 3313 h 4091"/>
                <a:gd name="T40" fmla="*/ 2860 w 3049"/>
                <a:gd name="T41" fmla="*/ 3624 h 4091"/>
                <a:gd name="T42" fmla="*/ 2722 w 3049"/>
                <a:gd name="T43" fmla="*/ 3791 h 4091"/>
                <a:gd name="T44" fmla="*/ 2366 w 3049"/>
                <a:gd name="T45" fmla="*/ 4003 h 4091"/>
                <a:gd name="T46" fmla="*/ 2017 w 3049"/>
                <a:gd name="T47" fmla="*/ 4083 h 4091"/>
                <a:gd name="T48" fmla="*/ 0 w 3049"/>
                <a:gd name="T49" fmla="*/ 4090 h 4091"/>
                <a:gd name="T50" fmla="*/ 1597 w 3049"/>
                <a:gd name="T51" fmla="*/ 1722 h 4091"/>
                <a:gd name="T52" fmla="*/ 1728 w 3049"/>
                <a:gd name="T53" fmla="*/ 1714 h 4091"/>
                <a:gd name="T54" fmla="*/ 1894 w 3049"/>
                <a:gd name="T55" fmla="*/ 1656 h 4091"/>
                <a:gd name="T56" fmla="*/ 2025 w 3049"/>
                <a:gd name="T57" fmla="*/ 1561 h 4091"/>
                <a:gd name="T58" fmla="*/ 2127 w 3049"/>
                <a:gd name="T59" fmla="*/ 1424 h 4091"/>
                <a:gd name="T60" fmla="*/ 2178 w 3049"/>
                <a:gd name="T61" fmla="*/ 1257 h 4091"/>
                <a:gd name="T62" fmla="*/ 2192 w 3049"/>
                <a:gd name="T63" fmla="*/ 1126 h 4091"/>
                <a:gd name="T64" fmla="*/ 2148 w 3049"/>
                <a:gd name="T65" fmla="*/ 902 h 4091"/>
                <a:gd name="T66" fmla="*/ 2039 w 3049"/>
                <a:gd name="T67" fmla="*/ 741 h 4091"/>
                <a:gd name="T68" fmla="*/ 1894 w 3049"/>
                <a:gd name="T69" fmla="*/ 647 h 4091"/>
                <a:gd name="T70" fmla="*/ 1654 w 3049"/>
                <a:gd name="T71" fmla="*/ 589 h 4091"/>
                <a:gd name="T72" fmla="*/ 697 w 3049"/>
                <a:gd name="T73" fmla="*/ 1722 h 4091"/>
                <a:gd name="T74" fmla="*/ 1654 w 3049"/>
                <a:gd name="T75" fmla="*/ 3480 h 4091"/>
                <a:gd name="T76" fmla="*/ 1851 w 3049"/>
                <a:gd name="T77" fmla="*/ 3457 h 4091"/>
                <a:gd name="T78" fmla="*/ 2025 w 3049"/>
                <a:gd name="T79" fmla="*/ 3392 h 4091"/>
                <a:gd name="T80" fmla="*/ 2163 w 3049"/>
                <a:gd name="T81" fmla="*/ 3283 h 4091"/>
                <a:gd name="T82" fmla="*/ 2250 w 3049"/>
                <a:gd name="T83" fmla="*/ 3138 h 4091"/>
                <a:gd name="T84" fmla="*/ 2300 w 3049"/>
                <a:gd name="T85" fmla="*/ 2956 h 4091"/>
                <a:gd name="T86" fmla="*/ 2300 w 3049"/>
                <a:gd name="T87" fmla="*/ 2826 h 4091"/>
                <a:gd name="T88" fmla="*/ 2258 w 3049"/>
                <a:gd name="T89" fmla="*/ 2659 h 4091"/>
                <a:gd name="T90" fmla="*/ 2170 w 3049"/>
                <a:gd name="T91" fmla="*/ 2513 h 4091"/>
                <a:gd name="T92" fmla="*/ 2032 w 3049"/>
                <a:gd name="T93" fmla="*/ 2405 h 4091"/>
                <a:gd name="T94" fmla="*/ 1865 w 3049"/>
                <a:gd name="T95" fmla="*/ 2331 h 4091"/>
                <a:gd name="T96" fmla="*/ 1654 w 3049"/>
                <a:gd name="T97" fmla="*/ 2303 h 4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49" h="4091">
                  <a:moveTo>
                    <a:pt x="0" y="0"/>
                  </a:moveTo>
                  <a:lnTo>
                    <a:pt x="1589" y="0"/>
                  </a:lnTo>
                  <a:lnTo>
                    <a:pt x="1589" y="0"/>
                  </a:lnTo>
                  <a:lnTo>
                    <a:pt x="1720" y="0"/>
                  </a:lnTo>
                  <a:lnTo>
                    <a:pt x="1851" y="8"/>
                  </a:lnTo>
                  <a:lnTo>
                    <a:pt x="1996" y="23"/>
                  </a:lnTo>
                  <a:lnTo>
                    <a:pt x="2141" y="44"/>
                  </a:lnTo>
                  <a:lnTo>
                    <a:pt x="2220" y="66"/>
                  </a:lnTo>
                  <a:lnTo>
                    <a:pt x="2294" y="95"/>
                  </a:lnTo>
                  <a:lnTo>
                    <a:pt x="2366" y="125"/>
                  </a:lnTo>
                  <a:lnTo>
                    <a:pt x="2431" y="168"/>
                  </a:lnTo>
                  <a:lnTo>
                    <a:pt x="2503" y="212"/>
                  </a:lnTo>
                  <a:lnTo>
                    <a:pt x="2569" y="262"/>
                  </a:lnTo>
                  <a:lnTo>
                    <a:pt x="2634" y="320"/>
                  </a:lnTo>
                  <a:lnTo>
                    <a:pt x="2693" y="393"/>
                  </a:lnTo>
                  <a:lnTo>
                    <a:pt x="2693" y="393"/>
                  </a:lnTo>
                  <a:lnTo>
                    <a:pt x="2758" y="480"/>
                  </a:lnTo>
                  <a:lnTo>
                    <a:pt x="2809" y="567"/>
                  </a:lnTo>
                  <a:lnTo>
                    <a:pt x="2845" y="654"/>
                  </a:lnTo>
                  <a:lnTo>
                    <a:pt x="2874" y="741"/>
                  </a:lnTo>
                  <a:lnTo>
                    <a:pt x="2896" y="821"/>
                  </a:lnTo>
                  <a:lnTo>
                    <a:pt x="2910" y="908"/>
                  </a:lnTo>
                  <a:lnTo>
                    <a:pt x="2917" y="989"/>
                  </a:lnTo>
                  <a:lnTo>
                    <a:pt x="2917" y="1061"/>
                  </a:lnTo>
                  <a:lnTo>
                    <a:pt x="2917" y="1061"/>
                  </a:lnTo>
                  <a:lnTo>
                    <a:pt x="2917" y="1126"/>
                  </a:lnTo>
                  <a:lnTo>
                    <a:pt x="2910" y="1228"/>
                  </a:lnTo>
                  <a:lnTo>
                    <a:pt x="2896" y="1293"/>
                  </a:lnTo>
                  <a:lnTo>
                    <a:pt x="2881" y="1359"/>
                  </a:lnTo>
                  <a:lnTo>
                    <a:pt x="2860" y="1424"/>
                  </a:lnTo>
                  <a:lnTo>
                    <a:pt x="2824" y="1496"/>
                  </a:lnTo>
                  <a:lnTo>
                    <a:pt x="2787" y="1569"/>
                  </a:lnTo>
                  <a:lnTo>
                    <a:pt x="2736" y="1641"/>
                  </a:lnTo>
                  <a:lnTo>
                    <a:pt x="2678" y="1707"/>
                  </a:lnTo>
                  <a:lnTo>
                    <a:pt x="2606" y="1772"/>
                  </a:lnTo>
                  <a:lnTo>
                    <a:pt x="2518" y="1838"/>
                  </a:lnTo>
                  <a:lnTo>
                    <a:pt x="2424" y="1889"/>
                  </a:lnTo>
                  <a:lnTo>
                    <a:pt x="2308" y="1939"/>
                  </a:lnTo>
                  <a:lnTo>
                    <a:pt x="2178" y="1976"/>
                  </a:lnTo>
                  <a:lnTo>
                    <a:pt x="2178" y="1976"/>
                  </a:lnTo>
                  <a:lnTo>
                    <a:pt x="2315" y="2005"/>
                  </a:lnTo>
                  <a:lnTo>
                    <a:pt x="2395" y="2026"/>
                  </a:lnTo>
                  <a:lnTo>
                    <a:pt x="2482" y="2063"/>
                  </a:lnTo>
                  <a:lnTo>
                    <a:pt x="2562" y="2099"/>
                  </a:lnTo>
                  <a:lnTo>
                    <a:pt x="2649" y="2157"/>
                  </a:lnTo>
                  <a:lnTo>
                    <a:pt x="2736" y="2223"/>
                  </a:lnTo>
                  <a:lnTo>
                    <a:pt x="2816" y="2303"/>
                  </a:lnTo>
                  <a:lnTo>
                    <a:pt x="2816" y="2303"/>
                  </a:lnTo>
                  <a:lnTo>
                    <a:pt x="2881" y="2390"/>
                  </a:lnTo>
                  <a:lnTo>
                    <a:pt x="2932" y="2477"/>
                  </a:lnTo>
                  <a:lnTo>
                    <a:pt x="2976" y="2564"/>
                  </a:lnTo>
                  <a:lnTo>
                    <a:pt x="3005" y="2659"/>
                  </a:lnTo>
                  <a:lnTo>
                    <a:pt x="3027" y="2739"/>
                  </a:lnTo>
                  <a:lnTo>
                    <a:pt x="3041" y="2826"/>
                  </a:lnTo>
                  <a:lnTo>
                    <a:pt x="3048" y="2898"/>
                  </a:lnTo>
                  <a:lnTo>
                    <a:pt x="3048" y="2970"/>
                  </a:lnTo>
                  <a:lnTo>
                    <a:pt x="3048" y="2970"/>
                  </a:lnTo>
                  <a:lnTo>
                    <a:pt x="3041" y="3087"/>
                  </a:lnTo>
                  <a:lnTo>
                    <a:pt x="3027" y="3196"/>
                  </a:lnTo>
                  <a:lnTo>
                    <a:pt x="3005" y="3313"/>
                  </a:lnTo>
                  <a:lnTo>
                    <a:pt x="2961" y="3421"/>
                  </a:lnTo>
                  <a:lnTo>
                    <a:pt x="2917" y="3531"/>
                  </a:lnTo>
                  <a:lnTo>
                    <a:pt x="2860" y="3624"/>
                  </a:lnTo>
                  <a:lnTo>
                    <a:pt x="2794" y="3712"/>
                  </a:lnTo>
                  <a:lnTo>
                    <a:pt x="2722" y="3791"/>
                  </a:lnTo>
                  <a:lnTo>
                    <a:pt x="2722" y="3791"/>
                  </a:lnTo>
                  <a:lnTo>
                    <a:pt x="2598" y="3879"/>
                  </a:lnTo>
                  <a:lnTo>
                    <a:pt x="2482" y="3944"/>
                  </a:lnTo>
                  <a:lnTo>
                    <a:pt x="2366" y="4003"/>
                  </a:lnTo>
                  <a:lnTo>
                    <a:pt x="2250" y="4039"/>
                  </a:lnTo>
                  <a:lnTo>
                    <a:pt x="2134" y="4068"/>
                  </a:lnTo>
                  <a:lnTo>
                    <a:pt x="2017" y="4083"/>
                  </a:lnTo>
                  <a:lnTo>
                    <a:pt x="1901" y="4090"/>
                  </a:lnTo>
                  <a:lnTo>
                    <a:pt x="1785" y="4090"/>
                  </a:lnTo>
                  <a:lnTo>
                    <a:pt x="0" y="4090"/>
                  </a:lnTo>
                  <a:lnTo>
                    <a:pt x="0" y="0"/>
                  </a:lnTo>
                  <a:close/>
                  <a:moveTo>
                    <a:pt x="697" y="1722"/>
                  </a:moveTo>
                  <a:lnTo>
                    <a:pt x="1597" y="1722"/>
                  </a:lnTo>
                  <a:lnTo>
                    <a:pt x="1597" y="1722"/>
                  </a:lnTo>
                  <a:lnTo>
                    <a:pt x="1662" y="1722"/>
                  </a:lnTo>
                  <a:lnTo>
                    <a:pt x="1728" y="1714"/>
                  </a:lnTo>
                  <a:lnTo>
                    <a:pt x="1785" y="1700"/>
                  </a:lnTo>
                  <a:lnTo>
                    <a:pt x="1836" y="1678"/>
                  </a:lnTo>
                  <a:lnTo>
                    <a:pt x="1894" y="1656"/>
                  </a:lnTo>
                  <a:lnTo>
                    <a:pt x="1937" y="1627"/>
                  </a:lnTo>
                  <a:lnTo>
                    <a:pt x="1988" y="1598"/>
                  </a:lnTo>
                  <a:lnTo>
                    <a:pt x="2025" y="1561"/>
                  </a:lnTo>
                  <a:lnTo>
                    <a:pt x="2061" y="1518"/>
                  </a:lnTo>
                  <a:lnTo>
                    <a:pt x="2097" y="1474"/>
                  </a:lnTo>
                  <a:lnTo>
                    <a:pt x="2127" y="1424"/>
                  </a:lnTo>
                  <a:lnTo>
                    <a:pt x="2148" y="1374"/>
                  </a:lnTo>
                  <a:lnTo>
                    <a:pt x="2170" y="1316"/>
                  </a:lnTo>
                  <a:lnTo>
                    <a:pt x="2178" y="1257"/>
                  </a:lnTo>
                  <a:lnTo>
                    <a:pt x="2192" y="1192"/>
                  </a:lnTo>
                  <a:lnTo>
                    <a:pt x="2192" y="1126"/>
                  </a:lnTo>
                  <a:lnTo>
                    <a:pt x="2192" y="1126"/>
                  </a:lnTo>
                  <a:lnTo>
                    <a:pt x="2184" y="1039"/>
                  </a:lnTo>
                  <a:lnTo>
                    <a:pt x="2170" y="967"/>
                  </a:lnTo>
                  <a:lnTo>
                    <a:pt x="2148" y="902"/>
                  </a:lnTo>
                  <a:lnTo>
                    <a:pt x="2119" y="843"/>
                  </a:lnTo>
                  <a:lnTo>
                    <a:pt x="2083" y="792"/>
                  </a:lnTo>
                  <a:lnTo>
                    <a:pt x="2039" y="741"/>
                  </a:lnTo>
                  <a:lnTo>
                    <a:pt x="1996" y="705"/>
                  </a:lnTo>
                  <a:lnTo>
                    <a:pt x="1945" y="676"/>
                  </a:lnTo>
                  <a:lnTo>
                    <a:pt x="1894" y="647"/>
                  </a:lnTo>
                  <a:lnTo>
                    <a:pt x="1844" y="625"/>
                  </a:lnTo>
                  <a:lnTo>
                    <a:pt x="1742" y="597"/>
                  </a:lnTo>
                  <a:lnTo>
                    <a:pt x="1654" y="589"/>
                  </a:lnTo>
                  <a:lnTo>
                    <a:pt x="1575" y="582"/>
                  </a:lnTo>
                  <a:lnTo>
                    <a:pt x="697" y="582"/>
                  </a:lnTo>
                  <a:lnTo>
                    <a:pt x="697" y="1722"/>
                  </a:lnTo>
                  <a:close/>
                  <a:moveTo>
                    <a:pt x="697" y="3480"/>
                  </a:moveTo>
                  <a:lnTo>
                    <a:pt x="1654" y="3480"/>
                  </a:lnTo>
                  <a:lnTo>
                    <a:pt x="1654" y="3480"/>
                  </a:lnTo>
                  <a:lnTo>
                    <a:pt x="1720" y="3472"/>
                  </a:lnTo>
                  <a:lnTo>
                    <a:pt x="1785" y="3465"/>
                  </a:lnTo>
                  <a:lnTo>
                    <a:pt x="1851" y="3457"/>
                  </a:lnTo>
                  <a:lnTo>
                    <a:pt x="1916" y="3436"/>
                  </a:lnTo>
                  <a:lnTo>
                    <a:pt x="1974" y="3414"/>
                  </a:lnTo>
                  <a:lnTo>
                    <a:pt x="2025" y="3392"/>
                  </a:lnTo>
                  <a:lnTo>
                    <a:pt x="2076" y="3363"/>
                  </a:lnTo>
                  <a:lnTo>
                    <a:pt x="2119" y="3327"/>
                  </a:lnTo>
                  <a:lnTo>
                    <a:pt x="2163" y="3283"/>
                  </a:lnTo>
                  <a:lnTo>
                    <a:pt x="2199" y="3239"/>
                  </a:lnTo>
                  <a:lnTo>
                    <a:pt x="2228" y="3196"/>
                  </a:lnTo>
                  <a:lnTo>
                    <a:pt x="2250" y="3138"/>
                  </a:lnTo>
                  <a:lnTo>
                    <a:pt x="2271" y="3080"/>
                  </a:lnTo>
                  <a:lnTo>
                    <a:pt x="2286" y="3021"/>
                  </a:lnTo>
                  <a:lnTo>
                    <a:pt x="2300" y="2956"/>
                  </a:lnTo>
                  <a:lnTo>
                    <a:pt x="2300" y="2891"/>
                  </a:lnTo>
                  <a:lnTo>
                    <a:pt x="2300" y="2891"/>
                  </a:lnTo>
                  <a:lnTo>
                    <a:pt x="2300" y="2826"/>
                  </a:lnTo>
                  <a:lnTo>
                    <a:pt x="2294" y="2767"/>
                  </a:lnTo>
                  <a:lnTo>
                    <a:pt x="2279" y="2710"/>
                  </a:lnTo>
                  <a:lnTo>
                    <a:pt x="2258" y="2659"/>
                  </a:lnTo>
                  <a:lnTo>
                    <a:pt x="2235" y="2608"/>
                  </a:lnTo>
                  <a:lnTo>
                    <a:pt x="2199" y="2557"/>
                  </a:lnTo>
                  <a:lnTo>
                    <a:pt x="2170" y="2513"/>
                  </a:lnTo>
                  <a:lnTo>
                    <a:pt x="2127" y="2470"/>
                  </a:lnTo>
                  <a:lnTo>
                    <a:pt x="2083" y="2433"/>
                  </a:lnTo>
                  <a:lnTo>
                    <a:pt x="2032" y="2405"/>
                  </a:lnTo>
                  <a:lnTo>
                    <a:pt x="1981" y="2375"/>
                  </a:lnTo>
                  <a:lnTo>
                    <a:pt x="1923" y="2346"/>
                  </a:lnTo>
                  <a:lnTo>
                    <a:pt x="1865" y="2331"/>
                  </a:lnTo>
                  <a:lnTo>
                    <a:pt x="1793" y="2317"/>
                  </a:lnTo>
                  <a:lnTo>
                    <a:pt x="1728" y="2310"/>
                  </a:lnTo>
                  <a:lnTo>
                    <a:pt x="1654" y="2303"/>
                  </a:lnTo>
                  <a:lnTo>
                    <a:pt x="697" y="2303"/>
                  </a:lnTo>
                  <a:lnTo>
                    <a:pt x="697" y="3480"/>
                  </a:lnTo>
                  <a:close/>
                </a:path>
              </a:pathLst>
            </a:custGeom>
            <a:grpFill/>
            <a:ln>
              <a:noFill/>
            </a:ln>
            <a:effectLst/>
          </p:spPr>
          <p:txBody>
            <a:bodyPr wrap="none" anchor="ctr"/>
            <a:lstStyle/>
            <a:p>
              <a:endParaRPr lang="en-US" sz="1800" dirty="0">
                <a:solidFill>
                  <a:prstClr val="black"/>
                </a:solidFill>
                <a:latin typeface="Dual 400" panose="02000603000000020004" pitchFamily="2" charset="0"/>
              </a:endParaRPr>
            </a:p>
          </p:txBody>
        </p:sp>
        <p:sp>
          <p:nvSpPr>
            <p:cNvPr id="86" name="Freeform 2"/>
            <p:cNvSpPr>
              <a:spLocks noChangeArrowheads="1"/>
            </p:cNvSpPr>
            <p:nvPr/>
          </p:nvSpPr>
          <p:spPr bwMode="gray">
            <a:xfrm>
              <a:off x="1227138" y="3257550"/>
              <a:ext cx="1154112" cy="1473200"/>
            </a:xfrm>
            <a:custGeom>
              <a:avLst/>
              <a:gdLst>
                <a:gd name="T0" fmla="*/ 1771 w 3208"/>
                <a:gd name="T1" fmla="*/ 2411 h 4091"/>
                <a:gd name="T2" fmla="*/ 733 w 3208"/>
                <a:gd name="T3" fmla="*/ 4090 h 4091"/>
                <a:gd name="T4" fmla="*/ 0 w 3208"/>
                <a:gd name="T5" fmla="*/ 0 h 4091"/>
                <a:gd name="T6" fmla="*/ 1771 w 3208"/>
                <a:gd name="T7" fmla="*/ 0 h 4091"/>
                <a:gd name="T8" fmla="*/ 2119 w 3208"/>
                <a:gd name="T9" fmla="*/ 15 h 4091"/>
                <a:gd name="T10" fmla="*/ 2402 w 3208"/>
                <a:gd name="T11" fmla="*/ 74 h 4091"/>
                <a:gd name="T12" fmla="*/ 2634 w 3208"/>
                <a:gd name="T13" fmla="*/ 175 h 4091"/>
                <a:gd name="T14" fmla="*/ 2837 w 3208"/>
                <a:gd name="T15" fmla="*/ 320 h 4091"/>
                <a:gd name="T16" fmla="*/ 2910 w 3208"/>
                <a:gd name="T17" fmla="*/ 393 h 4091"/>
                <a:gd name="T18" fmla="*/ 3048 w 3208"/>
                <a:gd name="T19" fmla="*/ 567 h 4091"/>
                <a:gd name="T20" fmla="*/ 3142 w 3208"/>
                <a:gd name="T21" fmla="*/ 785 h 4091"/>
                <a:gd name="T22" fmla="*/ 3200 w 3208"/>
                <a:gd name="T23" fmla="*/ 1054 h 4091"/>
                <a:gd name="T24" fmla="*/ 3207 w 3208"/>
                <a:gd name="T25" fmla="*/ 1200 h 4091"/>
                <a:gd name="T26" fmla="*/ 3186 w 3208"/>
                <a:gd name="T27" fmla="*/ 1461 h 4091"/>
                <a:gd name="T28" fmla="*/ 3120 w 3208"/>
                <a:gd name="T29" fmla="*/ 1678 h 4091"/>
                <a:gd name="T30" fmla="*/ 3026 w 3208"/>
                <a:gd name="T31" fmla="*/ 1859 h 4091"/>
                <a:gd name="T32" fmla="*/ 2917 w 3208"/>
                <a:gd name="T33" fmla="*/ 1997 h 4091"/>
                <a:gd name="T34" fmla="*/ 2794 w 3208"/>
                <a:gd name="T35" fmla="*/ 2107 h 4091"/>
                <a:gd name="T36" fmla="*/ 2670 w 3208"/>
                <a:gd name="T37" fmla="*/ 2187 h 4091"/>
                <a:gd name="T38" fmla="*/ 2467 w 3208"/>
                <a:gd name="T39" fmla="*/ 2288 h 4091"/>
                <a:gd name="T40" fmla="*/ 2409 w 3208"/>
                <a:gd name="T41" fmla="*/ 4090 h 4091"/>
                <a:gd name="T42" fmla="*/ 1654 w 3208"/>
                <a:gd name="T43" fmla="*/ 1823 h 4091"/>
                <a:gd name="T44" fmla="*/ 1792 w 3208"/>
                <a:gd name="T45" fmla="*/ 1816 h 4091"/>
                <a:gd name="T46" fmla="*/ 1996 w 3208"/>
                <a:gd name="T47" fmla="*/ 1779 h 4091"/>
                <a:gd name="T48" fmla="*/ 2126 w 3208"/>
                <a:gd name="T49" fmla="*/ 1728 h 4091"/>
                <a:gd name="T50" fmla="*/ 2235 w 3208"/>
                <a:gd name="T51" fmla="*/ 1656 h 4091"/>
                <a:gd name="T52" fmla="*/ 2330 w 3208"/>
                <a:gd name="T53" fmla="*/ 1561 h 4091"/>
                <a:gd name="T54" fmla="*/ 2395 w 3208"/>
                <a:gd name="T55" fmla="*/ 1439 h 4091"/>
                <a:gd name="T56" fmla="*/ 2438 w 3208"/>
                <a:gd name="T57" fmla="*/ 1279 h 4091"/>
                <a:gd name="T58" fmla="*/ 2438 w 3208"/>
                <a:gd name="T59" fmla="*/ 1192 h 4091"/>
                <a:gd name="T60" fmla="*/ 2431 w 3208"/>
                <a:gd name="T61" fmla="*/ 1076 h 4091"/>
                <a:gd name="T62" fmla="*/ 2402 w 3208"/>
                <a:gd name="T63" fmla="*/ 967 h 4091"/>
                <a:gd name="T64" fmla="*/ 2351 w 3208"/>
                <a:gd name="T65" fmla="*/ 865 h 4091"/>
                <a:gd name="T66" fmla="*/ 2271 w 3208"/>
                <a:gd name="T67" fmla="*/ 771 h 4091"/>
                <a:gd name="T68" fmla="*/ 2177 w 3208"/>
                <a:gd name="T69" fmla="*/ 698 h 4091"/>
                <a:gd name="T70" fmla="*/ 2047 w 3208"/>
                <a:gd name="T71" fmla="*/ 640 h 4091"/>
                <a:gd name="T72" fmla="*/ 1894 w 3208"/>
                <a:gd name="T73" fmla="*/ 603 h 4091"/>
                <a:gd name="T74" fmla="*/ 1720 w 3208"/>
                <a:gd name="T75" fmla="*/ 589 h 4091"/>
                <a:gd name="T76" fmla="*/ 733 w 3208"/>
                <a:gd name="T77" fmla="*/ 1823 h 4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08" h="4091">
                  <a:moveTo>
                    <a:pt x="2409" y="4090"/>
                  </a:moveTo>
                  <a:lnTo>
                    <a:pt x="1771" y="2411"/>
                  </a:lnTo>
                  <a:lnTo>
                    <a:pt x="733" y="2411"/>
                  </a:lnTo>
                  <a:lnTo>
                    <a:pt x="733" y="4090"/>
                  </a:lnTo>
                  <a:lnTo>
                    <a:pt x="0" y="4090"/>
                  </a:lnTo>
                  <a:lnTo>
                    <a:pt x="0" y="0"/>
                  </a:lnTo>
                  <a:lnTo>
                    <a:pt x="1771" y="0"/>
                  </a:lnTo>
                  <a:lnTo>
                    <a:pt x="1771" y="0"/>
                  </a:lnTo>
                  <a:lnTo>
                    <a:pt x="1952" y="0"/>
                  </a:lnTo>
                  <a:lnTo>
                    <a:pt x="2119" y="15"/>
                  </a:lnTo>
                  <a:lnTo>
                    <a:pt x="2264" y="44"/>
                  </a:lnTo>
                  <a:lnTo>
                    <a:pt x="2402" y="74"/>
                  </a:lnTo>
                  <a:lnTo>
                    <a:pt x="2525" y="117"/>
                  </a:lnTo>
                  <a:lnTo>
                    <a:pt x="2634" y="175"/>
                  </a:lnTo>
                  <a:lnTo>
                    <a:pt x="2743" y="240"/>
                  </a:lnTo>
                  <a:lnTo>
                    <a:pt x="2837" y="320"/>
                  </a:lnTo>
                  <a:lnTo>
                    <a:pt x="2837" y="320"/>
                  </a:lnTo>
                  <a:lnTo>
                    <a:pt x="2910" y="393"/>
                  </a:lnTo>
                  <a:lnTo>
                    <a:pt x="2983" y="480"/>
                  </a:lnTo>
                  <a:lnTo>
                    <a:pt x="3048" y="567"/>
                  </a:lnTo>
                  <a:lnTo>
                    <a:pt x="3099" y="676"/>
                  </a:lnTo>
                  <a:lnTo>
                    <a:pt x="3142" y="785"/>
                  </a:lnTo>
                  <a:lnTo>
                    <a:pt x="3179" y="916"/>
                  </a:lnTo>
                  <a:lnTo>
                    <a:pt x="3200" y="1054"/>
                  </a:lnTo>
                  <a:lnTo>
                    <a:pt x="3207" y="1200"/>
                  </a:lnTo>
                  <a:lnTo>
                    <a:pt x="3207" y="1200"/>
                  </a:lnTo>
                  <a:lnTo>
                    <a:pt x="3200" y="1337"/>
                  </a:lnTo>
                  <a:lnTo>
                    <a:pt x="3186" y="1461"/>
                  </a:lnTo>
                  <a:lnTo>
                    <a:pt x="3157" y="1576"/>
                  </a:lnTo>
                  <a:lnTo>
                    <a:pt x="3120" y="1678"/>
                  </a:lnTo>
                  <a:lnTo>
                    <a:pt x="3077" y="1772"/>
                  </a:lnTo>
                  <a:lnTo>
                    <a:pt x="3026" y="1859"/>
                  </a:lnTo>
                  <a:lnTo>
                    <a:pt x="2975" y="1932"/>
                  </a:lnTo>
                  <a:lnTo>
                    <a:pt x="2917" y="1997"/>
                  </a:lnTo>
                  <a:lnTo>
                    <a:pt x="2859" y="2056"/>
                  </a:lnTo>
                  <a:lnTo>
                    <a:pt x="2794" y="2107"/>
                  </a:lnTo>
                  <a:lnTo>
                    <a:pt x="2736" y="2150"/>
                  </a:lnTo>
                  <a:lnTo>
                    <a:pt x="2670" y="2187"/>
                  </a:lnTo>
                  <a:lnTo>
                    <a:pt x="2562" y="2244"/>
                  </a:lnTo>
                  <a:lnTo>
                    <a:pt x="2467" y="2288"/>
                  </a:lnTo>
                  <a:lnTo>
                    <a:pt x="3186" y="4090"/>
                  </a:lnTo>
                  <a:lnTo>
                    <a:pt x="2409" y="4090"/>
                  </a:lnTo>
                  <a:close/>
                  <a:moveTo>
                    <a:pt x="733" y="1823"/>
                  </a:moveTo>
                  <a:lnTo>
                    <a:pt x="1654" y="1823"/>
                  </a:lnTo>
                  <a:lnTo>
                    <a:pt x="1654" y="1823"/>
                  </a:lnTo>
                  <a:lnTo>
                    <a:pt x="1792" y="1816"/>
                  </a:lnTo>
                  <a:lnTo>
                    <a:pt x="1931" y="1794"/>
                  </a:lnTo>
                  <a:lnTo>
                    <a:pt x="1996" y="1779"/>
                  </a:lnTo>
                  <a:lnTo>
                    <a:pt x="2061" y="1758"/>
                  </a:lnTo>
                  <a:lnTo>
                    <a:pt x="2126" y="1728"/>
                  </a:lnTo>
                  <a:lnTo>
                    <a:pt x="2184" y="1692"/>
                  </a:lnTo>
                  <a:lnTo>
                    <a:pt x="2235" y="1656"/>
                  </a:lnTo>
                  <a:lnTo>
                    <a:pt x="2286" y="1612"/>
                  </a:lnTo>
                  <a:lnTo>
                    <a:pt x="2330" y="1561"/>
                  </a:lnTo>
                  <a:lnTo>
                    <a:pt x="2366" y="1504"/>
                  </a:lnTo>
                  <a:lnTo>
                    <a:pt x="2395" y="1439"/>
                  </a:lnTo>
                  <a:lnTo>
                    <a:pt x="2424" y="1359"/>
                  </a:lnTo>
                  <a:lnTo>
                    <a:pt x="2438" y="1279"/>
                  </a:lnTo>
                  <a:lnTo>
                    <a:pt x="2438" y="1192"/>
                  </a:lnTo>
                  <a:lnTo>
                    <a:pt x="2438" y="1192"/>
                  </a:lnTo>
                  <a:lnTo>
                    <a:pt x="2438" y="1134"/>
                  </a:lnTo>
                  <a:lnTo>
                    <a:pt x="2431" y="1076"/>
                  </a:lnTo>
                  <a:lnTo>
                    <a:pt x="2417" y="1018"/>
                  </a:lnTo>
                  <a:lnTo>
                    <a:pt x="2402" y="967"/>
                  </a:lnTo>
                  <a:lnTo>
                    <a:pt x="2381" y="916"/>
                  </a:lnTo>
                  <a:lnTo>
                    <a:pt x="2351" y="865"/>
                  </a:lnTo>
                  <a:lnTo>
                    <a:pt x="2315" y="815"/>
                  </a:lnTo>
                  <a:lnTo>
                    <a:pt x="2271" y="771"/>
                  </a:lnTo>
                  <a:lnTo>
                    <a:pt x="2228" y="734"/>
                  </a:lnTo>
                  <a:lnTo>
                    <a:pt x="2177" y="698"/>
                  </a:lnTo>
                  <a:lnTo>
                    <a:pt x="2112" y="669"/>
                  </a:lnTo>
                  <a:lnTo>
                    <a:pt x="2047" y="640"/>
                  </a:lnTo>
                  <a:lnTo>
                    <a:pt x="1974" y="618"/>
                  </a:lnTo>
                  <a:lnTo>
                    <a:pt x="1894" y="603"/>
                  </a:lnTo>
                  <a:lnTo>
                    <a:pt x="1807" y="589"/>
                  </a:lnTo>
                  <a:lnTo>
                    <a:pt x="1720" y="589"/>
                  </a:lnTo>
                  <a:lnTo>
                    <a:pt x="733" y="589"/>
                  </a:lnTo>
                  <a:lnTo>
                    <a:pt x="733" y="1823"/>
                  </a:lnTo>
                  <a:close/>
                </a:path>
              </a:pathLst>
            </a:custGeom>
            <a:grpFill/>
            <a:ln>
              <a:noFill/>
            </a:ln>
            <a:effectLst/>
          </p:spPr>
          <p:txBody>
            <a:bodyPr wrap="none" anchor="ctr"/>
            <a:lstStyle/>
            <a:p>
              <a:endParaRPr lang="en-US" sz="1800" dirty="0">
                <a:solidFill>
                  <a:prstClr val="black"/>
                </a:solidFill>
                <a:latin typeface="Dual 400" panose="02000603000000020004" pitchFamily="2" charset="0"/>
              </a:endParaRPr>
            </a:p>
          </p:txBody>
        </p:sp>
        <p:sp>
          <p:nvSpPr>
            <p:cNvPr id="87" name="Freeform 3"/>
            <p:cNvSpPr>
              <a:spLocks noChangeArrowheads="1"/>
            </p:cNvSpPr>
            <p:nvPr/>
          </p:nvSpPr>
          <p:spPr bwMode="gray">
            <a:xfrm>
              <a:off x="2436813" y="3233738"/>
              <a:ext cx="1250950" cy="1519237"/>
            </a:xfrm>
            <a:custGeom>
              <a:avLst/>
              <a:gdLst>
                <a:gd name="T0" fmla="*/ 1488 w 3477"/>
                <a:gd name="T1" fmla="*/ 4205 h 4221"/>
                <a:gd name="T2" fmla="*/ 1082 w 3477"/>
                <a:gd name="T3" fmla="*/ 4097 h 4221"/>
                <a:gd name="T4" fmla="*/ 755 w 3477"/>
                <a:gd name="T5" fmla="*/ 3907 h 4221"/>
                <a:gd name="T6" fmla="*/ 487 w 3477"/>
                <a:gd name="T7" fmla="*/ 3653 h 4221"/>
                <a:gd name="T8" fmla="*/ 284 w 3477"/>
                <a:gd name="T9" fmla="*/ 3341 h 4221"/>
                <a:gd name="T10" fmla="*/ 51 w 3477"/>
                <a:gd name="T11" fmla="*/ 2637 h 4221"/>
                <a:gd name="T12" fmla="*/ 0 w 3477"/>
                <a:gd name="T13" fmla="*/ 2091 h 4221"/>
                <a:gd name="T14" fmla="*/ 117 w 3477"/>
                <a:gd name="T15" fmla="*/ 1301 h 4221"/>
                <a:gd name="T16" fmla="*/ 400 w 3477"/>
                <a:gd name="T17" fmla="*/ 705 h 4221"/>
                <a:gd name="T18" fmla="*/ 632 w 3477"/>
                <a:gd name="T19" fmla="*/ 436 h 4221"/>
                <a:gd name="T20" fmla="*/ 922 w 3477"/>
                <a:gd name="T21" fmla="*/ 218 h 4221"/>
                <a:gd name="T22" fmla="*/ 1263 w 3477"/>
                <a:gd name="T23" fmla="*/ 73 h 4221"/>
                <a:gd name="T24" fmla="*/ 1648 w 3477"/>
                <a:gd name="T25" fmla="*/ 8 h 4221"/>
                <a:gd name="T26" fmla="*/ 1959 w 3477"/>
                <a:gd name="T27" fmla="*/ 15 h 4221"/>
                <a:gd name="T28" fmla="*/ 2337 w 3477"/>
                <a:gd name="T29" fmla="*/ 102 h 4221"/>
                <a:gd name="T30" fmla="*/ 2664 w 3477"/>
                <a:gd name="T31" fmla="*/ 269 h 4221"/>
                <a:gd name="T32" fmla="*/ 2932 w 3477"/>
                <a:gd name="T33" fmla="*/ 501 h 4221"/>
                <a:gd name="T34" fmla="*/ 3142 w 3477"/>
                <a:gd name="T35" fmla="*/ 792 h 4221"/>
                <a:gd name="T36" fmla="*/ 3411 w 3477"/>
                <a:gd name="T37" fmla="*/ 1504 h 4221"/>
                <a:gd name="T38" fmla="*/ 3476 w 3477"/>
                <a:gd name="T39" fmla="*/ 2106 h 4221"/>
                <a:gd name="T40" fmla="*/ 3353 w 3477"/>
                <a:gd name="T41" fmla="*/ 2963 h 4221"/>
                <a:gd name="T42" fmla="*/ 3157 w 3477"/>
                <a:gd name="T43" fmla="*/ 3406 h 4221"/>
                <a:gd name="T44" fmla="*/ 2939 w 3477"/>
                <a:gd name="T45" fmla="*/ 3697 h 4221"/>
                <a:gd name="T46" fmla="*/ 2678 w 3477"/>
                <a:gd name="T47" fmla="*/ 3930 h 4221"/>
                <a:gd name="T48" fmla="*/ 2366 w 3477"/>
                <a:gd name="T49" fmla="*/ 4097 h 4221"/>
                <a:gd name="T50" fmla="*/ 2010 w 3477"/>
                <a:gd name="T51" fmla="*/ 4191 h 4221"/>
                <a:gd name="T52" fmla="*/ 2475 w 3477"/>
                <a:gd name="T53" fmla="*/ 1047 h 4221"/>
                <a:gd name="T54" fmla="*/ 2344 w 3477"/>
                <a:gd name="T55" fmla="*/ 850 h 4221"/>
                <a:gd name="T56" fmla="*/ 2141 w 3477"/>
                <a:gd name="T57" fmla="*/ 690 h 4221"/>
                <a:gd name="T58" fmla="*/ 1807 w 3477"/>
                <a:gd name="T59" fmla="*/ 596 h 4221"/>
                <a:gd name="T60" fmla="*/ 1604 w 3477"/>
                <a:gd name="T61" fmla="*/ 603 h 4221"/>
                <a:gd name="T62" fmla="*/ 1365 w 3477"/>
                <a:gd name="T63" fmla="*/ 676 h 4221"/>
                <a:gd name="T64" fmla="*/ 1103 w 3477"/>
                <a:gd name="T65" fmla="*/ 886 h 4221"/>
                <a:gd name="T66" fmla="*/ 893 w 3477"/>
                <a:gd name="T67" fmla="*/ 1315 h 4221"/>
                <a:gd name="T68" fmla="*/ 806 w 3477"/>
                <a:gd name="T69" fmla="*/ 1844 h 4221"/>
                <a:gd name="T70" fmla="*/ 799 w 3477"/>
                <a:gd name="T71" fmla="*/ 2324 h 4221"/>
                <a:gd name="T72" fmla="*/ 864 w 3477"/>
                <a:gd name="T73" fmla="*/ 2804 h 4221"/>
                <a:gd name="T74" fmla="*/ 1059 w 3477"/>
                <a:gd name="T75" fmla="*/ 3276 h 4221"/>
                <a:gd name="T76" fmla="*/ 1270 w 3477"/>
                <a:gd name="T77" fmla="*/ 3494 h 4221"/>
                <a:gd name="T78" fmla="*/ 1509 w 3477"/>
                <a:gd name="T79" fmla="*/ 3596 h 4221"/>
                <a:gd name="T80" fmla="*/ 1727 w 3477"/>
                <a:gd name="T81" fmla="*/ 3624 h 4221"/>
                <a:gd name="T82" fmla="*/ 1982 w 3477"/>
                <a:gd name="T83" fmla="*/ 3581 h 4221"/>
                <a:gd name="T84" fmla="*/ 2293 w 3477"/>
                <a:gd name="T85" fmla="*/ 3406 h 4221"/>
                <a:gd name="T86" fmla="*/ 2497 w 3477"/>
                <a:gd name="T87" fmla="*/ 3152 h 4221"/>
                <a:gd name="T88" fmla="*/ 2620 w 3477"/>
                <a:gd name="T89" fmla="*/ 2767 h 4221"/>
                <a:gd name="T90" fmla="*/ 2678 w 3477"/>
                <a:gd name="T91" fmla="*/ 2099 h 4221"/>
                <a:gd name="T92" fmla="*/ 2649 w 3477"/>
                <a:gd name="T93" fmla="*/ 1656 h 4221"/>
                <a:gd name="T94" fmla="*/ 2511 w 3477"/>
                <a:gd name="T95" fmla="*/ 1119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77" h="4221">
                  <a:moveTo>
                    <a:pt x="1720" y="4220"/>
                  </a:moveTo>
                  <a:lnTo>
                    <a:pt x="1720" y="4220"/>
                  </a:lnTo>
                  <a:lnTo>
                    <a:pt x="1604" y="4213"/>
                  </a:lnTo>
                  <a:lnTo>
                    <a:pt x="1488" y="4205"/>
                  </a:lnTo>
                  <a:lnTo>
                    <a:pt x="1379" y="4184"/>
                  </a:lnTo>
                  <a:lnTo>
                    <a:pt x="1277" y="4162"/>
                  </a:lnTo>
                  <a:lnTo>
                    <a:pt x="1176" y="4133"/>
                  </a:lnTo>
                  <a:lnTo>
                    <a:pt x="1082" y="4097"/>
                  </a:lnTo>
                  <a:lnTo>
                    <a:pt x="994" y="4060"/>
                  </a:lnTo>
                  <a:lnTo>
                    <a:pt x="907" y="4017"/>
                  </a:lnTo>
                  <a:lnTo>
                    <a:pt x="827" y="3966"/>
                  </a:lnTo>
                  <a:lnTo>
                    <a:pt x="755" y="3907"/>
                  </a:lnTo>
                  <a:lnTo>
                    <a:pt x="683" y="3850"/>
                  </a:lnTo>
                  <a:lnTo>
                    <a:pt x="610" y="3791"/>
                  </a:lnTo>
                  <a:lnTo>
                    <a:pt x="544" y="3719"/>
                  </a:lnTo>
                  <a:lnTo>
                    <a:pt x="487" y="3653"/>
                  </a:lnTo>
                  <a:lnTo>
                    <a:pt x="428" y="3581"/>
                  </a:lnTo>
                  <a:lnTo>
                    <a:pt x="377" y="3501"/>
                  </a:lnTo>
                  <a:lnTo>
                    <a:pt x="326" y="3421"/>
                  </a:lnTo>
                  <a:lnTo>
                    <a:pt x="284" y="3341"/>
                  </a:lnTo>
                  <a:lnTo>
                    <a:pt x="204" y="3174"/>
                  </a:lnTo>
                  <a:lnTo>
                    <a:pt x="138" y="2999"/>
                  </a:lnTo>
                  <a:lnTo>
                    <a:pt x="87" y="2818"/>
                  </a:lnTo>
                  <a:lnTo>
                    <a:pt x="51" y="2637"/>
                  </a:lnTo>
                  <a:lnTo>
                    <a:pt x="22" y="2447"/>
                  </a:lnTo>
                  <a:lnTo>
                    <a:pt x="7" y="2273"/>
                  </a:lnTo>
                  <a:lnTo>
                    <a:pt x="0" y="2091"/>
                  </a:lnTo>
                  <a:lnTo>
                    <a:pt x="0" y="2091"/>
                  </a:lnTo>
                  <a:lnTo>
                    <a:pt x="7" y="1888"/>
                  </a:lnTo>
                  <a:lnTo>
                    <a:pt x="29" y="1685"/>
                  </a:lnTo>
                  <a:lnTo>
                    <a:pt x="65" y="1489"/>
                  </a:lnTo>
                  <a:lnTo>
                    <a:pt x="117" y="1301"/>
                  </a:lnTo>
                  <a:lnTo>
                    <a:pt x="181" y="1119"/>
                  </a:lnTo>
                  <a:lnTo>
                    <a:pt x="254" y="945"/>
                  </a:lnTo>
                  <a:lnTo>
                    <a:pt x="349" y="785"/>
                  </a:lnTo>
                  <a:lnTo>
                    <a:pt x="400" y="705"/>
                  </a:lnTo>
                  <a:lnTo>
                    <a:pt x="450" y="632"/>
                  </a:lnTo>
                  <a:lnTo>
                    <a:pt x="508" y="567"/>
                  </a:lnTo>
                  <a:lnTo>
                    <a:pt x="573" y="495"/>
                  </a:lnTo>
                  <a:lnTo>
                    <a:pt x="632" y="436"/>
                  </a:lnTo>
                  <a:lnTo>
                    <a:pt x="704" y="370"/>
                  </a:lnTo>
                  <a:lnTo>
                    <a:pt x="770" y="320"/>
                  </a:lnTo>
                  <a:lnTo>
                    <a:pt x="842" y="262"/>
                  </a:lnTo>
                  <a:lnTo>
                    <a:pt x="922" y="218"/>
                  </a:lnTo>
                  <a:lnTo>
                    <a:pt x="1002" y="175"/>
                  </a:lnTo>
                  <a:lnTo>
                    <a:pt x="1089" y="139"/>
                  </a:lnTo>
                  <a:lnTo>
                    <a:pt x="1169" y="102"/>
                  </a:lnTo>
                  <a:lnTo>
                    <a:pt x="1263" y="73"/>
                  </a:lnTo>
                  <a:lnTo>
                    <a:pt x="1350" y="44"/>
                  </a:lnTo>
                  <a:lnTo>
                    <a:pt x="1444" y="29"/>
                  </a:lnTo>
                  <a:lnTo>
                    <a:pt x="1546" y="15"/>
                  </a:lnTo>
                  <a:lnTo>
                    <a:pt x="1648" y="8"/>
                  </a:lnTo>
                  <a:lnTo>
                    <a:pt x="1750" y="0"/>
                  </a:lnTo>
                  <a:lnTo>
                    <a:pt x="1750" y="0"/>
                  </a:lnTo>
                  <a:lnTo>
                    <a:pt x="1858" y="8"/>
                  </a:lnTo>
                  <a:lnTo>
                    <a:pt x="1959" y="15"/>
                  </a:lnTo>
                  <a:lnTo>
                    <a:pt x="2061" y="29"/>
                  </a:lnTo>
                  <a:lnTo>
                    <a:pt x="2156" y="51"/>
                  </a:lnTo>
                  <a:lnTo>
                    <a:pt x="2250" y="73"/>
                  </a:lnTo>
                  <a:lnTo>
                    <a:pt x="2337" y="102"/>
                  </a:lnTo>
                  <a:lnTo>
                    <a:pt x="2424" y="139"/>
                  </a:lnTo>
                  <a:lnTo>
                    <a:pt x="2504" y="175"/>
                  </a:lnTo>
                  <a:lnTo>
                    <a:pt x="2584" y="218"/>
                  </a:lnTo>
                  <a:lnTo>
                    <a:pt x="2664" y="269"/>
                  </a:lnTo>
                  <a:lnTo>
                    <a:pt x="2736" y="320"/>
                  </a:lnTo>
                  <a:lnTo>
                    <a:pt x="2802" y="378"/>
                  </a:lnTo>
                  <a:lnTo>
                    <a:pt x="2867" y="436"/>
                  </a:lnTo>
                  <a:lnTo>
                    <a:pt x="2932" y="501"/>
                  </a:lnTo>
                  <a:lnTo>
                    <a:pt x="2990" y="574"/>
                  </a:lnTo>
                  <a:lnTo>
                    <a:pt x="3049" y="639"/>
                  </a:lnTo>
                  <a:lnTo>
                    <a:pt x="3099" y="719"/>
                  </a:lnTo>
                  <a:lnTo>
                    <a:pt x="3142" y="792"/>
                  </a:lnTo>
                  <a:lnTo>
                    <a:pt x="3230" y="959"/>
                  </a:lnTo>
                  <a:lnTo>
                    <a:pt x="3309" y="1134"/>
                  </a:lnTo>
                  <a:lnTo>
                    <a:pt x="3368" y="1315"/>
                  </a:lnTo>
                  <a:lnTo>
                    <a:pt x="3411" y="1504"/>
                  </a:lnTo>
                  <a:lnTo>
                    <a:pt x="3448" y="1700"/>
                  </a:lnTo>
                  <a:lnTo>
                    <a:pt x="3469" y="1903"/>
                  </a:lnTo>
                  <a:lnTo>
                    <a:pt x="3476" y="2106"/>
                  </a:lnTo>
                  <a:lnTo>
                    <a:pt x="3476" y="2106"/>
                  </a:lnTo>
                  <a:lnTo>
                    <a:pt x="3469" y="2339"/>
                  </a:lnTo>
                  <a:lnTo>
                    <a:pt x="3440" y="2557"/>
                  </a:lnTo>
                  <a:lnTo>
                    <a:pt x="3404" y="2767"/>
                  </a:lnTo>
                  <a:lnTo>
                    <a:pt x="3353" y="2963"/>
                  </a:lnTo>
                  <a:lnTo>
                    <a:pt x="3281" y="3152"/>
                  </a:lnTo>
                  <a:lnTo>
                    <a:pt x="3244" y="3239"/>
                  </a:lnTo>
                  <a:lnTo>
                    <a:pt x="3201" y="3327"/>
                  </a:lnTo>
                  <a:lnTo>
                    <a:pt x="3157" y="3406"/>
                  </a:lnTo>
                  <a:lnTo>
                    <a:pt x="3106" y="3486"/>
                  </a:lnTo>
                  <a:lnTo>
                    <a:pt x="3055" y="3559"/>
                  </a:lnTo>
                  <a:lnTo>
                    <a:pt x="2998" y="3632"/>
                  </a:lnTo>
                  <a:lnTo>
                    <a:pt x="2939" y="3697"/>
                  </a:lnTo>
                  <a:lnTo>
                    <a:pt x="2882" y="3763"/>
                  </a:lnTo>
                  <a:lnTo>
                    <a:pt x="2816" y="3820"/>
                  </a:lnTo>
                  <a:lnTo>
                    <a:pt x="2751" y="3879"/>
                  </a:lnTo>
                  <a:lnTo>
                    <a:pt x="2678" y="3930"/>
                  </a:lnTo>
                  <a:lnTo>
                    <a:pt x="2605" y="3981"/>
                  </a:lnTo>
                  <a:lnTo>
                    <a:pt x="2525" y="4024"/>
                  </a:lnTo>
                  <a:lnTo>
                    <a:pt x="2446" y="4060"/>
                  </a:lnTo>
                  <a:lnTo>
                    <a:pt x="2366" y="4097"/>
                  </a:lnTo>
                  <a:lnTo>
                    <a:pt x="2279" y="4125"/>
                  </a:lnTo>
                  <a:lnTo>
                    <a:pt x="2192" y="4155"/>
                  </a:lnTo>
                  <a:lnTo>
                    <a:pt x="2105" y="4176"/>
                  </a:lnTo>
                  <a:lnTo>
                    <a:pt x="2010" y="4191"/>
                  </a:lnTo>
                  <a:lnTo>
                    <a:pt x="1916" y="4205"/>
                  </a:lnTo>
                  <a:lnTo>
                    <a:pt x="1822" y="4213"/>
                  </a:lnTo>
                  <a:lnTo>
                    <a:pt x="1720" y="4220"/>
                  </a:lnTo>
                  <a:close/>
                  <a:moveTo>
                    <a:pt x="2475" y="1047"/>
                  </a:moveTo>
                  <a:lnTo>
                    <a:pt x="2475" y="1047"/>
                  </a:lnTo>
                  <a:lnTo>
                    <a:pt x="2432" y="973"/>
                  </a:lnTo>
                  <a:lnTo>
                    <a:pt x="2388" y="901"/>
                  </a:lnTo>
                  <a:lnTo>
                    <a:pt x="2344" y="850"/>
                  </a:lnTo>
                  <a:lnTo>
                    <a:pt x="2293" y="799"/>
                  </a:lnTo>
                  <a:lnTo>
                    <a:pt x="2242" y="755"/>
                  </a:lnTo>
                  <a:lnTo>
                    <a:pt x="2192" y="719"/>
                  </a:lnTo>
                  <a:lnTo>
                    <a:pt x="2141" y="690"/>
                  </a:lnTo>
                  <a:lnTo>
                    <a:pt x="2090" y="662"/>
                  </a:lnTo>
                  <a:lnTo>
                    <a:pt x="1989" y="625"/>
                  </a:lnTo>
                  <a:lnTo>
                    <a:pt x="1894" y="611"/>
                  </a:lnTo>
                  <a:lnTo>
                    <a:pt x="1807" y="596"/>
                  </a:lnTo>
                  <a:lnTo>
                    <a:pt x="1742" y="596"/>
                  </a:lnTo>
                  <a:lnTo>
                    <a:pt x="1742" y="596"/>
                  </a:lnTo>
                  <a:lnTo>
                    <a:pt x="1669" y="603"/>
                  </a:lnTo>
                  <a:lnTo>
                    <a:pt x="1604" y="603"/>
                  </a:lnTo>
                  <a:lnTo>
                    <a:pt x="1539" y="618"/>
                  </a:lnTo>
                  <a:lnTo>
                    <a:pt x="1481" y="632"/>
                  </a:lnTo>
                  <a:lnTo>
                    <a:pt x="1423" y="654"/>
                  </a:lnTo>
                  <a:lnTo>
                    <a:pt x="1365" y="676"/>
                  </a:lnTo>
                  <a:lnTo>
                    <a:pt x="1314" y="705"/>
                  </a:lnTo>
                  <a:lnTo>
                    <a:pt x="1263" y="734"/>
                  </a:lnTo>
                  <a:lnTo>
                    <a:pt x="1176" y="806"/>
                  </a:lnTo>
                  <a:lnTo>
                    <a:pt x="1103" y="886"/>
                  </a:lnTo>
                  <a:lnTo>
                    <a:pt x="1038" y="981"/>
                  </a:lnTo>
                  <a:lnTo>
                    <a:pt x="980" y="1083"/>
                  </a:lnTo>
                  <a:lnTo>
                    <a:pt x="929" y="1199"/>
                  </a:lnTo>
                  <a:lnTo>
                    <a:pt x="893" y="1315"/>
                  </a:lnTo>
                  <a:lnTo>
                    <a:pt x="856" y="1446"/>
                  </a:lnTo>
                  <a:lnTo>
                    <a:pt x="835" y="1575"/>
                  </a:lnTo>
                  <a:lnTo>
                    <a:pt x="813" y="1706"/>
                  </a:lnTo>
                  <a:lnTo>
                    <a:pt x="806" y="1844"/>
                  </a:lnTo>
                  <a:lnTo>
                    <a:pt x="799" y="1983"/>
                  </a:lnTo>
                  <a:lnTo>
                    <a:pt x="799" y="2121"/>
                  </a:lnTo>
                  <a:lnTo>
                    <a:pt x="799" y="2121"/>
                  </a:lnTo>
                  <a:lnTo>
                    <a:pt x="799" y="2324"/>
                  </a:lnTo>
                  <a:lnTo>
                    <a:pt x="806" y="2440"/>
                  </a:lnTo>
                  <a:lnTo>
                    <a:pt x="820" y="2557"/>
                  </a:lnTo>
                  <a:lnTo>
                    <a:pt x="842" y="2680"/>
                  </a:lnTo>
                  <a:lnTo>
                    <a:pt x="864" y="2804"/>
                  </a:lnTo>
                  <a:lnTo>
                    <a:pt x="900" y="2934"/>
                  </a:lnTo>
                  <a:lnTo>
                    <a:pt x="943" y="3050"/>
                  </a:lnTo>
                  <a:lnTo>
                    <a:pt x="994" y="3166"/>
                  </a:lnTo>
                  <a:lnTo>
                    <a:pt x="1059" y="3276"/>
                  </a:lnTo>
                  <a:lnTo>
                    <a:pt x="1133" y="3370"/>
                  </a:lnTo>
                  <a:lnTo>
                    <a:pt x="1176" y="3414"/>
                  </a:lnTo>
                  <a:lnTo>
                    <a:pt x="1220" y="3457"/>
                  </a:lnTo>
                  <a:lnTo>
                    <a:pt x="1270" y="3494"/>
                  </a:lnTo>
                  <a:lnTo>
                    <a:pt x="1328" y="3522"/>
                  </a:lnTo>
                  <a:lnTo>
                    <a:pt x="1379" y="3552"/>
                  </a:lnTo>
                  <a:lnTo>
                    <a:pt x="1444" y="3573"/>
                  </a:lnTo>
                  <a:lnTo>
                    <a:pt x="1509" y="3596"/>
                  </a:lnTo>
                  <a:lnTo>
                    <a:pt x="1575" y="3610"/>
                  </a:lnTo>
                  <a:lnTo>
                    <a:pt x="1648" y="3617"/>
                  </a:lnTo>
                  <a:lnTo>
                    <a:pt x="1727" y="3624"/>
                  </a:lnTo>
                  <a:lnTo>
                    <a:pt x="1727" y="3624"/>
                  </a:lnTo>
                  <a:lnTo>
                    <a:pt x="1792" y="3617"/>
                  </a:lnTo>
                  <a:lnTo>
                    <a:pt x="1858" y="3610"/>
                  </a:lnTo>
                  <a:lnTo>
                    <a:pt x="1923" y="3596"/>
                  </a:lnTo>
                  <a:lnTo>
                    <a:pt x="1982" y="3581"/>
                  </a:lnTo>
                  <a:lnTo>
                    <a:pt x="2047" y="3559"/>
                  </a:lnTo>
                  <a:lnTo>
                    <a:pt x="2098" y="3537"/>
                  </a:lnTo>
                  <a:lnTo>
                    <a:pt x="2199" y="3479"/>
                  </a:lnTo>
                  <a:lnTo>
                    <a:pt x="2293" y="3406"/>
                  </a:lnTo>
                  <a:lnTo>
                    <a:pt x="2373" y="3327"/>
                  </a:lnTo>
                  <a:lnTo>
                    <a:pt x="2439" y="3239"/>
                  </a:lnTo>
                  <a:lnTo>
                    <a:pt x="2497" y="3152"/>
                  </a:lnTo>
                  <a:lnTo>
                    <a:pt x="2497" y="3152"/>
                  </a:lnTo>
                  <a:lnTo>
                    <a:pt x="2533" y="3072"/>
                  </a:lnTo>
                  <a:lnTo>
                    <a:pt x="2562" y="2985"/>
                  </a:lnTo>
                  <a:lnTo>
                    <a:pt x="2599" y="2883"/>
                  </a:lnTo>
                  <a:lnTo>
                    <a:pt x="2620" y="2767"/>
                  </a:lnTo>
                  <a:lnTo>
                    <a:pt x="2642" y="2637"/>
                  </a:lnTo>
                  <a:lnTo>
                    <a:pt x="2664" y="2484"/>
                  </a:lnTo>
                  <a:lnTo>
                    <a:pt x="2671" y="2303"/>
                  </a:lnTo>
                  <a:lnTo>
                    <a:pt x="2678" y="2099"/>
                  </a:lnTo>
                  <a:lnTo>
                    <a:pt x="2678" y="2099"/>
                  </a:lnTo>
                  <a:lnTo>
                    <a:pt x="2671" y="1917"/>
                  </a:lnTo>
                  <a:lnTo>
                    <a:pt x="2664" y="1793"/>
                  </a:lnTo>
                  <a:lnTo>
                    <a:pt x="2649" y="1656"/>
                  </a:lnTo>
                  <a:lnTo>
                    <a:pt x="2620" y="1504"/>
                  </a:lnTo>
                  <a:lnTo>
                    <a:pt x="2584" y="1352"/>
                  </a:lnTo>
                  <a:lnTo>
                    <a:pt x="2540" y="1191"/>
                  </a:lnTo>
                  <a:lnTo>
                    <a:pt x="2511" y="1119"/>
                  </a:lnTo>
                  <a:lnTo>
                    <a:pt x="2475" y="1047"/>
                  </a:lnTo>
                  <a:close/>
                </a:path>
              </a:pathLst>
            </a:custGeom>
            <a:grpFill/>
            <a:ln>
              <a:noFill/>
            </a:ln>
            <a:effectLst/>
          </p:spPr>
          <p:txBody>
            <a:bodyPr wrap="none" anchor="ctr"/>
            <a:lstStyle/>
            <a:p>
              <a:endParaRPr lang="en-US" sz="1800" dirty="0">
                <a:solidFill>
                  <a:prstClr val="black"/>
                </a:solidFill>
                <a:latin typeface="Dual 400" panose="02000603000000020004" pitchFamily="2" charset="0"/>
              </a:endParaRPr>
            </a:p>
          </p:txBody>
        </p:sp>
        <p:sp>
          <p:nvSpPr>
            <p:cNvPr id="88" name="Freeform 4"/>
            <p:cNvSpPr>
              <a:spLocks noChangeArrowheads="1"/>
            </p:cNvSpPr>
            <p:nvPr/>
          </p:nvSpPr>
          <p:spPr bwMode="gray">
            <a:xfrm>
              <a:off x="3756025" y="3233738"/>
              <a:ext cx="1147763" cy="1519237"/>
            </a:xfrm>
            <a:custGeom>
              <a:avLst/>
              <a:gdLst>
                <a:gd name="T0" fmla="*/ 3150 w 3187"/>
                <a:gd name="T1" fmla="*/ 3007 h 4221"/>
                <a:gd name="T2" fmla="*/ 2969 w 3187"/>
                <a:gd name="T3" fmla="*/ 3486 h 4221"/>
                <a:gd name="T4" fmla="*/ 2700 w 3187"/>
                <a:gd name="T5" fmla="*/ 3828 h 4221"/>
                <a:gd name="T6" fmla="*/ 2366 w 3187"/>
                <a:gd name="T7" fmla="*/ 4053 h 4221"/>
                <a:gd name="T8" fmla="*/ 2003 w 3187"/>
                <a:gd name="T9" fmla="*/ 4176 h 4221"/>
                <a:gd name="T10" fmla="*/ 1633 w 3187"/>
                <a:gd name="T11" fmla="*/ 4220 h 4221"/>
                <a:gd name="T12" fmla="*/ 1394 w 3187"/>
                <a:gd name="T13" fmla="*/ 4199 h 4221"/>
                <a:gd name="T14" fmla="*/ 1067 w 3187"/>
                <a:gd name="T15" fmla="*/ 4118 h 4221"/>
                <a:gd name="T16" fmla="*/ 799 w 3187"/>
                <a:gd name="T17" fmla="*/ 3987 h 4221"/>
                <a:gd name="T18" fmla="*/ 581 w 3187"/>
                <a:gd name="T19" fmla="*/ 3806 h 4221"/>
                <a:gd name="T20" fmla="*/ 400 w 3187"/>
                <a:gd name="T21" fmla="*/ 3588 h 4221"/>
                <a:gd name="T22" fmla="*/ 218 w 3187"/>
                <a:gd name="T23" fmla="*/ 3253 h 4221"/>
                <a:gd name="T24" fmla="*/ 58 w 3187"/>
                <a:gd name="T25" fmla="*/ 2731 h 4221"/>
                <a:gd name="T26" fmla="*/ 0 w 3187"/>
                <a:gd name="T27" fmla="*/ 2244 h 4221"/>
                <a:gd name="T28" fmla="*/ 7 w 3187"/>
                <a:gd name="T29" fmla="*/ 1910 h 4221"/>
                <a:gd name="T30" fmla="*/ 94 w 3187"/>
                <a:gd name="T31" fmla="*/ 1330 h 4221"/>
                <a:gd name="T32" fmla="*/ 298 w 3187"/>
                <a:gd name="T33" fmla="*/ 806 h 4221"/>
                <a:gd name="T34" fmla="*/ 443 w 3187"/>
                <a:gd name="T35" fmla="*/ 582 h 4221"/>
                <a:gd name="T36" fmla="*/ 617 w 3187"/>
                <a:gd name="T37" fmla="*/ 385 h 4221"/>
                <a:gd name="T38" fmla="*/ 827 w 3187"/>
                <a:gd name="T39" fmla="*/ 226 h 4221"/>
                <a:gd name="T40" fmla="*/ 1074 w 3187"/>
                <a:gd name="T41" fmla="*/ 109 h 4221"/>
                <a:gd name="T42" fmla="*/ 1350 w 3187"/>
                <a:gd name="T43" fmla="*/ 29 h 4221"/>
                <a:gd name="T44" fmla="*/ 1663 w 3187"/>
                <a:gd name="T45" fmla="*/ 0 h 4221"/>
                <a:gd name="T46" fmla="*/ 1967 w 3187"/>
                <a:gd name="T47" fmla="*/ 29 h 4221"/>
                <a:gd name="T48" fmla="*/ 2373 w 3187"/>
                <a:gd name="T49" fmla="*/ 160 h 4221"/>
                <a:gd name="T50" fmla="*/ 2693 w 3187"/>
                <a:gd name="T51" fmla="*/ 393 h 4221"/>
                <a:gd name="T52" fmla="*/ 2939 w 3187"/>
                <a:gd name="T53" fmla="*/ 719 h 4221"/>
                <a:gd name="T54" fmla="*/ 3114 w 3187"/>
                <a:gd name="T55" fmla="*/ 1134 h 4221"/>
                <a:gd name="T56" fmla="*/ 2497 w 3187"/>
                <a:gd name="T57" fmla="*/ 1526 h 4221"/>
                <a:gd name="T58" fmla="*/ 2424 w 3187"/>
                <a:gd name="T59" fmla="*/ 1242 h 4221"/>
                <a:gd name="T60" fmla="*/ 2330 w 3187"/>
                <a:gd name="T61" fmla="*/ 1010 h 4221"/>
                <a:gd name="T62" fmla="*/ 2185 w 3187"/>
                <a:gd name="T63" fmla="*/ 806 h 4221"/>
                <a:gd name="T64" fmla="*/ 1967 w 3187"/>
                <a:gd name="T65" fmla="*/ 654 h 4221"/>
                <a:gd name="T66" fmla="*/ 1669 w 3187"/>
                <a:gd name="T67" fmla="*/ 596 h 4221"/>
                <a:gd name="T68" fmla="*/ 1524 w 3187"/>
                <a:gd name="T69" fmla="*/ 611 h 4221"/>
                <a:gd name="T70" fmla="*/ 1336 w 3187"/>
                <a:gd name="T71" fmla="*/ 676 h 4221"/>
                <a:gd name="T72" fmla="*/ 1183 w 3187"/>
                <a:gd name="T73" fmla="*/ 778 h 4221"/>
                <a:gd name="T74" fmla="*/ 1031 w 3187"/>
                <a:gd name="T75" fmla="*/ 973 h 4221"/>
                <a:gd name="T76" fmla="*/ 886 w 3187"/>
                <a:gd name="T77" fmla="*/ 1330 h 4221"/>
                <a:gd name="T78" fmla="*/ 813 w 3187"/>
                <a:gd name="T79" fmla="*/ 1700 h 4221"/>
                <a:gd name="T80" fmla="*/ 799 w 3187"/>
                <a:gd name="T81" fmla="*/ 2085 h 4221"/>
                <a:gd name="T82" fmla="*/ 842 w 3187"/>
                <a:gd name="T83" fmla="*/ 2665 h 4221"/>
                <a:gd name="T84" fmla="*/ 966 w 3187"/>
                <a:gd name="T85" fmla="*/ 3079 h 4221"/>
                <a:gd name="T86" fmla="*/ 1147 w 3187"/>
                <a:gd name="T87" fmla="*/ 3363 h 4221"/>
                <a:gd name="T88" fmla="*/ 1372 w 3187"/>
                <a:gd name="T89" fmla="*/ 3522 h 4221"/>
                <a:gd name="T90" fmla="*/ 1612 w 3187"/>
                <a:gd name="T91" fmla="*/ 3596 h 4221"/>
                <a:gd name="T92" fmla="*/ 1764 w 3187"/>
                <a:gd name="T93" fmla="*/ 3596 h 4221"/>
                <a:gd name="T94" fmla="*/ 1974 w 3187"/>
                <a:gd name="T95" fmla="*/ 3537 h 4221"/>
                <a:gd name="T96" fmla="*/ 2163 w 3187"/>
                <a:gd name="T97" fmla="*/ 3428 h 4221"/>
                <a:gd name="T98" fmla="*/ 2316 w 3187"/>
                <a:gd name="T99" fmla="*/ 3253 h 4221"/>
                <a:gd name="T100" fmla="*/ 2439 w 3187"/>
                <a:gd name="T101" fmla="*/ 3021 h 4221"/>
                <a:gd name="T102" fmla="*/ 2497 w 3187"/>
                <a:gd name="T103" fmla="*/ 2731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87" h="4221">
                  <a:moveTo>
                    <a:pt x="3186" y="2811"/>
                  </a:moveTo>
                  <a:lnTo>
                    <a:pt x="3186" y="2811"/>
                  </a:lnTo>
                  <a:lnTo>
                    <a:pt x="3150" y="3007"/>
                  </a:lnTo>
                  <a:lnTo>
                    <a:pt x="3099" y="3181"/>
                  </a:lnTo>
                  <a:lnTo>
                    <a:pt x="3041" y="3341"/>
                  </a:lnTo>
                  <a:lnTo>
                    <a:pt x="2969" y="3486"/>
                  </a:lnTo>
                  <a:lnTo>
                    <a:pt x="2888" y="3617"/>
                  </a:lnTo>
                  <a:lnTo>
                    <a:pt x="2795" y="3733"/>
                  </a:lnTo>
                  <a:lnTo>
                    <a:pt x="2700" y="3828"/>
                  </a:lnTo>
                  <a:lnTo>
                    <a:pt x="2591" y="3922"/>
                  </a:lnTo>
                  <a:lnTo>
                    <a:pt x="2482" y="3995"/>
                  </a:lnTo>
                  <a:lnTo>
                    <a:pt x="2366" y="4053"/>
                  </a:lnTo>
                  <a:lnTo>
                    <a:pt x="2250" y="4111"/>
                  </a:lnTo>
                  <a:lnTo>
                    <a:pt x="2127" y="4148"/>
                  </a:lnTo>
                  <a:lnTo>
                    <a:pt x="2003" y="4176"/>
                  </a:lnTo>
                  <a:lnTo>
                    <a:pt x="1880" y="4199"/>
                  </a:lnTo>
                  <a:lnTo>
                    <a:pt x="1756" y="4213"/>
                  </a:lnTo>
                  <a:lnTo>
                    <a:pt x="1633" y="4220"/>
                  </a:lnTo>
                  <a:lnTo>
                    <a:pt x="1633" y="4220"/>
                  </a:lnTo>
                  <a:lnTo>
                    <a:pt x="1510" y="4213"/>
                  </a:lnTo>
                  <a:lnTo>
                    <a:pt x="1394" y="4199"/>
                  </a:lnTo>
                  <a:lnTo>
                    <a:pt x="1277" y="4184"/>
                  </a:lnTo>
                  <a:lnTo>
                    <a:pt x="1169" y="4155"/>
                  </a:lnTo>
                  <a:lnTo>
                    <a:pt x="1067" y="4118"/>
                  </a:lnTo>
                  <a:lnTo>
                    <a:pt x="973" y="4082"/>
                  </a:lnTo>
                  <a:lnTo>
                    <a:pt x="886" y="4038"/>
                  </a:lnTo>
                  <a:lnTo>
                    <a:pt x="799" y="3987"/>
                  </a:lnTo>
                  <a:lnTo>
                    <a:pt x="719" y="3930"/>
                  </a:lnTo>
                  <a:lnTo>
                    <a:pt x="646" y="3871"/>
                  </a:lnTo>
                  <a:lnTo>
                    <a:pt x="581" y="3806"/>
                  </a:lnTo>
                  <a:lnTo>
                    <a:pt x="516" y="3733"/>
                  </a:lnTo>
                  <a:lnTo>
                    <a:pt x="457" y="3661"/>
                  </a:lnTo>
                  <a:lnTo>
                    <a:pt x="400" y="3588"/>
                  </a:lnTo>
                  <a:lnTo>
                    <a:pt x="349" y="3508"/>
                  </a:lnTo>
                  <a:lnTo>
                    <a:pt x="305" y="3428"/>
                  </a:lnTo>
                  <a:lnTo>
                    <a:pt x="218" y="3253"/>
                  </a:lnTo>
                  <a:lnTo>
                    <a:pt x="153" y="3086"/>
                  </a:lnTo>
                  <a:lnTo>
                    <a:pt x="102" y="2906"/>
                  </a:lnTo>
                  <a:lnTo>
                    <a:pt x="58" y="2731"/>
                  </a:lnTo>
                  <a:lnTo>
                    <a:pt x="29" y="2563"/>
                  </a:lnTo>
                  <a:lnTo>
                    <a:pt x="15" y="2396"/>
                  </a:lnTo>
                  <a:lnTo>
                    <a:pt x="0" y="2244"/>
                  </a:lnTo>
                  <a:lnTo>
                    <a:pt x="0" y="2106"/>
                  </a:lnTo>
                  <a:lnTo>
                    <a:pt x="0" y="2106"/>
                  </a:lnTo>
                  <a:lnTo>
                    <a:pt x="7" y="1910"/>
                  </a:lnTo>
                  <a:lnTo>
                    <a:pt x="22" y="1714"/>
                  </a:lnTo>
                  <a:lnTo>
                    <a:pt x="51" y="1519"/>
                  </a:lnTo>
                  <a:lnTo>
                    <a:pt x="94" y="1330"/>
                  </a:lnTo>
                  <a:lnTo>
                    <a:pt x="145" y="1148"/>
                  </a:lnTo>
                  <a:lnTo>
                    <a:pt x="218" y="973"/>
                  </a:lnTo>
                  <a:lnTo>
                    <a:pt x="298" y="806"/>
                  </a:lnTo>
                  <a:lnTo>
                    <a:pt x="341" y="734"/>
                  </a:lnTo>
                  <a:lnTo>
                    <a:pt x="392" y="654"/>
                  </a:lnTo>
                  <a:lnTo>
                    <a:pt x="443" y="582"/>
                  </a:lnTo>
                  <a:lnTo>
                    <a:pt x="501" y="516"/>
                  </a:lnTo>
                  <a:lnTo>
                    <a:pt x="559" y="451"/>
                  </a:lnTo>
                  <a:lnTo>
                    <a:pt x="617" y="385"/>
                  </a:lnTo>
                  <a:lnTo>
                    <a:pt x="690" y="327"/>
                  </a:lnTo>
                  <a:lnTo>
                    <a:pt x="755" y="277"/>
                  </a:lnTo>
                  <a:lnTo>
                    <a:pt x="827" y="226"/>
                  </a:lnTo>
                  <a:lnTo>
                    <a:pt x="907" y="182"/>
                  </a:lnTo>
                  <a:lnTo>
                    <a:pt x="987" y="139"/>
                  </a:lnTo>
                  <a:lnTo>
                    <a:pt x="1074" y="109"/>
                  </a:lnTo>
                  <a:lnTo>
                    <a:pt x="1161" y="73"/>
                  </a:lnTo>
                  <a:lnTo>
                    <a:pt x="1256" y="51"/>
                  </a:lnTo>
                  <a:lnTo>
                    <a:pt x="1350" y="29"/>
                  </a:lnTo>
                  <a:lnTo>
                    <a:pt x="1452" y="15"/>
                  </a:lnTo>
                  <a:lnTo>
                    <a:pt x="1553" y="8"/>
                  </a:lnTo>
                  <a:lnTo>
                    <a:pt x="1663" y="0"/>
                  </a:lnTo>
                  <a:lnTo>
                    <a:pt x="1663" y="0"/>
                  </a:lnTo>
                  <a:lnTo>
                    <a:pt x="1822" y="8"/>
                  </a:lnTo>
                  <a:lnTo>
                    <a:pt x="1967" y="29"/>
                  </a:lnTo>
                  <a:lnTo>
                    <a:pt x="2113" y="59"/>
                  </a:lnTo>
                  <a:lnTo>
                    <a:pt x="2243" y="102"/>
                  </a:lnTo>
                  <a:lnTo>
                    <a:pt x="2373" y="160"/>
                  </a:lnTo>
                  <a:lnTo>
                    <a:pt x="2489" y="226"/>
                  </a:lnTo>
                  <a:lnTo>
                    <a:pt x="2591" y="305"/>
                  </a:lnTo>
                  <a:lnTo>
                    <a:pt x="2693" y="393"/>
                  </a:lnTo>
                  <a:lnTo>
                    <a:pt x="2787" y="487"/>
                  </a:lnTo>
                  <a:lnTo>
                    <a:pt x="2867" y="596"/>
                  </a:lnTo>
                  <a:lnTo>
                    <a:pt x="2939" y="719"/>
                  </a:lnTo>
                  <a:lnTo>
                    <a:pt x="3005" y="843"/>
                  </a:lnTo>
                  <a:lnTo>
                    <a:pt x="3063" y="981"/>
                  </a:lnTo>
                  <a:lnTo>
                    <a:pt x="3114" y="1134"/>
                  </a:lnTo>
                  <a:lnTo>
                    <a:pt x="3157" y="1286"/>
                  </a:lnTo>
                  <a:lnTo>
                    <a:pt x="3186" y="1453"/>
                  </a:lnTo>
                  <a:lnTo>
                    <a:pt x="2497" y="1526"/>
                  </a:lnTo>
                  <a:lnTo>
                    <a:pt x="2497" y="1526"/>
                  </a:lnTo>
                  <a:lnTo>
                    <a:pt x="2468" y="1388"/>
                  </a:lnTo>
                  <a:lnTo>
                    <a:pt x="2424" y="1242"/>
                  </a:lnTo>
                  <a:lnTo>
                    <a:pt x="2396" y="1163"/>
                  </a:lnTo>
                  <a:lnTo>
                    <a:pt x="2366" y="1090"/>
                  </a:lnTo>
                  <a:lnTo>
                    <a:pt x="2330" y="1010"/>
                  </a:lnTo>
                  <a:lnTo>
                    <a:pt x="2286" y="937"/>
                  </a:lnTo>
                  <a:lnTo>
                    <a:pt x="2236" y="872"/>
                  </a:lnTo>
                  <a:lnTo>
                    <a:pt x="2185" y="806"/>
                  </a:lnTo>
                  <a:lnTo>
                    <a:pt x="2119" y="749"/>
                  </a:lnTo>
                  <a:lnTo>
                    <a:pt x="2047" y="698"/>
                  </a:lnTo>
                  <a:lnTo>
                    <a:pt x="1967" y="654"/>
                  </a:lnTo>
                  <a:lnTo>
                    <a:pt x="1880" y="625"/>
                  </a:lnTo>
                  <a:lnTo>
                    <a:pt x="1779" y="603"/>
                  </a:lnTo>
                  <a:lnTo>
                    <a:pt x="1669" y="596"/>
                  </a:lnTo>
                  <a:lnTo>
                    <a:pt x="1669" y="596"/>
                  </a:lnTo>
                  <a:lnTo>
                    <a:pt x="1589" y="603"/>
                  </a:lnTo>
                  <a:lnTo>
                    <a:pt x="1524" y="611"/>
                  </a:lnTo>
                  <a:lnTo>
                    <a:pt x="1452" y="625"/>
                  </a:lnTo>
                  <a:lnTo>
                    <a:pt x="1394" y="647"/>
                  </a:lnTo>
                  <a:lnTo>
                    <a:pt x="1336" y="676"/>
                  </a:lnTo>
                  <a:lnTo>
                    <a:pt x="1277" y="705"/>
                  </a:lnTo>
                  <a:lnTo>
                    <a:pt x="1234" y="741"/>
                  </a:lnTo>
                  <a:lnTo>
                    <a:pt x="1183" y="778"/>
                  </a:lnTo>
                  <a:lnTo>
                    <a:pt x="1139" y="821"/>
                  </a:lnTo>
                  <a:lnTo>
                    <a:pt x="1103" y="872"/>
                  </a:lnTo>
                  <a:lnTo>
                    <a:pt x="1031" y="973"/>
                  </a:lnTo>
                  <a:lnTo>
                    <a:pt x="973" y="1083"/>
                  </a:lnTo>
                  <a:lnTo>
                    <a:pt x="922" y="1206"/>
                  </a:lnTo>
                  <a:lnTo>
                    <a:pt x="886" y="1330"/>
                  </a:lnTo>
                  <a:lnTo>
                    <a:pt x="856" y="1453"/>
                  </a:lnTo>
                  <a:lnTo>
                    <a:pt x="835" y="1575"/>
                  </a:lnTo>
                  <a:lnTo>
                    <a:pt x="813" y="1700"/>
                  </a:lnTo>
                  <a:lnTo>
                    <a:pt x="799" y="1917"/>
                  </a:lnTo>
                  <a:lnTo>
                    <a:pt x="799" y="2085"/>
                  </a:lnTo>
                  <a:lnTo>
                    <a:pt x="799" y="2085"/>
                  </a:lnTo>
                  <a:lnTo>
                    <a:pt x="799" y="2295"/>
                  </a:lnTo>
                  <a:lnTo>
                    <a:pt x="820" y="2491"/>
                  </a:lnTo>
                  <a:lnTo>
                    <a:pt x="842" y="2665"/>
                  </a:lnTo>
                  <a:lnTo>
                    <a:pt x="878" y="2818"/>
                  </a:lnTo>
                  <a:lnTo>
                    <a:pt x="915" y="2956"/>
                  </a:lnTo>
                  <a:lnTo>
                    <a:pt x="966" y="3079"/>
                  </a:lnTo>
                  <a:lnTo>
                    <a:pt x="1023" y="3188"/>
                  </a:lnTo>
                  <a:lnTo>
                    <a:pt x="1082" y="3283"/>
                  </a:lnTo>
                  <a:lnTo>
                    <a:pt x="1147" y="3363"/>
                  </a:lnTo>
                  <a:lnTo>
                    <a:pt x="1219" y="3428"/>
                  </a:lnTo>
                  <a:lnTo>
                    <a:pt x="1292" y="3479"/>
                  </a:lnTo>
                  <a:lnTo>
                    <a:pt x="1372" y="3522"/>
                  </a:lnTo>
                  <a:lnTo>
                    <a:pt x="1452" y="3559"/>
                  </a:lnTo>
                  <a:lnTo>
                    <a:pt x="1532" y="3581"/>
                  </a:lnTo>
                  <a:lnTo>
                    <a:pt x="1612" y="3596"/>
                  </a:lnTo>
                  <a:lnTo>
                    <a:pt x="1691" y="3596"/>
                  </a:lnTo>
                  <a:lnTo>
                    <a:pt x="1691" y="3596"/>
                  </a:lnTo>
                  <a:lnTo>
                    <a:pt x="1764" y="3596"/>
                  </a:lnTo>
                  <a:lnTo>
                    <a:pt x="1836" y="3581"/>
                  </a:lnTo>
                  <a:lnTo>
                    <a:pt x="1902" y="3566"/>
                  </a:lnTo>
                  <a:lnTo>
                    <a:pt x="1974" y="3537"/>
                  </a:lnTo>
                  <a:lnTo>
                    <a:pt x="2039" y="3508"/>
                  </a:lnTo>
                  <a:lnTo>
                    <a:pt x="2098" y="3471"/>
                  </a:lnTo>
                  <a:lnTo>
                    <a:pt x="2163" y="3428"/>
                  </a:lnTo>
                  <a:lnTo>
                    <a:pt x="2214" y="3370"/>
                  </a:lnTo>
                  <a:lnTo>
                    <a:pt x="2272" y="3312"/>
                  </a:lnTo>
                  <a:lnTo>
                    <a:pt x="2316" y="3253"/>
                  </a:lnTo>
                  <a:lnTo>
                    <a:pt x="2366" y="3181"/>
                  </a:lnTo>
                  <a:lnTo>
                    <a:pt x="2402" y="3101"/>
                  </a:lnTo>
                  <a:lnTo>
                    <a:pt x="2439" y="3021"/>
                  </a:lnTo>
                  <a:lnTo>
                    <a:pt x="2461" y="2927"/>
                  </a:lnTo>
                  <a:lnTo>
                    <a:pt x="2482" y="2832"/>
                  </a:lnTo>
                  <a:lnTo>
                    <a:pt x="2497" y="2731"/>
                  </a:lnTo>
                  <a:lnTo>
                    <a:pt x="3186" y="2811"/>
                  </a:lnTo>
                </a:path>
              </a:pathLst>
            </a:custGeom>
            <a:grpFill/>
            <a:ln>
              <a:noFill/>
            </a:ln>
            <a:effectLst/>
          </p:spPr>
          <p:txBody>
            <a:bodyPr wrap="none" anchor="ctr"/>
            <a:lstStyle/>
            <a:p>
              <a:endParaRPr lang="en-US" sz="1800" dirty="0">
                <a:solidFill>
                  <a:prstClr val="black"/>
                </a:solidFill>
                <a:latin typeface="Dual 400" panose="02000603000000020004" pitchFamily="2" charset="0"/>
              </a:endParaRPr>
            </a:p>
          </p:txBody>
        </p:sp>
        <p:sp>
          <p:nvSpPr>
            <p:cNvPr id="89" name="Freeform 5"/>
            <p:cNvSpPr>
              <a:spLocks noChangeArrowheads="1"/>
            </p:cNvSpPr>
            <p:nvPr/>
          </p:nvSpPr>
          <p:spPr bwMode="gray">
            <a:xfrm>
              <a:off x="4846638" y="3257550"/>
              <a:ext cx="1309687" cy="1473200"/>
            </a:xfrm>
            <a:custGeom>
              <a:avLst/>
              <a:gdLst>
                <a:gd name="T0" fmla="*/ 3635 w 3636"/>
                <a:gd name="T1" fmla="*/ 4090 h 4091"/>
                <a:gd name="T2" fmla="*/ 2851 w 3636"/>
                <a:gd name="T3" fmla="*/ 4090 h 4091"/>
                <a:gd name="T4" fmla="*/ 2517 w 3636"/>
                <a:gd name="T5" fmla="*/ 3116 h 4091"/>
                <a:gd name="T6" fmla="*/ 950 w 3636"/>
                <a:gd name="T7" fmla="*/ 3116 h 4091"/>
                <a:gd name="T8" fmla="*/ 630 w 3636"/>
                <a:gd name="T9" fmla="*/ 4090 h 4091"/>
                <a:gd name="T10" fmla="*/ 0 w 3636"/>
                <a:gd name="T11" fmla="*/ 4090 h 4091"/>
                <a:gd name="T12" fmla="*/ 1356 w 3636"/>
                <a:gd name="T13" fmla="*/ 0 h 4091"/>
                <a:gd name="T14" fmla="*/ 2263 w 3636"/>
                <a:gd name="T15" fmla="*/ 0 h 4091"/>
                <a:gd name="T16" fmla="*/ 3635 w 3636"/>
                <a:gd name="T17" fmla="*/ 4090 h 4091"/>
                <a:gd name="T18" fmla="*/ 2321 w 3636"/>
                <a:gd name="T19" fmla="*/ 2528 h 4091"/>
                <a:gd name="T20" fmla="*/ 1726 w 3636"/>
                <a:gd name="T21" fmla="*/ 698 h 4091"/>
                <a:gd name="T22" fmla="*/ 1131 w 3636"/>
                <a:gd name="T23" fmla="*/ 2528 h 4091"/>
                <a:gd name="T24" fmla="*/ 2321 w 3636"/>
                <a:gd name="T25" fmla="*/ 2528 h 4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6" h="4091">
                  <a:moveTo>
                    <a:pt x="3635" y="4090"/>
                  </a:moveTo>
                  <a:lnTo>
                    <a:pt x="2851" y="4090"/>
                  </a:lnTo>
                  <a:lnTo>
                    <a:pt x="2517" y="3116"/>
                  </a:lnTo>
                  <a:lnTo>
                    <a:pt x="950" y="3116"/>
                  </a:lnTo>
                  <a:lnTo>
                    <a:pt x="630" y="4090"/>
                  </a:lnTo>
                  <a:lnTo>
                    <a:pt x="0" y="4090"/>
                  </a:lnTo>
                  <a:lnTo>
                    <a:pt x="1356" y="0"/>
                  </a:lnTo>
                  <a:lnTo>
                    <a:pt x="2263" y="0"/>
                  </a:lnTo>
                  <a:lnTo>
                    <a:pt x="3635" y="4090"/>
                  </a:lnTo>
                  <a:close/>
                  <a:moveTo>
                    <a:pt x="2321" y="2528"/>
                  </a:moveTo>
                  <a:lnTo>
                    <a:pt x="1726" y="698"/>
                  </a:lnTo>
                  <a:lnTo>
                    <a:pt x="1131" y="2528"/>
                  </a:lnTo>
                  <a:lnTo>
                    <a:pt x="2321" y="2528"/>
                  </a:lnTo>
                  <a:close/>
                </a:path>
              </a:pathLst>
            </a:custGeom>
            <a:grpFill/>
            <a:ln>
              <a:noFill/>
            </a:ln>
            <a:effectLst/>
          </p:spPr>
          <p:txBody>
            <a:bodyPr wrap="none" anchor="ctr"/>
            <a:lstStyle/>
            <a:p>
              <a:endParaRPr lang="en-US" sz="1800" dirty="0">
                <a:solidFill>
                  <a:prstClr val="black"/>
                </a:solidFill>
                <a:latin typeface="Dual 400" panose="02000603000000020004" pitchFamily="2" charset="0"/>
              </a:endParaRPr>
            </a:p>
          </p:txBody>
        </p:sp>
        <p:sp>
          <p:nvSpPr>
            <p:cNvPr id="90" name="Freeform 6"/>
            <p:cNvSpPr>
              <a:spLocks noChangeArrowheads="1"/>
            </p:cNvSpPr>
            <p:nvPr/>
          </p:nvSpPr>
          <p:spPr bwMode="gray">
            <a:xfrm>
              <a:off x="6226175" y="3257550"/>
              <a:ext cx="1208088" cy="1473200"/>
            </a:xfrm>
            <a:custGeom>
              <a:avLst/>
              <a:gdLst>
                <a:gd name="T0" fmla="*/ 1509 w 3354"/>
                <a:gd name="T1" fmla="*/ 0 h 4091"/>
                <a:gd name="T2" fmla="*/ 1604 w 3354"/>
                <a:gd name="T3" fmla="*/ 0 h 4091"/>
                <a:gd name="T4" fmla="*/ 1880 w 3354"/>
                <a:gd name="T5" fmla="*/ 30 h 4091"/>
                <a:gd name="T6" fmla="*/ 2039 w 3354"/>
                <a:gd name="T7" fmla="*/ 66 h 4091"/>
                <a:gd name="T8" fmla="*/ 2214 w 3354"/>
                <a:gd name="T9" fmla="*/ 125 h 4091"/>
                <a:gd name="T10" fmla="*/ 2395 w 3354"/>
                <a:gd name="T11" fmla="*/ 218 h 4091"/>
                <a:gd name="T12" fmla="*/ 2583 w 3354"/>
                <a:gd name="T13" fmla="*/ 342 h 4091"/>
                <a:gd name="T14" fmla="*/ 2772 w 3354"/>
                <a:gd name="T15" fmla="*/ 509 h 4091"/>
                <a:gd name="T16" fmla="*/ 2837 w 3354"/>
                <a:gd name="T17" fmla="*/ 589 h 4091"/>
                <a:gd name="T18" fmla="*/ 2968 w 3354"/>
                <a:gd name="T19" fmla="*/ 749 h 4091"/>
                <a:gd name="T20" fmla="*/ 3077 w 3354"/>
                <a:gd name="T21" fmla="*/ 931 h 4091"/>
                <a:gd name="T22" fmla="*/ 3171 w 3354"/>
                <a:gd name="T23" fmla="*/ 1112 h 4091"/>
                <a:gd name="T24" fmla="*/ 3244 w 3354"/>
                <a:gd name="T25" fmla="*/ 1308 h 4091"/>
                <a:gd name="T26" fmla="*/ 3295 w 3354"/>
                <a:gd name="T27" fmla="*/ 1510 h 4091"/>
                <a:gd name="T28" fmla="*/ 3331 w 3354"/>
                <a:gd name="T29" fmla="*/ 1722 h 4091"/>
                <a:gd name="T30" fmla="*/ 3346 w 3354"/>
                <a:gd name="T31" fmla="*/ 1932 h 4091"/>
                <a:gd name="T32" fmla="*/ 3353 w 3354"/>
                <a:gd name="T33" fmla="*/ 2041 h 4091"/>
                <a:gd name="T34" fmla="*/ 3331 w 3354"/>
                <a:gd name="T35" fmla="*/ 2346 h 4091"/>
                <a:gd name="T36" fmla="*/ 3287 w 3354"/>
                <a:gd name="T37" fmla="*/ 2623 h 4091"/>
                <a:gd name="T38" fmla="*/ 3207 w 3354"/>
                <a:gd name="T39" fmla="*/ 2869 h 4091"/>
                <a:gd name="T40" fmla="*/ 3113 w 3354"/>
                <a:gd name="T41" fmla="*/ 3087 h 4091"/>
                <a:gd name="T42" fmla="*/ 3012 w 3354"/>
                <a:gd name="T43" fmla="*/ 3276 h 4091"/>
                <a:gd name="T44" fmla="*/ 2896 w 3354"/>
                <a:gd name="T45" fmla="*/ 3436 h 4091"/>
                <a:gd name="T46" fmla="*/ 2670 w 3354"/>
                <a:gd name="T47" fmla="*/ 3675 h 4091"/>
                <a:gd name="T48" fmla="*/ 2590 w 3354"/>
                <a:gd name="T49" fmla="*/ 3734 h 4091"/>
                <a:gd name="T50" fmla="*/ 2358 w 3354"/>
                <a:gd name="T51" fmla="*/ 3872 h 4091"/>
                <a:gd name="T52" fmla="*/ 2024 w 3354"/>
                <a:gd name="T53" fmla="*/ 3995 h 4091"/>
                <a:gd name="T54" fmla="*/ 1821 w 3354"/>
                <a:gd name="T55" fmla="*/ 4046 h 4091"/>
                <a:gd name="T56" fmla="*/ 1589 w 3354"/>
                <a:gd name="T57" fmla="*/ 4075 h 4091"/>
                <a:gd name="T58" fmla="*/ 1342 w 3354"/>
                <a:gd name="T59" fmla="*/ 4090 h 4091"/>
                <a:gd name="T60" fmla="*/ 0 w 3354"/>
                <a:gd name="T61" fmla="*/ 0 h 4091"/>
                <a:gd name="T62" fmla="*/ 1371 w 3354"/>
                <a:gd name="T63" fmla="*/ 3487 h 4091"/>
                <a:gd name="T64" fmla="*/ 1487 w 3354"/>
                <a:gd name="T65" fmla="*/ 3480 h 4091"/>
                <a:gd name="T66" fmla="*/ 1720 w 3354"/>
                <a:gd name="T67" fmla="*/ 3436 h 4091"/>
                <a:gd name="T68" fmla="*/ 1930 w 3354"/>
                <a:gd name="T69" fmla="*/ 3341 h 4091"/>
                <a:gd name="T70" fmla="*/ 2119 w 3354"/>
                <a:gd name="T71" fmla="*/ 3203 h 4091"/>
                <a:gd name="T72" fmla="*/ 2279 w 3354"/>
                <a:gd name="T73" fmla="*/ 3021 h 4091"/>
                <a:gd name="T74" fmla="*/ 2409 w 3354"/>
                <a:gd name="T75" fmla="*/ 2790 h 4091"/>
                <a:gd name="T76" fmla="*/ 2497 w 3354"/>
                <a:gd name="T77" fmla="*/ 2513 h 4091"/>
                <a:gd name="T78" fmla="*/ 2547 w 3354"/>
                <a:gd name="T79" fmla="*/ 2187 h 4091"/>
                <a:gd name="T80" fmla="*/ 2554 w 3354"/>
                <a:gd name="T81" fmla="*/ 2012 h 4091"/>
                <a:gd name="T82" fmla="*/ 2533 w 3354"/>
                <a:gd name="T83" fmla="*/ 1736 h 4091"/>
                <a:gd name="T84" fmla="*/ 2482 w 3354"/>
                <a:gd name="T85" fmla="*/ 1474 h 4091"/>
                <a:gd name="T86" fmla="*/ 2395 w 3354"/>
                <a:gd name="T87" fmla="*/ 1228 h 4091"/>
                <a:gd name="T88" fmla="*/ 2271 w 3354"/>
                <a:gd name="T89" fmla="*/ 1018 h 4091"/>
                <a:gd name="T90" fmla="*/ 2112 w 3354"/>
                <a:gd name="T91" fmla="*/ 836 h 4091"/>
                <a:gd name="T92" fmla="*/ 1923 w 3354"/>
                <a:gd name="T93" fmla="*/ 698 h 4091"/>
                <a:gd name="T94" fmla="*/ 1705 w 3354"/>
                <a:gd name="T95" fmla="*/ 611 h 4091"/>
                <a:gd name="T96" fmla="*/ 1458 w 3354"/>
                <a:gd name="T97" fmla="*/ 582 h 4091"/>
                <a:gd name="T98" fmla="*/ 754 w 3354"/>
                <a:gd name="T99" fmla="*/ 3487 h 4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54" h="4091">
                  <a:moveTo>
                    <a:pt x="0" y="0"/>
                  </a:moveTo>
                  <a:lnTo>
                    <a:pt x="1509" y="0"/>
                  </a:lnTo>
                  <a:lnTo>
                    <a:pt x="1509" y="0"/>
                  </a:lnTo>
                  <a:lnTo>
                    <a:pt x="1604" y="0"/>
                  </a:lnTo>
                  <a:lnTo>
                    <a:pt x="1734" y="8"/>
                  </a:lnTo>
                  <a:lnTo>
                    <a:pt x="1880" y="30"/>
                  </a:lnTo>
                  <a:lnTo>
                    <a:pt x="1959" y="44"/>
                  </a:lnTo>
                  <a:lnTo>
                    <a:pt x="2039" y="66"/>
                  </a:lnTo>
                  <a:lnTo>
                    <a:pt x="2126" y="95"/>
                  </a:lnTo>
                  <a:lnTo>
                    <a:pt x="2214" y="125"/>
                  </a:lnTo>
                  <a:lnTo>
                    <a:pt x="2300" y="168"/>
                  </a:lnTo>
                  <a:lnTo>
                    <a:pt x="2395" y="218"/>
                  </a:lnTo>
                  <a:lnTo>
                    <a:pt x="2489" y="277"/>
                  </a:lnTo>
                  <a:lnTo>
                    <a:pt x="2583" y="342"/>
                  </a:lnTo>
                  <a:lnTo>
                    <a:pt x="2678" y="422"/>
                  </a:lnTo>
                  <a:lnTo>
                    <a:pt x="2772" y="509"/>
                  </a:lnTo>
                  <a:lnTo>
                    <a:pt x="2772" y="509"/>
                  </a:lnTo>
                  <a:lnTo>
                    <a:pt x="2837" y="589"/>
                  </a:lnTo>
                  <a:lnTo>
                    <a:pt x="2910" y="669"/>
                  </a:lnTo>
                  <a:lnTo>
                    <a:pt x="2968" y="749"/>
                  </a:lnTo>
                  <a:lnTo>
                    <a:pt x="3026" y="836"/>
                  </a:lnTo>
                  <a:lnTo>
                    <a:pt x="3077" y="931"/>
                  </a:lnTo>
                  <a:lnTo>
                    <a:pt x="3128" y="1018"/>
                  </a:lnTo>
                  <a:lnTo>
                    <a:pt x="3171" y="1112"/>
                  </a:lnTo>
                  <a:lnTo>
                    <a:pt x="3207" y="1214"/>
                  </a:lnTo>
                  <a:lnTo>
                    <a:pt x="3244" y="1308"/>
                  </a:lnTo>
                  <a:lnTo>
                    <a:pt x="3273" y="1410"/>
                  </a:lnTo>
                  <a:lnTo>
                    <a:pt x="3295" y="1510"/>
                  </a:lnTo>
                  <a:lnTo>
                    <a:pt x="3316" y="1620"/>
                  </a:lnTo>
                  <a:lnTo>
                    <a:pt x="3331" y="1722"/>
                  </a:lnTo>
                  <a:lnTo>
                    <a:pt x="3346" y="1830"/>
                  </a:lnTo>
                  <a:lnTo>
                    <a:pt x="3346" y="1932"/>
                  </a:lnTo>
                  <a:lnTo>
                    <a:pt x="3353" y="2041"/>
                  </a:lnTo>
                  <a:lnTo>
                    <a:pt x="3353" y="2041"/>
                  </a:lnTo>
                  <a:lnTo>
                    <a:pt x="3346" y="2201"/>
                  </a:lnTo>
                  <a:lnTo>
                    <a:pt x="3331" y="2346"/>
                  </a:lnTo>
                  <a:lnTo>
                    <a:pt x="3309" y="2492"/>
                  </a:lnTo>
                  <a:lnTo>
                    <a:pt x="3287" y="2623"/>
                  </a:lnTo>
                  <a:lnTo>
                    <a:pt x="3251" y="2753"/>
                  </a:lnTo>
                  <a:lnTo>
                    <a:pt x="3207" y="2869"/>
                  </a:lnTo>
                  <a:lnTo>
                    <a:pt x="3164" y="2985"/>
                  </a:lnTo>
                  <a:lnTo>
                    <a:pt x="3113" y="3087"/>
                  </a:lnTo>
                  <a:lnTo>
                    <a:pt x="3063" y="3182"/>
                  </a:lnTo>
                  <a:lnTo>
                    <a:pt x="3012" y="3276"/>
                  </a:lnTo>
                  <a:lnTo>
                    <a:pt x="2953" y="3356"/>
                  </a:lnTo>
                  <a:lnTo>
                    <a:pt x="2896" y="3436"/>
                  </a:lnTo>
                  <a:lnTo>
                    <a:pt x="2780" y="3567"/>
                  </a:lnTo>
                  <a:lnTo>
                    <a:pt x="2670" y="3675"/>
                  </a:lnTo>
                  <a:lnTo>
                    <a:pt x="2670" y="3675"/>
                  </a:lnTo>
                  <a:lnTo>
                    <a:pt x="2590" y="3734"/>
                  </a:lnTo>
                  <a:lnTo>
                    <a:pt x="2489" y="3799"/>
                  </a:lnTo>
                  <a:lnTo>
                    <a:pt x="2358" y="3872"/>
                  </a:lnTo>
                  <a:lnTo>
                    <a:pt x="2206" y="3937"/>
                  </a:lnTo>
                  <a:lnTo>
                    <a:pt x="2024" y="3995"/>
                  </a:lnTo>
                  <a:lnTo>
                    <a:pt x="1923" y="4024"/>
                  </a:lnTo>
                  <a:lnTo>
                    <a:pt x="1821" y="4046"/>
                  </a:lnTo>
                  <a:lnTo>
                    <a:pt x="1705" y="4068"/>
                  </a:lnTo>
                  <a:lnTo>
                    <a:pt x="1589" y="4075"/>
                  </a:lnTo>
                  <a:lnTo>
                    <a:pt x="1466" y="4090"/>
                  </a:lnTo>
                  <a:lnTo>
                    <a:pt x="1342" y="4090"/>
                  </a:lnTo>
                  <a:lnTo>
                    <a:pt x="0" y="4090"/>
                  </a:lnTo>
                  <a:lnTo>
                    <a:pt x="0" y="0"/>
                  </a:lnTo>
                  <a:close/>
                  <a:moveTo>
                    <a:pt x="754" y="3487"/>
                  </a:moveTo>
                  <a:lnTo>
                    <a:pt x="1371" y="3487"/>
                  </a:lnTo>
                  <a:lnTo>
                    <a:pt x="1371" y="3487"/>
                  </a:lnTo>
                  <a:lnTo>
                    <a:pt x="1487" y="3480"/>
                  </a:lnTo>
                  <a:lnTo>
                    <a:pt x="1604" y="3465"/>
                  </a:lnTo>
                  <a:lnTo>
                    <a:pt x="1720" y="3436"/>
                  </a:lnTo>
                  <a:lnTo>
                    <a:pt x="1829" y="3400"/>
                  </a:lnTo>
                  <a:lnTo>
                    <a:pt x="1930" y="3341"/>
                  </a:lnTo>
                  <a:lnTo>
                    <a:pt x="2024" y="3283"/>
                  </a:lnTo>
                  <a:lnTo>
                    <a:pt x="2119" y="3203"/>
                  </a:lnTo>
                  <a:lnTo>
                    <a:pt x="2199" y="3123"/>
                  </a:lnTo>
                  <a:lnTo>
                    <a:pt x="2279" y="3021"/>
                  </a:lnTo>
                  <a:lnTo>
                    <a:pt x="2351" y="2913"/>
                  </a:lnTo>
                  <a:lnTo>
                    <a:pt x="2409" y="2790"/>
                  </a:lnTo>
                  <a:lnTo>
                    <a:pt x="2460" y="2659"/>
                  </a:lnTo>
                  <a:lnTo>
                    <a:pt x="2497" y="2513"/>
                  </a:lnTo>
                  <a:lnTo>
                    <a:pt x="2533" y="2361"/>
                  </a:lnTo>
                  <a:lnTo>
                    <a:pt x="2547" y="2187"/>
                  </a:lnTo>
                  <a:lnTo>
                    <a:pt x="2554" y="2012"/>
                  </a:lnTo>
                  <a:lnTo>
                    <a:pt x="2554" y="2012"/>
                  </a:lnTo>
                  <a:lnTo>
                    <a:pt x="2547" y="1874"/>
                  </a:lnTo>
                  <a:lnTo>
                    <a:pt x="2533" y="1736"/>
                  </a:lnTo>
                  <a:lnTo>
                    <a:pt x="2511" y="1598"/>
                  </a:lnTo>
                  <a:lnTo>
                    <a:pt x="2482" y="1474"/>
                  </a:lnTo>
                  <a:lnTo>
                    <a:pt x="2438" y="1344"/>
                  </a:lnTo>
                  <a:lnTo>
                    <a:pt x="2395" y="1228"/>
                  </a:lnTo>
                  <a:lnTo>
                    <a:pt x="2337" y="1120"/>
                  </a:lnTo>
                  <a:lnTo>
                    <a:pt x="2271" y="1018"/>
                  </a:lnTo>
                  <a:lnTo>
                    <a:pt x="2191" y="923"/>
                  </a:lnTo>
                  <a:lnTo>
                    <a:pt x="2112" y="836"/>
                  </a:lnTo>
                  <a:lnTo>
                    <a:pt x="2024" y="764"/>
                  </a:lnTo>
                  <a:lnTo>
                    <a:pt x="1923" y="698"/>
                  </a:lnTo>
                  <a:lnTo>
                    <a:pt x="1821" y="647"/>
                  </a:lnTo>
                  <a:lnTo>
                    <a:pt x="1705" y="611"/>
                  </a:lnTo>
                  <a:lnTo>
                    <a:pt x="1582" y="589"/>
                  </a:lnTo>
                  <a:lnTo>
                    <a:pt x="1458" y="582"/>
                  </a:lnTo>
                  <a:lnTo>
                    <a:pt x="754" y="582"/>
                  </a:lnTo>
                  <a:lnTo>
                    <a:pt x="754" y="3487"/>
                  </a:lnTo>
                  <a:close/>
                </a:path>
              </a:pathLst>
            </a:custGeom>
            <a:grpFill/>
            <a:ln>
              <a:noFill/>
            </a:ln>
            <a:effectLst/>
          </p:spPr>
          <p:txBody>
            <a:bodyPr wrap="none" anchor="ctr"/>
            <a:lstStyle/>
            <a:p>
              <a:endParaRPr lang="en-US" sz="1800" dirty="0">
                <a:solidFill>
                  <a:prstClr val="black"/>
                </a:solidFill>
                <a:latin typeface="Dual 400" panose="02000603000000020004" pitchFamily="2" charset="0"/>
              </a:endParaRPr>
            </a:p>
          </p:txBody>
        </p:sp>
        <p:sp>
          <p:nvSpPr>
            <p:cNvPr id="91" name="Freeform 7"/>
            <p:cNvSpPr>
              <a:spLocks noChangeArrowheads="1"/>
            </p:cNvSpPr>
            <p:nvPr/>
          </p:nvSpPr>
          <p:spPr bwMode="gray">
            <a:xfrm>
              <a:off x="7521575" y="3257550"/>
              <a:ext cx="957263" cy="1473200"/>
            </a:xfrm>
            <a:custGeom>
              <a:avLst/>
              <a:gdLst>
                <a:gd name="T0" fmla="*/ 0 w 2658"/>
                <a:gd name="T1" fmla="*/ 4090 h 4091"/>
                <a:gd name="T2" fmla="*/ 0 w 2658"/>
                <a:gd name="T3" fmla="*/ 0 h 4091"/>
                <a:gd name="T4" fmla="*/ 2635 w 2658"/>
                <a:gd name="T5" fmla="*/ 0 h 4091"/>
                <a:gd name="T6" fmla="*/ 2635 w 2658"/>
                <a:gd name="T7" fmla="*/ 603 h 4091"/>
                <a:gd name="T8" fmla="*/ 741 w 2658"/>
                <a:gd name="T9" fmla="*/ 603 h 4091"/>
                <a:gd name="T10" fmla="*/ 741 w 2658"/>
                <a:gd name="T11" fmla="*/ 1714 h 4091"/>
                <a:gd name="T12" fmla="*/ 2258 w 2658"/>
                <a:gd name="T13" fmla="*/ 1714 h 4091"/>
                <a:gd name="T14" fmla="*/ 2258 w 2658"/>
                <a:gd name="T15" fmla="*/ 2310 h 4091"/>
                <a:gd name="T16" fmla="*/ 741 w 2658"/>
                <a:gd name="T17" fmla="*/ 2310 h 4091"/>
                <a:gd name="T18" fmla="*/ 741 w 2658"/>
                <a:gd name="T19" fmla="*/ 3457 h 4091"/>
                <a:gd name="T20" fmla="*/ 2657 w 2658"/>
                <a:gd name="T21" fmla="*/ 3457 h 4091"/>
                <a:gd name="T22" fmla="*/ 2657 w 2658"/>
                <a:gd name="T23" fmla="*/ 4090 h 4091"/>
                <a:gd name="T24" fmla="*/ 0 w 2658"/>
                <a:gd name="T25" fmla="*/ 4090 h 4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4091">
                  <a:moveTo>
                    <a:pt x="0" y="4090"/>
                  </a:moveTo>
                  <a:lnTo>
                    <a:pt x="0" y="0"/>
                  </a:lnTo>
                  <a:lnTo>
                    <a:pt x="2635" y="0"/>
                  </a:lnTo>
                  <a:lnTo>
                    <a:pt x="2635" y="603"/>
                  </a:lnTo>
                  <a:lnTo>
                    <a:pt x="741" y="603"/>
                  </a:lnTo>
                  <a:lnTo>
                    <a:pt x="741" y="1714"/>
                  </a:lnTo>
                  <a:lnTo>
                    <a:pt x="2258" y="1714"/>
                  </a:lnTo>
                  <a:lnTo>
                    <a:pt x="2258" y="2310"/>
                  </a:lnTo>
                  <a:lnTo>
                    <a:pt x="741" y="2310"/>
                  </a:lnTo>
                  <a:lnTo>
                    <a:pt x="741" y="3457"/>
                  </a:lnTo>
                  <a:lnTo>
                    <a:pt x="2657" y="3457"/>
                  </a:lnTo>
                  <a:lnTo>
                    <a:pt x="2657" y="4090"/>
                  </a:lnTo>
                  <a:lnTo>
                    <a:pt x="0" y="4090"/>
                  </a:lnTo>
                </a:path>
              </a:pathLst>
            </a:custGeom>
            <a:grpFill/>
            <a:ln>
              <a:noFill/>
            </a:ln>
            <a:effectLst/>
          </p:spPr>
          <p:txBody>
            <a:bodyPr wrap="none" anchor="ctr"/>
            <a:lstStyle/>
            <a:p>
              <a:endParaRPr lang="en-US" sz="1800" dirty="0">
                <a:solidFill>
                  <a:prstClr val="black"/>
                </a:solidFill>
                <a:latin typeface="Dual 400" panose="02000603000000020004" pitchFamily="2" charset="0"/>
              </a:endParaRPr>
            </a:p>
          </p:txBody>
        </p:sp>
        <p:sp>
          <p:nvSpPr>
            <p:cNvPr id="92" name="Freeform 8"/>
            <p:cNvSpPr>
              <a:spLocks noChangeArrowheads="1"/>
            </p:cNvSpPr>
            <p:nvPr/>
          </p:nvSpPr>
          <p:spPr bwMode="gray">
            <a:xfrm>
              <a:off x="9901238" y="2816225"/>
              <a:ext cx="190500" cy="192088"/>
            </a:xfrm>
            <a:custGeom>
              <a:avLst/>
              <a:gdLst>
                <a:gd name="T0" fmla="*/ 530 w 531"/>
                <a:gd name="T1" fmla="*/ 262 h 532"/>
                <a:gd name="T2" fmla="*/ 515 w 531"/>
                <a:gd name="T3" fmla="*/ 364 h 532"/>
                <a:gd name="T4" fmla="*/ 458 w 531"/>
                <a:gd name="T5" fmla="*/ 451 h 532"/>
                <a:gd name="T6" fmla="*/ 414 w 531"/>
                <a:gd name="T7" fmla="*/ 487 h 532"/>
                <a:gd name="T8" fmla="*/ 319 w 531"/>
                <a:gd name="T9" fmla="*/ 523 h 532"/>
                <a:gd name="T10" fmla="*/ 268 w 531"/>
                <a:gd name="T11" fmla="*/ 531 h 532"/>
                <a:gd name="T12" fmla="*/ 167 w 531"/>
                <a:gd name="T13" fmla="*/ 508 h 532"/>
                <a:gd name="T14" fmla="*/ 80 w 531"/>
                <a:gd name="T15" fmla="*/ 451 h 532"/>
                <a:gd name="T16" fmla="*/ 44 w 531"/>
                <a:gd name="T17" fmla="*/ 407 h 532"/>
                <a:gd name="T18" fmla="*/ 8 w 531"/>
                <a:gd name="T19" fmla="*/ 313 h 532"/>
                <a:gd name="T20" fmla="*/ 0 w 531"/>
                <a:gd name="T21" fmla="*/ 262 h 532"/>
                <a:gd name="T22" fmla="*/ 22 w 531"/>
                <a:gd name="T23" fmla="*/ 160 h 532"/>
                <a:gd name="T24" fmla="*/ 80 w 531"/>
                <a:gd name="T25" fmla="*/ 72 h 532"/>
                <a:gd name="T26" fmla="*/ 116 w 531"/>
                <a:gd name="T27" fmla="*/ 44 h 532"/>
                <a:gd name="T28" fmla="*/ 211 w 531"/>
                <a:gd name="T29" fmla="*/ 0 h 532"/>
                <a:gd name="T30" fmla="*/ 268 w 531"/>
                <a:gd name="T31" fmla="*/ 0 h 532"/>
                <a:gd name="T32" fmla="*/ 370 w 531"/>
                <a:gd name="T33" fmla="*/ 15 h 532"/>
                <a:gd name="T34" fmla="*/ 458 w 531"/>
                <a:gd name="T35" fmla="*/ 72 h 532"/>
                <a:gd name="T36" fmla="*/ 486 w 531"/>
                <a:gd name="T37" fmla="*/ 116 h 532"/>
                <a:gd name="T38" fmla="*/ 530 w 531"/>
                <a:gd name="T39" fmla="*/ 211 h 532"/>
                <a:gd name="T40" fmla="*/ 494 w 531"/>
                <a:gd name="T41" fmla="*/ 262 h 532"/>
                <a:gd name="T42" fmla="*/ 494 w 531"/>
                <a:gd name="T43" fmla="*/ 218 h 532"/>
                <a:gd name="T44" fmla="*/ 458 w 531"/>
                <a:gd name="T45" fmla="*/ 138 h 532"/>
                <a:gd name="T46" fmla="*/ 428 w 531"/>
                <a:gd name="T47" fmla="*/ 102 h 532"/>
                <a:gd name="T48" fmla="*/ 356 w 531"/>
                <a:gd name="T49" fmla="*/ 51 h 532"/>
                <a:gd name="T50" fmla="*/ 268 w 531"/>
                <a:gd name="T51" fmla="*/ 36 h 532"/>
                <a:gd name="T52" fmla="*/ 218 w 531"/>
                <a:gd name="T53" fmla="*/ 36 h 532"/>
                <a:gd name="T54" fmla="*/ 138 w 531"/>
                <a:gd name="T55" fmla="*/ 72 h 532"/>
                <a:gd name="T56" fmla="*/ 102 w 531"/>
                <a:gd name="T57" fmla="*/ 102 h 532"/>
                <a:gd name="T58" fmla="*/ 51 w 531"/>
                <a:gd name="T59" fmla="*/ 174 h 532"/>
                <a:gd name="T60" fmla="*/ 36 w 531"/>
                <a:gd name="T61" fmla="*/ 262 h 532"/>
                <a:gd name="T62" fmla="*/ 44 w 531"/>
                <a:gd name="T63" fmla="*/ 305 h 532"/>
                <a:gd name="T64" fmla="*/ 73 w 531"/>
                <a:gd name="T65" fmla="*/ 392 h 532"/>
                <a:gd name="T66" fmla="*/ 102 w 531"/>
                <a:gd name="T67" fmla="*/ 421 h 532"/>
                <a:gd name="T68" fmla="*/ 182 w 531"/>
                <a:gd name="T69" fmla="*/ 472 h 532"/>
                <a:gd name="T70" fmla="*/ 268 w 531"/>
                <a:gd name="T71" fmla="*/ 494 h 532"/>
                <a:gd name="T72" fmla="*/ 312 w 531"/>
                <a:gd name="T73" fmla="*/ 487 h 532"/>
                <a:gd name="T74" fmla="*/ 392 w 531"/>
                <a:gd name="T75" fmla="*/ 451 h 532"/>
                <a:gd name="T76" fmla="*/ 428 w 531"/>
                <a:gd name="T77" fmla="*/ 421 h 532"/>
                <a:gd name="T78" fmla="*/ 479 w 531"/>
                <a:gd name="T79" fmla="*/ 349 h 532"/>
                <a:gd name="T80" fmla="*/ 494 w 531"/>
                <a:gd name="T81" fmla="*/ 262 h 532"/>
                <a:gd name="T82" fmla="*/ 342 w 531"/>
                <a:gd name="T83" fmla="*/ 421 h 532"/>
                <a:gd name="T84" fmla="*/ 196 w 531"/>
                <a:gd name="T85" fmla="*/ 283 h 532"/>
                <a:gd name="T86" fmla="*/ 152 w 531"/>
                <a:gd name="T87" fmla="*/ 421 h 532"/>
                <a:gd name="T88" fmla="*/ 283 w 531"/>
                <a:gd name="T89" fmla="*/ 109 h 532"/>
                <a:gd name="T90" fmla="*/ 327 w 531"/>
                <a:gd name="T91" fmla="*/ 116 h 532"/>
                <a:gd name="T92" fmla="*/ 363 w 531"/>
                <a:gd name="T93" fmla="*/ 138 h 532"/>
                <a:gd name="T94" fmla="*/ 378 w 531"/>
                <a:gd name="T95" fmla="*/ 167 h 532"/>
                <a:gd name="T96" fmla="*/ 385 w 531"/>
                <a:gd name="T97" fmla="*/ 196 h 532"/>
                <a:gd name="T98" fmla="*/ 370 w 531"/>
                <a:gd name="T99" fmla="*/ 239 h 532"/>
                <a:gd name="T100" fmla="*/ 356 w 531"/>
                <a:gd name="T101" fmla="*/ 262 h 532"/>
                <a:gd name="T102" fmla="*/ 392 w 531"/>
                <a:gd name="T103" fmla="*/ 421 h 532"/>
                <a:gd name="T104" fmla="*/ 276 w 531"/>
                <a:gd name="T105" fmla="*/ 247 h 532"/>
                <a:gd name="T106" fmla="*/ 305 w 531"/>
                <a:gd name="T107" fmla="*/ 247 h 532"/>
                <a:gd name="T108" fmla="*/ 327 w 531"/>
                <a:gd name="T109" fmla="*/ 233 h 532"/>
                <a:gd name="T110" fmla="*/ 342 w 531"/>
                <a:gd name="T111" fmla="*/ 196 h 532"/>
                <a:gd name="T112" fmla="*/ 334 w 531"/>
                <a:gd name="T113" fmla="*/ 174 h 532"/>
                <a:gd name="T114" fmla="*/ 319 w 531"/>
                <a:gd name="T115" fmla="*/ 160 h 532"/>
                <a:gd name="T116" fmla="*/ 283 w 531"/>
                <a:gd name="T117" fmla="*/ 146 h 532"/>
                <a:gd name="T118" fmla="*/ 196 w 531"/>
                <a:gd name="T119" fmla="*/ 24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532">
                  <a:moveTo>
                    <a:pt x="530" y="262"/>
                  </a:moveTo>
                  <a:lnTo>
                    <a:pt x="530" y="262"/>
                  </a:lnTo>
                  <a:lnTo>
                    <a:pt x="530" y="313"/>
                  </a:lnTo>
                  <a:lnTo>
                    <a:pt x="515" y="364"/>
                  </a:lnTo>
                  <a:lnTo>
                    <a:pt x="486" y="407"/>
                  </a:lnTo>
                  <a:lnTo>
                    <a:pt x="458" y="451"/>
                  </a:lnTo>
                  <a:lnTo>
                    <a:pt x="458" y="451"/>
                  </a:lnTo>
                  <a:lnTo>
                    <a:pt x="414" y="487"/>
                  </a:lnTo>
                  <a:lnTo>
                    <a:pt x="370" y="508"/>
                  </a:lnTo>
                  <a:lnTo>
                    <a:pt x="319" y="523"/>
                  </a:lnTo>
                  <a:lnTo>
                    <a:pt x="268" y="531"/>
                  </a:lnTo>
                  <a:lnTo>
                    <a:pt x="268" y="531"/>
                  </a:lnTo>
                  <a:lnTo>
                    <a:pt x="211" y="523"/>
                  </a:lnTo>
                  <a:lnTo>
                    <a:pt x="167" y="508"/>
                  </a:lnTo>
                  <a:lnTo>
                    <a:pt x="116" y="487"/>
                  </a:lnTo>
                  <a:lnTo>
                    <a:pt x="80" y="451"/>
                  </a:lnTo>
                  <a:lnTo>
                    <a:pt x="80" y="451"/>
                  </a:lnTo>
                  <a:lnTo>
                    <a:pt x="44" y="407"/>
                  </a:lnTo>
                  <a:lnTo>
                    <a:pt x="22" y="364"/>
                  </a:lnTo>
                  <a:lnTo>
                    <a:pt x="8" y="313"/>
                  </a:lnTo>
                  <a:lnTo>
                    <a:pt x="0" y="262"/>
                  </a:lnTo>
                  <a:lnTo>
                    <a:pt x="0" y="262"/>
                  </a:lnTo>
                  <a:lnTo>
                    <a:pt x="8" y="211"/>
                  </a:lnTo>
                  <a:lnTo>
                    <a:pt x="22" y="160"/>
                  </a:lnTo>
                  <a:lnTo>
                    <a:pt x="44" y="116"/>
                  </a:lnTo>
                  <a:lnTo>
                    <a:pt x="80" y="72"/>
                  </a:lnTo>
                  <a:lnTo>
                    <a:pt x="80" y="72"/>
                  </a:lnTo>
                  <a:lnTo>
                    <a:pt x="116" y="44"/>
                  </a:lnTo>
                  <a:lnTo>
                    <a:pt x="167" y="15"/>
                  </a:lnTo>
                  <a:lnTo>
                    <a:pt x="211" y="0"/>
                  </a:lnTo>
                  <a:lnTo>
                    <a:pt x="268" y="0"/>
                  </a:lnTo>
                  <a:lnTo>
                    <a:pt x="268" y="0"/>
                  </a:lnTo>
                  <a:lnTo>
                    <a:pt x="319" y="0"/>
                  </a:lnTo>
                  <a:lnTo>
                    <a:pt x="370" y="15"/>
                  </a:lnTo>
                  <a:lnTo>
                    <a:pt x="414" y="44"/>
                  </a:lnTo>
                  <a:lnTo>
                    <a:pt x="458" y="72"/>
                  </a:lnTo>
                  <a:lnTo>
                    <a:pt x="458" y="72"/>
                  </a:lnTo>
                  <a:lnTo>
                    <a:pt x="486" y="116"/>
                  </a:lnTo>
                  <a:lnTo>
                    <a:pt x="515" y="160"/>
                  </a:lnTo>
                  <a:lnTo>
                    <a:pt x="530" y="211"/>
                  </a:lnTo>
                  <a:lnTo>
                    <a:pt x="530" y="262"/>
                  </a:lnTo>
                  <a:close/>
                  <a:moveTo>
                    <a:pt x="494" y="262"/>
                  </a:moveTo>
                  <a:lnTo>
                    <a:pt x="494" y="262"/>
                  </a:lnTo>
                  <a:lnTo>
                    <a:pt x="494" y="218"/>
                  </a:lnTo>
                  <a:lnTo>
                    <a:pt x="479" y="174"/>
                  </a:lnTo>
                  <a:lnTo>
                    <a:pt x="458" y="138"/>
                  </a:lnTo>
                  <a:lnTo>
                    <a:pt x="428" y="102"/>
                  </a:lnTo>
                  <a:lnTo>
                    <a:pt x="428" y="102"/>
                  </a:lnTo>
                  <a:lnTo>
                    <a:pt x="392" y="72"/>
                  </a:lnTo>
                  <a:lnTo>
                    <a:pt x="356" y="51"/>
                  </a:lnTo>
                  <a:lnTo>
                    <a:pt x="312" y="36"/>
                  </a:lnTo>
                  <a:lnTo>
                    <a:pt x="268" y="36"/>
                  </a:lnTo>
                  <a:lnTo>
                    <a:pt x="268" y="36"/>
                  </a:lnTo>
                  <a:lnTo>
                    <a:pt x="218" y="36"/>
                  </a:lnTo>
                  <a:lnTo>
                    <a:pt x="182" y="51"/>
                  </a:lnTo>
                  <a:lnTo>
                    <a:pt x="138" y="72"/>
                  </a:lnTo>
                  <a:lnTo>
                    <a:pt x="102" y="102"/>
                  </a:lnTo>
                  <a:lnTo>
                    <a:pt x="102" y="102"/>
                  </a:lnTo>
                  <a:lnTo>
                    <a:pt x="73" y="138"/>
                  </a:lnTo>
                  <a:lnTo>
                    <a:pt x="51" y="174"/>
                  </a:lnTo>
                  <a:lnTo>
                    <a:pt x="44" y="218"/>
                  </a:lnTo>
                  <a:lnTo>
                    <a:pt x="36" y="262"/>
                  </a:lnTo>
                  <a:lnTo>
                    <a:pt x="36" y="262"/>
                  </a:lnTo>
                  <a:lnTo>
                    <a:pt x="44" y="305"/>
                  </a:lnTo>
                  <a:lnTo>
                    <a:pt x="51" y="349"/>
                  </a:lnTo>
                  <a:lnTo>
                    <a:pt x="73" y="392"/>
                  </a:lnTo>
                  <a:lnTo>
                    <a:pt x="102" y="421"/>
                  </a:lnTo>
                  <a:lnTo>
                    <a:pt x="102" y="421"/>
                  </a:lnTo>
                  <a:lnTo>
                    <a:pt x="138" y="451"/>
                  </a:lnTo>
                  <a:lnTo>
                    <a:pt x="182" y="472"/>
                  </a:lnTo>
                  <a:lnTo>
                    <a:pt x="218" y="487"/>
                  </a:lnTo>
                  <a:lnTo>
                    <a:pt x="268" y="494"/>
                  </a:lnTo>
                  <a:lnTo>
                    <a:pt x="268" y="494"/>
                  </a:lnTo>
                  <a:lnTo>
                    <a:pt x="312" y="487"/>
                  </a:lnTo>
                  <a:lnTo>
                    <a:pt x="356" y="472"/>
                  </a:lnTo>
                  <a:lnTo>
                    <a:pt x="392" y="451"/>
                  </a:lnTo>
                  <a:lnTo>
                    <a:pt x="428" y="421"/>
                  </a:lnTo>
                  <a:lnTo>
                    <a:pt x="428" y="421"/>
                  </a:lnTo>
                  <a:lnTo>
                    <a:pt x="458" y="392"/>
                  </a:lnTo>
                  <a:lnTo>
                    <a:pt x="479" y="349"/>
                  </a:lnTo>
                  <a:lnTo>
                    <a:pt x="494" y="305"/>
                  </a:lnTo>
                  <a:lnTo>
                    <a:pt x="494" y="262"/>
                  </a:lnTo>
                  <a:close/>
                  <a:moveTo>
                    <a:pt x="392" y="421"/>
                  </a:moveTo>
                  <a:lnTo>
                    <a:pt x="342" y="421"/>
                  </a:lnTo>
                  <a:lnTo>
                    <a:pt x="283" y="283"/>
                  </a:lnTo>
                  <a:lnTo>
                    <a:pt x="196" y="283"/>
                  </a:lnTo>
                  <a:lnTo>
                    <a:pt x="196" y="421"/>
                  </a:lnTo>
                  <a:lnTo>
                    <a:pt x="152" y="421"/>
                  </a:lnTo>
                  <a:lnTo>
                    <a:pt x="152" y="109"/>
                  </a:lnTo>
                  <a:lnTo>
                    <a:pt x="283" y="109"/>
                  </a:lnTo>
                  <a:lnTo>
                    <a:pt x="283" y="109"/>
                  </a:lnTo>
                  <a:lnTo>
                    <a:pt x="327" y="116"/>
                  </a:lnTo>
                  <a:lnTo>
                    <a:pt x="348" y="123"/>
                  </a:lnTo>
                  <a:lnTo>
                    <a:pt x="363" y="138"/>
                  </a:lnTo>
                  <a:lnTo>
                    <a:pt x="363" y="138"/>
                  </a:lnTo>
                  <a:lnTo>
                    <a:pt x="378" y="167"/>
                  </a:lnTo>
                  <a:lnTo>
                    <a:pt x="385" y="196"/>
                  </a:lnTo>
                  <a:lnTo>
                    <a:pt x="385" y="196"/>
                  </a:lnTo>
                  <a:lnTo>
                    <a:pt x="385" y="218"/>
                  </a:lnTo>
                  <a:lnTo>
                    <a:pt x="370" y="239"/>
                  </a:lnTo>
                  <a:lnTo>
                    <a:pt x="370" y="239"/>
                  </a:lnTo>
                  <a:lnTo>
                    <a:pt x="356" y="262"/>
                  </a:lnTo>
                  <a:lnTo>
                    <a:pt x="327" y="276"/>
                  </a:lnTo>
                  <a:lnTo>
                    <a:pt x="392" y="421"/>
                  </a:lnTo>
                  <a:close/>
                  <a:moveTo>
                    <a:pt x="196" y="247"/>
                  </a:moveTo>
                  <a:lnTo>
                    <a:pt x="276" y="247"/>
                  </a:lnTo>
                  <a:lnTo>
                    <a:pt x="276" y="247"/>
                  </a:lnTo>
                  <a:lnTo>
                    <a:pt x="305" y="247"/>
                  </a:lnTo>
                  <a:lnTo>
                    <a:pt x="327" y="233"/>
                  </a:lnTo>
                  <a:lnTo>
                    <a:pt x="327" y="233"/>
                  </a:lnTo>
                  <a:lnTo>
                    <a:pt x="334" y="218"/>
                  </a:lnTo>
                  <a:lnTo>
                    <a:pt x="342" y="196"/>
                  </a:lnTo>
                  <a:lnTo>
                    <a:pt x="342" y="196"/>
                  </a:lnTo>
                  <a:lnTo>
                    <a:pt x="334" y="174"/>
                  </a:lnTo>
                  <a:lnTo>
                    <a:pt x="319" y="160"/>
                  </a:lnTo>
                  <a:lnTo>
                    <a:pt x="319" y="160"/>
                  </a:lnTo>
                  <a:lnTo>
                    <a:pt x="305" y="152"/>
                  </a:lnTo>
                  <a:lnTo>
                    <a:pt x="283" y="146"/>
                  </a:lnTo>
                  <a:lnTo>
                    <a:pt x="196" y="146"/>
                  </a:lnTo>
                  <a:lnTo>
                    <a:pt x="196" y="247"/>
                  </a:lnTo>
                  <a:close/>
                </a:path>
              </a:pathLst>
            </a:custGeom>
            <a:grpFill/>
            <a:ln>
              <a:noFill/>
            </a:ln>
            <a:effectLst/>
          </p:spPr>
          <p:txBody>
            <a:bodyPr wrap="none" anchor="ctr"/>
            <a:lstStyle/>
            <a:p>
              <a:endParaRPr lang="en-US" sz="1800" dirty="0">
                <a:solidFill>
                  <a:prstClr val="black"/>
                </a:solidFill>
                <a:latin typeface="Dual 400" panose="02000603000000020004" pitchFamily="2" charset="0"/>
              </a:endParaRPr>
            </a:p>
          </p:txBody>
        </p:sp>
        <p:sp>
          <p:nvSpPr>
            <p:cNvPr id="93" name="Freeform 9"/>
            <p:cNvSpPr>
              <a:spLocks noChangeArrowheads="1"/>
            </p:cNvSpPr>
            <p:nvPr/>
          </p:nvSpPr>
          <p:spPr bwMode="gray">
            <a:xfrm>
              <a:off x="8504238" y="2857500"/>
              <a:ext cx="1392237" cy="1014413"/>
            </a:xfrm>
            <a:custGeom>
              <a:avLst/>
              <a:gdLst>
                <a:gd name="T0" fmla="*/ 3644 w 3869"/>
                <a:gd name="T1" fmla="*/ 1351 h 2819"/>
                <a:gd name="T2" fmla="*/ 3796 w 3869"/>
                <a:gd name="T3" fmla="*/ 1141 h 2819"/>
                <a:gd name="T4" fmla="*/ 3868 w 3869"/>
                <a:gd name="T5" fmla="*/ 887 h 2819"/>
                <a:gd name="T6" fmla="*/ 3868 w 3869"/>
                <a:gd name="T7" fmla="*/ 720 h 2819"/>
                <a:gd name="T8" fmla="*/ 3811 w 3869"/>
                <a:gd name="T9" fmla="*/ 487 h 2819"/>
                <a:gd name="T10" fmla="*/ 3687 w 3869"/>
                <a:gd name="T11" fmla="*/ 291 h 2819"/>
                <a:gd name="T12" fmla="*/ 3520 w 3869"/>
                <a:gd name="T13" fmla="*/ 138 h 2819"/>
                <a:gd name="T14" fmla="*/ 3310 w 3869"/>
                <a:gd name="T15" fmla="*/ 36 h 2819"/>
                <a:gd name="T16" fmla="*/ 3078 w 3869"/>
                <a:gd name="T17" fmla="*/ 0 h 2819"/>
                <a:gd name="T18" fmla="*/ 146 w 3869"/>
                <a:gd name="T19" fmla="*/ 146 h 2819"/>
                <a:gd name="T20" fmla="*/ 581 w 3869"/>
                <a:gd name="T21" fmla="*/ 531 h 2819"/>
                <a:gd name="T22" fmla="*/ 1002 w 3869"/>
                <a:gd name="T23" fmla="*/ 843 h 2819"/>
                <a:gd name="T24" fmla="*/ 1401 w 3869"/>
                <a:gd name="T25" fmla="*/ 1083 h 2819"/>
                <a:gd name="T26" fmla="*/ 2127 w 3869"/>
                <a:gd name="T27" fmla="*/ 1410 h 2819"/>
                <a:gd name="T28" fmla="*/ 1655 w 3869"/>
                <a:gd name="T29" fmla="*/ 1606 h 2819"/>
                <a:gd name="T30" fmla="*/ 1133 w 3869"/>
                <a:gd name="T31" fmla="*/ 1889 h 2819"/>
                <a:gd name="T32" fmla="*/ 719 w 3869"/>
                <a:gd name="T33" fmla="*/ 2180 h 2819"/>
                <a:gd name="T34" fmla="*/ 290 w 3869"/>
                <a:gd name="T35" fmla="*/ 2535 h 2819"/>
                <a:gd name="T36" fmla="*/ 3078 w 3869"/>
                <a:gd name="T37" fmla="*/ 2818 h 2819"/>
                <a:gd name="T38" fmla="*/ 3237 w 3869"/>
                <a:gd name="T39" fmla="*/ 2803 h 2819"/>
                <a:gd name="T40" fmla="*/ 3455 w 3869"/>
                <a:gd name="T41" fmla="*/ 2723 h 2819"/>
                <a:gd name="T42" fmla="*/ 3636 w 3869"/>
                <a:gd name="T43" fmla="*/ 2585 h 2819"/>
                <a:gd name="T44" fmla="*/ 3775 w 3869"/>
                <a:gd name="T45" fmla="*/ 2404 h 2819"/>
                <a:gd name="T46" fmla="*/ 3854 w 3869"/>
                <a:gd name="T47" fmla="*/ 2187 h 2819"/>
                <a:gd name="T48" fmla="*/ 3868 w 3869"/>
                <a:gd name="T49" fmla="*/ 2027 h 2819"/>
                <a:gd name="T50" fmla="*/ 3825 w 3869"/>
                <a:gd name="T51" fmla="*/ 1758 h 2819"/>
                <a:gd name="T52" fmla="*/ 3701 w 3869"/>
                <a:gd name="T53" fmla="*/ 1533 h 2819"/>
                <a:gd name="T54" fmla="*/ 3034 w 3869"/>
                <a:gd name="T55" fmla="*/ 2390 h 2819"/>
                <a:gd name="T56" fmla="*/ 1452 w 3869"/>
                <a:gd name="T57" fmla="*/ 2216 h 2819"/>
                <a:gd name="T58" fmla="*/ 2062 w 3869"/>
                <a:gd name="T59" fmla="*/ 1889 h 2819"/>
                <a:gd name="T60" fmla="*/ 2402 w 3869"/>
                <a:gd name="T61" fmla="*/ 1758 h 2819"/>
                <a:gd name="T62" fmla="*/ 2729 w 3869"/>
                <a:gd name="T63" fmla="*/ 1685 h 2819"/>
                <a:gd name="T64" fmla="*/ 3034 w 3869"/>
                <a:gd name="T65" fmla="*/ 1657 h 2819"/>
                <a:gd name="T66" fmla="*/ 3179 w 3869"/>
                <a:gd name="T67" fmla="*/ 1685 h 2819"/>
                <a:gd name="T68" fmla="*/ 3339 w 3869"/>
                <a:gd name="T69" fmla="*/ 1824 h 2819"/>
                <a:gd name="T70" fmla="*/ 3404 w 3869"/>
                <a:gd name="T71" fmla="*/ 2027 h 2819"/>
                <a:gd name="T72" fmla="*/ 3376 w 3869"/>
                <a:gd name="T73" fmla="*/ 2165 h 2819"/>
                <a:gd name="T74" fmla="*/ 3237 w 3869"/>
                <a:gd name="T75" fmla="*/ 2325 h 2819"/>
                <a:gd name="T76" fmla="*/ 3034 w 3869"/>
                <a:gd name="T77" fmla="*/ 2390 h 2819"/>
                <a:gd name="T78" fmla="*/ 2940 w 3869"/>
                <a:gd name="T79" fmla="*/ 1162 h 2819"/>
                <a:gd name="T80" fmla="*/ 2620 w 3869"/>
                <a:gd name="T81" fmla="*/ 1119 h 2819"/>
                <a:gd name="T82" fmla="*/ 2294 w 3869"/>
                <a:gd name="T83" fmla="*/ 1025 h 2819"/>
                <a:gd name="T84" fmla="*/ 1946 w 3869"/>
                <a:gd name="T85" fmla="*/ 879 h 2819"/>
                <a:gd name="T86" fmla="*/ 1198 w 3869"/>
                <a:gd name="T87" fmla="*/ 436 h 2819"/>
                <a:gd name="T88" fmla="*/ 3114 w 3869"/>
                <a:gd name="T89" fmla="*/ 443 h 2819"/>
                <a:gd name="T90" fmla="*/ 3295 w 3869"/>
                <a:gd name="T91" fmla="*/ 538 h 2819"/>
                <a:gd name="T92" fmla="*/ 3397 w 3869"/>
                <a:gd name="T93" fmla="*/ 726 h 2819"/>
                <a:gd name="T94" fmla="*/ 3397 w 3869"/>
                <a:gd name="T95" fmla="*/ 872 h 2819"/>
                <a:gd name="T96" fmla="*/ 3295 w 3869"/>
                <a:gd name="T97" fmla="*/ 1054 h 2819"/>
                <a:gd name="T98" fmla="*/ 3114 w 3869"/>
                <a:gd name="T99" fmla="*/ 1155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69" h="2819">
                  <a:moveTo>
                    <a:pt x="3585" y="1410"/>
                  </a:moveTo>
                  <a:lnTo>
                    <a:pt x="3585" y="1410"/>
                  </a:lnTo>
                  <a:lnTo>
                    <a:pt x="3644" y="1351"/>
                  </a:lnTo>
                  <a:lnTo>
                    <a:pt x="3701" y="1286"/>
                  </a:lnTo>
                  <a:lnTo>
                    <a:pt x="3752" y="1221"/>
                  </a:lnTo>
                  <a:lnTo>
                    <a:pt x="3796" y="1141"/>
                  </a:lnTo>
                  <a:lnTo>
                    <a:pt x="3825" y="1061"/>
                  </a:lnTo>
                  <a:lnTo>
                    <a:pt x="3854" y="974"/>
                  </a:lnTo>
                  <a:lnTo>
                    <a:pt x="3868" y="887"/>
                  </a:lnTo>
                  <a:lnTo>
                    <a:pt x="3868" y="800"/>
                  </a:lnTo>
                  <a:lnTo>
                    <a:pt x="3868" y="800"/>
                  </a:lnTo>
                  <a:lnTo>
                    <a:pt x="3868" y="720"/>
                  </a:lnTo>
                  <a:lnTo>
                    <a:pt x="3854" y="639"/>
                  </a:lnTo>
                  <a:lnTo>
                    <a:pt x="3840" y="559"/>
                  </a:lnTo>
                  <a:lnTo>
                    <a:pt x="3811" y="487"/>
                  </a:lnTo>
                  <a:lnTo>
                    <a:pt x="3775" y="422"/>
                  </a:lnTo>
                  <a:lnTo>
                    <a:pt x="3738" y="349"/>
                  </a:lnTo>
                  <a:lnTo>
                    <a:pt x="3687" y="291"/>
                  </a:lnTo>
                  <a:lnTo>
                    <a:pt x="3636" y="233"/>
                  </a:lnTo>
                  <a:lnTo>
                    <a:pt x="3585" y="182"/>
                  </a:lnTo>
                  <a:lnTo>
                    <a:pt x="3520" y="138"/>
                  </a:lnTo>
                  <a:lnTo>
                    <a:pt x="3455" y="95"/>
                  </a:lnTo>
                  <a:lnTo>
                    <a:pt x="3390" y="66"/>
                  </a:lnTo>
                  <a:lnTo>
                    <a:pt x="3310" y="36"/>
                  </a:lnTo>
                  <a:lnTo>
                    <a:pt x="3237" y="15"/>
                  </a:lnTo>
                  <a:lnTo>
                    <a:pt x="3158" y="7"/>
                  </a:lnTo>
                  <a:lnTo>
                    <a:pt x="3078" y="0"/>
                  </a:lnTo>
                  <a:lnTo>
                    <a:pt x="0" y="0"/>
                  </a:lnTo>
                  <a:lnTo>
                    <a:pt x="0" y="0"/>
                  </a:lnTo>
                  <a:lnTo>
                    <a:pt x="146" y="146"/>
                  </a:lnTo>
                  <a:lnTo>
                    <a:pt x="290" y="284"/>
                  </a:lnTo>
                  <a:lnTo>
                    <a:pt x="436" y="407"/>
                  </a:lnTo>
                  <a:lnTo>
                    <a:pt x="581" y="531"/>
                  </a:lnTo>
                  <a:lnTo>
                    <a:pt x="719" y="639"/>
                  </a:lnTo>
                  <a:lnTo>
                    <a:pt x="864" y="741"/>
                  </a:lnTo>
                  <a:lnTo>
                    <a:pt x="1002" y="843"/>
                  </a:lnTo>
                  <a:lnTo>
                    <a:pt x="1133" y="930"/>
                  </a:lnTo>
                  <a:lnTo>
                    <a:pt x="1270" y="1010"/>
                  </a:lnTo>
                  <a:lnTo>
                    <a:pt x="1401" y="1083"/>
                  </a:lnTo>
                  <a:lnTo>
                    <a:pt x="1655" y="1221"/>
                  </a:lnTo>
                  <a:lnTo>
                    <a:pt x="1895" y="1323"/>
                  </a:lnTo>
                  <a:lnTo>
                    <a:pt x="2127" y="1410"/>
                  </a:lnTo>
                  <a:lnTo>
                    <a:pt x="2127" y="1410"/>
                  </a:lnTo>
                  <a:lnTo>
                    <a:pt x="1895" y="1497"/>
                  </a:lnTo>
                  <a:lnTo>
                    <a:pt x="1655" y="1606"/>
                  </a:lnTo>
                  <a:lnTo>
                    <a:pt x="1401" y="1736"/>
                  </a:lnTo>
                  <a:lnTo>
                    <a:pt x="1270" y="1809"/>
                  </a:lnTo>
                  <a:lnTo>
                    <a:pt x="1133" y="1889"/>
                  </a:lnTo>
                  <a:lnTo>
                    <a:pt x="1002" y="1983"/>
                  </a:lnTo>
                  <a:lnTo>
                    <a:pt x="864" y="2078"/>
                  </a:lnTo>
                  <a:lnTo>
                    <a:pt x="719" y="2180"/>
                  </a:lnTo>
                  <a:lnTo>
                    <a:pt x="581" y="2288"/>
                  </a:lnTo>
                  <a:lnTo>
                    <a:pt x="436" y="2412"/>
                  </a:lnTo>
                  <a:lnTo>
                    <a:pt x="290" y="2535"/>
                  </a:lnTo>
                  <a:lnTo>
                    <a:pt x="146" y="2672"/>
                  </a:lnTo>
                  <a:lnTo>
                    <a:pt x="0" y="2818"/>
                  </a:lnTo>
                  <a:lnTo>
                    <a:pt x="3078" y="2818"/>
                  </a:lnTo>
                  <a:lnTo>
                    <a:pt x="3078" y="2818"/>
                  </a:lnTo>
                  <a:lnTo>
                    <a:pt x="3158" y="2818"/>
                  </a:lnTo>
                  <a:lnTo>
                    <a:pt x="3237" y="2803"/>
                  </a:lnTo>
                  <a:lnTo>
                    <a:pt x="3310" y="2782"/>
                  </a:lnTo>
                  <a:lnTo>
                    <a:pt x="3390" y="2760"/>
                  </a:lnTo>
                  <a:lnTo>
                    <a:pt x="3455" y="2723"/>
                  </a:lnTo>
                  <a:lnTo>
                    <a:pt x="3520" y="2680"/>
                  </a:lnTo>
                  <a:lnTo>
                    <a:pt x="3585" y="2636"/>
                  </a:lnTo>
                  <a:lnTo>
                    <a:pt x="3636" y="2585"/>
                  </a:lnTo>
                  <a:lnTo>
                    <a:pt x="3687" y="2529"/>
                  </a:lnTo>
                  <a:lnTo>
                    <a:pt x="3738" y="2470"/>
                  </a:lnTo>
                  <a:lnTo>
                    <a:pt x="3775" y="2404"/>
                  </a:lnTo>
                  <a:lnTo>
                    <a:pt x="3811" y="2332"/>
                  </a:lnTo>
                  <a:lnTo>
                    <a:pt x="3840" y="2260"/>
                  </a:lnTo>
                  <a:lnTo>
                    <a:pt x="3854" y="2187"/>
                  </a:lnTo>
                  <a:lnTo>
                    <a:pt x="3868" y="2107"/>
                  </a:lnTo>
                  <a:lnTo>
                    <a:pt x="3868" y="2027"/>
                  </a:lnTo>
                  <a:lnTo>
                    <a:pt x="3868" y="2027"/>
                  </a:lnTo>
                  <a:lnTo>
                    <a:pt x="3868" y="1932"/>
                  </a:lnTo>
                  <a:lnTo>
                    <a:pt x="3854" y="1845"/>
                  </a:lnTo>
                  <a:lnTo>
                    <a:pt x="3825" y="1758"/>
                  </a:lnTo>
                  <a:lnTo>
                    <a:pt x="3796" y="1678"/>
                  </a:lnTo>
                  <a:lnTo>
                    <a:pt x="3752" y="1606"/>
                  </a:lnTo>
                  <a:lnTo>
                    <a:pt x="3701" y="1533"/>
                  </a:lnTo>
                  <a:lnTo>
                    <a:pt x="3644" y="1467"/>
                  </a:lnTo>
                  <a:lnTo>
                    <a:pt x="3585" y="1410"/>
                  </a:lnTo>
                  <a:close/>
                  <a:moveTo>
                    <a:pt x="3034" y="2390"/>
                  </a:moveTo>
                  <a:lnTo>
                    <a:pt x="1198" y="2390"/>
                  </a:lnTo>
                  <a:lnTo>
                    <a:pt x="1198" y="2390"/>
                  </a:lnTo>
                  <a:lnTo>
                    <a:pt x="1452" y="2216"/>
                  </a:lnTo>
                  <a:lnTo>
                    <a:pt x="1706" y="2070"/>
                  </a:lnTo>
                  <a:lnTo>
                    <a:pt x="1946" y="1940"/>
                  </a:lnTo>
                  <a:lnTo>
                    <a:pt x="2062" y="1889"/>
                  </a:lnTo>
                  <a:lnTo>
                    <a:pt x="2178" y="1838"/>
                  </a:lnTo>
                  <a:lnTo>
                    <a:pt x="2294" y="1795"/>
                  </a:lnTo>
                  <a:lnTo>
                    <a:pt x="2402" y="1758"/>
                  </a:lnTo>
                  <a:lnTo>
                    <a:pt x="2512" y="1729"/>
                  </a:lnTo>
                  <a:lnTo>
                    <a:pt x="2620" y="1708"/>
                  </a:lnTo>
                  <a:lnTo>
                    <a:pt x="2729" y="1685"/>
                  </a:lnTo>
                  <a:lnTo>
                    <a:pt x="2831" y="1671"/>
                  </a:lnTo>
                  <a:lnTo>
                    <a:pt x="2940" y="1664"/>
                  </a:lnTo>
                  <a:lnTo>
                    <a:pt x="3034" y="1657"/>
                  </a:lnTo>
                  <a:lnTo>
                    <a:pt x="3034" y="1657"/>
                  </a:lnTo>
                  <a:lnTo>
                    <a:pt x="3114" y="1664"/>
                  </a:lnTo>
                  <a:lnTo>
                    <a:pt x="3179" y="1685"/>
                  </a:lnTo>
                  <a:lnTo>
                    <a:pt x="3237" y="1722"/>
                  </a:lnTo>
                  <a:lnTo>
                    <a:pt x="3295" y="1765"/>
                  </a:lnTo>
                  <a:lnTo>
                    <a:pt x="3339" y="1824"/>
                  </a:lnTo>
                  <a:lnTo>
                    <a:pt x="3376" y="1882"/>
                  </a:lnTo>
                  <a:lnTo>
                    <a:pt x="3397" y="1954"/>
                  </a:lnTo>
                  <a:lnTo>
                    <a:pt x="3404" y="2027"/>
                  </a:lnTo>
                  <a:lnTo>
                    <a:pt x="3404" y="2027"/>
                  </a:lnTo>
                  <a:lnTo>
                    <a:pt x="3397" y="2100"/>
                  </a:lnTo>
                  <a:lnTo>
                    <a:pt x="3376" y="2165"/>
                  </a:lnTo>
                  <a:lnTo>
                    <a:pt x="3339" y="2231"/>
                  </a:lnTo>
                  <a:lnTo>
                    <a:pt x="3295" y="2281"/>
                  </a:lnTo>
                  <a:lnTo>
                    <a:pt x="3237" y="2325"/>
                  </a:lnTo>
                  <a:lnTo>
                    <a:pt x="3179" y="2361"/>
                  </a:lnTo>
                  <a:lnTo>
                    <a:pt x="3114" y="2383"/>
                  </a:lnTo>
                  <a:lnTo>
                    <a:pt x="3034" y="2390"/>
                  </a:lnTo>
                  <a:close/>
                  <a:moveTo>
                    <a:pt x="3034" y="1162"/>
                  </a:moveTo>
                  <a:lnTo>
                    <a:pt x="3034" y="1162"/>
                  </a:lnTo>
                  <a:lnTo>
                    <a:pt x="2940" y="1162"/>
                  </a:lnTo>
                  <a:lnTo>
                    <a:pt x="2831" y="1148"/>
                  </a:lnTo>
                  <a:lnTo>
                    <a:pt x="2729" y="1134"/>
                  </a:lnTo>
                  <a:lnTo>
                    <a:pt x="2620" y="1119"/>
                  </a:lnTo>
                  <a:lnTo>
                    <a:pt x="2512" y="1090"/>
                  </a:lnTo>
                  <a:lnTo>
                    <a:pt x="2402" y="1061"/>
                  </a:lnTo>
                  <a:lnTo>
                    <a:pt x="2294" y="1025"/>
                  </a:lnTo>
                  <a:lnTo>
                    <a:pt x="2178" y="981"/>
                  </a:lnTo>
                  <a:lnTo>
                    <a:pt x="2062" y="930"/>
                  </a:lnTo>
                  <a:lnTo>
                    <a:pt x="1946" y="879"/>
                  </a:lnTo>
                  <a:lnTo>
                    <a:pt x="1706" y="756"/>
                  </a:lnTo>
                  <a:lnTo>
                    <a:pt x="1452" y="603"/>
                  </a:lnTo>
                  <a:lnTo>
                    <a:pt x="1198" y="436"/>
                  </a:lnTo>
                  <a:lnTo>
                    <a:pt x="3034" y="436"/>
                  </a:lnTo>
                  <a:lnTo>
                    <a:pt x="3034" y="436"/>
                  </a:lnTo>
                  <a:lnTo>
                    <a:pt x="3114" y="443"/>
                  </a:lnTo>
                  <a:lnTo>
                    <a:pt x="3179" y="458"/>
                  </a:lnTo>
                  <a:lnTo>
                    <a:pt x="3237" y="494"/>
                  </a:lnTo>
                  <a:lnTo>
                    <a:pt x="3295" y="538"/>
                  </a:lnTo>
                  <a:lnTo>
                    <a:pt x="3339" y="596"/>
                  </a:lnTo>
                  <a:lnTo>
                    <a:pt x="3376" y="654"/>
                  </a:lnTo>
                  <a:lnTo>
                    <a:pt x="3397" y="726"/>
                  </a:lnTo>
                  <a:lnTo>
                    <a:pt x="3404" y="800"/>
                  </a:lnTo>
                  <a:lnTo>
                    <a:pt x="3404" y="800"/>
                  </a:lnTo>
                  <a:lnTo>
                    <a:pt x="3397" y="872"/>
                  </a:lnTo>
                  <a:lnTo>
                    <a:pt x="3376" y="938"/>
                  </a:lnTo>
                  <a:lnTo>
                    <a:pt x="3339" y="1003"/>
                  </a:lnTo>
                  <a:lnTo>
                    <a:pt x="3295" y="1054"/>
                  </a:lnTo>
                  <a:lnTo>
                    <a:pt x="3237" y="1097"/>
                  </a:lnTo>
                  <a:lnTo>
                    <a:pt x="3179" y="1134"/>
                  </a:lnTo>
                  <a:lnTo>
                    <a:pt x="3114" y="1155"/>
                  </a:lnTo>
                  <a:lnTo>
                    <a:pt x="3034" y="1162"/>
                  </a:lnTo>
                  <a:close/>
                </a:path>
              </a:pathLst>
            </a:custGeom>
            <a:grpFill/>
            <a:ln>
              <a:noFill/>
            </a:ln>
            <a:effectLst/>
          </p:spPr>
          <p:txBody>
            <a:bodyPr wrap="none" anchor="ctr"/>
            <a:lstStyle/>
            <a:p>
              <a:endParaRPr lang="en-US" sz="1800" dirty="0">
                <a:solidFill>
                  <a:prstClr val="black"/>
                </a:solidFill>
                <a:latin typeface="Dual 400" panose="02000603000000020004" pitchFamily="2" charset="0"/>
              </a:endParaRPr>
            </a:p>
          </p:txBody>
        </p:sp>
      </p:grpSp>
      <p:sp>
        <p:nvSpPr>
          <p:cNvPr id="70" name="Text Placeholder 69"/>
          <p:cNvSpPr>
            <a:spLocks noGrp="1"/>
          </p:cNvSpPr>
          <p:nvPr>
            <p:ph type="body" sz="quarter" idx="11"/>
          </p:nvPr>
        </p:nvSpPr>
        <p:spPr bwMode="gray">
          <a:xfrm>
            <a:off x="934865" y="3506744"/>
            <a:ext cx="6962227" cy="895725"/>
          </a:xfrm>
        </p:spPr>
        <p:txBody>
          <a:bodyPr lIns="0">
            <a:noAutofit/>
          </a:bodyPr>
          <a:lstStyle>
            <a:lvl1pPr marL="0" indent="0">
              <a:buNone/>
              <a:defRPr sz="2200" b="0" i="0" spc="0">
                <a:solidFill>
                  <a:srgbClr val="FFFFFF">
                    <a:alpha val="75000"/>
                  </a:srgbClr>
                </a:solidFill>
                <a:latin typeface="Dual 400" panose="02000603000000020004" pitchFamily="2" charset="0"/>
                <a:cs typeface="Dual 400" panose="02000603000000020004" pitchFamily="2" charset="0"/>
              </a:defRPr>
            </a:lvl1pPr>
            <a:lvl2pPr marL="0" indent="0">
              <a:spcBef>
                <a:spcPts val="200"/>
              </a:spcBef>
              <a:buNone/>
              <a:defRPr sz="1800" b="0" i="0" spc="0">
                <a:solidFill>
                  <a:srgbClr val="FFFFFF">
                    <a:alpha val="75000"/>
                  </a:srgbClr>
                </a:solidFill>
                <a:latin typeface="Dual 400" panose="02000603000000020004" pitchFamily="2" charset="0"/>
                <a:cs typeface="Dual 400" panose="02000603000000020004" pitchFamily="2" charset="0"/>
              </a:defRPr>
            </a:lvl2pPr>
          </a:lstStyle>
          <a:p>
            <a:pPr lvl="0"/>
            <a:r>
              <a:rPr lang="en-US" dirty="0" smtClean="0"/>
              <a:t>Click to edit Master text styles</a:t>
            </a:r>
          </a:p>
          <a:p>
            <a:pPr lvl="1"/>
            <a:r>
              <a:rPr lang="en-US" dirty="0" smtClean="0"/>
              <a:t>Second level</a:t>
            </a:r>
            <a:endParaRPr lang="en-US" dirty="0"/>
          </a:p>
        </p:txBody>
      </p:sp>
      <p:sp>
        <p:nvSpPr>
          <p:cNvPr id="4" name="Title 3"/>
          <p:cNvSpPr>
            <a:spLocks noGrp="1"/>
          </p:cNvSpPr>
          <p:nvPr>
            <p:ph type="title"/>
          </p:nvPr>
        </p:nvSpPr>
        <p:spPr bwMode="gray">
          <a:xfrm>
            <a:off x="934870" y="2436327"/>
            <a:ext cx="7593375" cy="756027"/>
          </a:xfrm>
        </p:spPr>
        <p:txBody>
          <a:bodyPr wrap="square" anchor="b" anchorCtr="0">
            <a:noAutofit/>
          </a:bodyPr>
          <a:lstStyle>
            <a:lvl1pPr>
              <a:lnSpc>
                <a:spcPct val="90000"/>
              </a:lnSpc>
              <a:defRPr lang="en-US" sz="4000" b="0" i="0" spc="-40" baseline="0" dirty="0">
                <a:solidFill>
                  <a:schemeClr val="bg1"/>
                </a:solidFill>
                <a:latin typeface="Dual 400" panose="02000603000000020004" pitchFamily="2" charset="0"/>
                <a:ea typeface="+mn-ea"/>
                <a:cs typeface="Dual 400" panose="02000603000000020004" pitchFamily="2" charset="0"/>
              </a:defRPr>
            </a:lvl1pPr>
          </a:lstStyle>
          <a:p>
            <a:pPr marL="0" lvl="0" defTabSz="914247"/>
            <a:r>
              <a:rPr lang="en-US" dirty="0" smtClean="0"/>
              <a:t>Click to edit Master title style</a:t>
            </a:r>
            <a:endParaRPr lang="en-US" dirty="0"/>
          </a:p>
        </p:txBody>
      </p:sp>
    </p:spTree>
    <p:extLst>
      <p:ext uri="{BB962C8B-B14F-4D97-AF65-F5344CB8AC3E}">
        <p14:creationId xmlns:p14="http://schemas.microsoft.com/office/powerpoint/2010/main" val="17511075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p:bg>
      <p:bgPr>
        <a:solidFill>
          <a:schemeClr val="bg2"/>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8" name="Picture 2"/>
          <p:cNvPicPr>
            <a:picLocks noChangeAspect="1" noChangeArrowheads="1"/>
          </p:cNvPicPr>
          <p:nvPr userDrawn="1"/>
        </p:nvPicPr>
        <p:blipFill>
          <a:blip r:embed="rId2" cstate="print"/>
          <a:srcRect/>
          <a:stretch>
            <a:fillRect/>
          </a:stretch>
        </p:blipFill>
        <p:spPr bwMode="auto">
          <a:xfrm>
            <a:off x="-16934" y="-14817"/>
            <a:ext cx="12225867" cy="6893984"/>
          </a:xfrm>
          <a:prstGeom prst="rect">
            <a:avLst/>
          </a:prstGeom>
          <a:noFill/>
          <a:ln w="9525">
            <a:noFill/>
            <a:miter lim="800000"/>
            <a:headEnd/>
            <a:tailEnd/>
          </a:ln>
          <a:effectLst/>
        </p:spPr>
      </p:pic>
      <p:sp>
        <p:nvSpPr>
          <p:cNvPr id="2" name="Title 1"/>
          <p:cNvSpPr>
            <a:spLocks noGrp="1"/>
          </p:cNvSpPr>
          <p:nvPr>
            <p:ph type="title" hasCustomPrompt="1"/>
          </p:nvPr>
        </p:nvSpPr>
        <p:spPr>
          <a:xfrm>
            <a:off x="665945" y="2301632"/>
            <a:ext cx="10666692" cy="1097736"/>
          </a:xfrm>
          <a:prstGeom prst="rect">
            <a:avLst/>
          </a:prstGeom>
        </p:spPr>
        <p:txBody>
          <a:bodyPr anchor="b"/>
          <a:lstStyle>
            <a:lvl1pPr marL="0" algn="l" defTabSz="1219170" rtl="0" eaLnBrk="1" latinLnBrk="0" hangingPunct="1">
              <a:lnSpc>
                <a:spcPct val="75000"/>
              </a:lnSpc>
              <a:spcBef>
                <a:spcPct val="0"/>
              </a:spcBef>
              <a:defRPr lang="en-US" sz="8000" kern="1200" cap="all" spc="-13" baseline="0">
                <a:solidFill>
                  <a:prstClr val="white"/>
                </a:solidFill>
                <a:effectLst>
                  <a:outerShdw blurRad="38100" dist="38100" dir="2700000" algn="tl">
                    <a:srgbClr val="000000">
                      <a:alpha val="43137"/>
                    </a:srgbClr>
                  </a:outerShdw>
                </a:effectLst>
                <a:latin typeface="Franklin Gothic Demi Cond" pitchFamily="34" charset="0"/>
                <a:ea typeface="+mn-ea"/>
                <a:cs typeface="+mn-cs"/>
              </a:defRPr>
            </a:lvl1pPr>
          </a:lstStyle>
          <a:p>
            <a:r>
              <a:rPr lang="en-US" dirty="0" smtClean="0"/>
              <a:t>CHAPTER SLIDE</a:t>
            </a:r>
            <a:endParaRPr lang="en-US" dirty="0"/>
          </a:p>
        </p:txBody>
      </p:sp>
      <p:sp>
        <p:nvSpPr>
          <p:cNvPr id="4" name="Picture Placeholder 3"/>
          <p:cNvSpPr>
            <a:spLocks noGrp="1"/>
          </p:cNvSpPr>
          <p:nvPr>
            <p:ph type="pic" sz="quarter" idx="10"/>
          </p:nvPr>
        </p:nvSpPr>
        <p:spPr>
          <a:xfrm>
            <a:off x="0" y="3432050"/>
            <a:ext cx="12192000" cy="634361"/>
          </a:xfrm>
          <a:solidFill>
            <a:schemeClr val="tx1"/>
          </a:solidFill>
        </p:spPr>
        <p:txBody>
          <a:bodyPr/>
          <a:lstStyle/>
          <a:p>
            <a:endParaRPr lang="en-US" dirty="0"/>
          </a:p>
        </p:txBody>
      </p:sp>
    </p:spTree>
    <p:extLst>
      <p:ext uri="{BB962C8B-B14F-4D97-AF65-F5344CB8AC3E}">
        <p14:creationId xmlns:p14="http://schemas.microsoft.com/office/powerpoint/2010/main" val="121857217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5F899D-543A-0B48-92D1-5C44CD0D99A9}" type="datetimeFigureOut">
              <a:rPr lang="en-US" smtClean="0"/>
              <a:t>11/3/15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D2C6A9-8227-F446-9F83-82386DB49833}" type="slidenum">
              <a:rPr lang="en-US" smtClean="0"/>
              <a:t>‹#›</a:t>
            </a:fld>
            <a:endParaRPr lang="en-US" dirty="0"/>
          </a:p>
        </p:txBody>
      </p:sp>
    </p:spTree>
    <p:extLst>
      <p:ext uri="{BB962C8B-B14F-4D97-AF65-F5344CB8AC3E}">
        <p14:creationId xmlns:p14="http://schemas.microsoft.com/office/powerpoint/2010/main" val="1090811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5F899D-543A-0B48-92D1-5C44CD0D99A9}" type="datetimeFigureOut">
              <a:rPr lang="en-US" smtClean="0"/>
              <a:t>11/3/15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D2C6A9-8227-F446-9F83-82386DB49833}" type="slidenum">
              <a:rPr lang="en-US" smtClean="0"/>
              <a:t>‹#›</a:t>
            </a:fld>
            <a:endParaRPr lang="en-US" dirty="0"/>
          </a:p>
        </p:txBody>
      </p:sp>
    </p:spTree>
    <p:extLst>
      <p:ext uri="{BB962C8B-B14F-4D97-AF65-F5344CB8AC3E}">
        <p14:creationId xmlns:p14="http://schemas.microsoft.com/office/powerpoint/2010/main" val="207019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5F899D-543A-0B48-92D1-5C44CD0D99A9}" type="datetimeFigureOut">
              <a:rPr lang="en-US" smtClean="0"/>
              <a:t>11/3/15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D2C6A9-8227-F446-9F83-82386DB49833}" type="slidenum">
              <a:rPr lang="en-US" smtClean="0"/>
              <a:t>‹#›</a:t>
            </a:fld>
            <a:endParaRPr lang="en-US" dirty="0"/>
          </a:p>
        </p:txBody>
      </p:sp>
    </p:spTree>
    <p:extLst>
      <p:ext uri="{BB962C8B-B14F-4D97-AF65-F5344CB8AC3E}">
        <p14:creationId xmlns:p14="http://schemas.microsoft.com/office/powerpoint/2010/main" val="457833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5F899D-543A-0B48-92D1-5C44CD0D99A9}" type="datetimeFigureOut">
              <a:rPr lang="en-US" smtClean="0"/>
              <a:t>11/3/15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D2C6A9-8227-F446-9F83-82386DB49833}" type="slidenum">
              <a:rPr lang="en-US" smtClean="0"/>
              <a:t>‹#›</a:t>
            </a:fld>
            <a:endParaRPr lang="en-US" dirty="0"/>
          </a:p>
        </p:txBody>
      </p:sp>
    </p:spTree>
    <p:extLst>
      <p:ext uri="{BB962C8B-B14F-4D97-AF65-F5344CB8AC3E}">
        <p14:creationId xmlns:p14="http://schemas.microsoft.com/office/powerpoint/2010/main" val="373357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5F899D-543A-0B48-92D1-5C44CD0D99A9}" type="datetimeFigureOut">
              <a:rPr lang="en-US" smtClean="0"/>
              <a:t>11/3/15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ED2C6A9-8227-F446-9F83-82386DB49833}" type="slidenum">
              <a:rPr lang="en-US" smtClean="0"/>
              <a:t>‹#›</a:t>
            </a:fld>
            <a:endParaRPr lang="en-US" dirty="0"/>
          </a:p>
        </p:txBody>
      </p:sp>
    </p:spTree>
    <p:extLst>
      <p:ext uri="{BB962C8B-B14F-4D97-AF65-F5344CB8AC3E}">
        <p14:creationId xmlns:p14="http://schemas.microsoft.com/office/powerpoint/2010/main" val="7304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AB6C13-D9BC-9246-AB91-FEF8E4B6D795}" type="datetimeFigureOut">
              <a:rPr lang="en-US" smtClean="0"/>
              <a:t>11/3/15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409EBE8-068A-A74E-847F-D912736C118E}" type="slidenum">
              <a:rPr lang="en-US" smtClean="0"/>
              <a:t>‹#›</a:t>
            </a:fld>
            <a:endParaRPr lang="en-US" dirty="0"/>
          </a:p>
        </p:txBody>
      </p:sp>
    </p:spTree>
    <p:extLst>
      <p:ext uri="{BB962C8B-B14F-4D97-AF65-F5344CB8AC3E}">
        <p14:creationId xmlns:p14="http://schemas.microsoft.com/office/powerpoint/2010/main" val="1835929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5F899D-543A-0B48-92D1-5C44CD0D99A9}" type="datetimeFigureOut">
              <a:rPr lang="en-US" smtClean="0"/>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ED2C6A9-8227-F446-9F83-82386DB49833}" type="slidenum">
              <a:rPr lang="en-US" smtClean="0"/>
              <a:t>‹#›</a:t>
            </a:fld>
            <a:endParaRPr lang="en-US" dirty="0"/>
          </a:p>
        </p:txBody>
      </p:sp>
    </p:spTree>
    <p:extLst>
      <p:ext uri="{BB962C8B-B14F-4D97-AF65-F5344CB8AC3E}">
        <p14:creationId xmlns:p14="http://schemas.microsoft.com/office/powerpoint/2010/main" val="1408454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5F899D-543A-0B48-92D1-5C44CD0D99A9}" type="datetimeFigureOut">
              <a:rPr lang="en-US" smtClean="0"/>
              <a:t>11/3/15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ED2C6A9-8227-F446-9F83-82386DB49833}" type="slidenum">
              <a:rPr lang="en-US" smtClean="0"/>
              <a:t>‹#›</a:t>
            </a:fld>
            <a:endParaRPr lang="en-US" dirty="0"/>
          </a:p>
        </p:txBody>
      </p:sp>
    </p:spTree>
    <p:extLst>
      <p:ext uri="{BB962C8B-B14F-4D97-AF65-F5344CB8AC3E}">
        <p14:creationId xmlns:p14="http://schemas.microsoft.com/office/powerpoint/2010/main" val="17968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5F899D-543A-0B48-92D1-5C44CD0D99A9}" type="datetimeFigureOut">
              <a:rPr lang="en-US" smtClean="0"/>
              <a:t>11/3/15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D2C6A9-8227-F446-9F83-82386DB49833}" type="slidenum">
              <a:rPr lang="en-US" smtClean="0"/>
              <a:t>‹#›</a:t>
            </a:fld>
            <a:endParaRPr lang="en-US" dirty="0"/>
          </a:p>
        </p:txBody>
      </p:sp>
    </p:spTree>
    <p:extLst>
      <p:ext uri="{BB962C8B-B14F-4D97-AF65-F5344CB8AC3E}">
        <p14:creationId xmlns:p14="http://schemas.microsoft.com/office/powerpoint/2010/main" val="5773835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5F899D-543A-0B48-92D1-5C44CD0D99A9}" type="datetimeFigureOut">
              <a:rPr lang="en-US" smtClean="0"/>
              <a:t>11/3/15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ED2C6A9-8227-F446-9F83-82386DB49833}" type="slidenum">
              <a:rPr lang="en-US" smtClean="0"/>
              <a:t>‹#›</a:t>
            </a:fld>
            <a:endParaRPr lang="en-US" dirty="0"/>
          </a:p>
        </p:txBody>
      </p:sp>
    </p:spTree>
    <p:extLst>
      <p:ext uri="{BB962C8B-B14F-4D97-AF65-F5344CB8AC3E}">
        <p14:creationId xmlns:p14="http://schemas.microsoft.com/office/powerpoint/2010/main" val="1753720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5F899D-543A-0B48-92D1-5C44CD0D99A9}" type="datetimeFigureOut">
              <a:rPr lang="en-US" smtClean="0"/>
              <a:t>11/3/15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D2C6A9-8227-F446-9F83-82386DB49833}" type="slidenum">
              <a:rPr lang="en-US" smtClean="0"/>
              <a:t>‹#›</a:t>
            </a:fld>
            <a:endParaRPr lang="en-US" dirty="0"/>
          </a:p>
        </p:txBody>
      </p:sp>
    </p:spTree>
    <p:extLst>
      <p:ext uri="{BB962C8B-B14F-4D97-AF65-F5344CB8AC3E}">
        <p14:creationId xmlns:p14="http://schemas.microsoft.com/office/powerpoint/2010/main" val="5640438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5F899D-543A-0B48-92D1-5C44CD0D99A9}" type="datetimeFigureOut">
              <a:rPr lang="en-US" smtClean="0"/>
              <a:t>11/3/15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D2C6A9-8227-F446-9F83-82386DB49833}" type="slidenum">
              <a:rPr lang="en-US" smtClean="0"/>
              <a:t>‹#›</a:t>
            </a:fld>
            <a:endParaRPr lang="en-US" dirty="0"/>
          </a:p>
        </p:txBody>
      </p:sp>
    </p:spTree>
    <p:extLst>
      <p:ext uri="{BB962C8B-B14F-4D97-AF65-F5344CB8AC3E}">
        <p14:creationId xmlns:p14="http://schemas.microsoft.com/office/powerpoint/2010/main" val="891866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AB6C13-D9BC-9246-AB91-FEF8E4B6D795}" type="datetimeFigureOut">
              <a:rPr lang="en-US" smtClean="0"/>
              <a:t>11/3/15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409EBE8-068A-A74E-847F-D912736C118E}" type="slidenum">
              <a:rPr lang="en-US" smtClean="0"/>
              <a:t>‹#›</a:t>
            </a:fld>
            <a:endParaRPr lang="en-US" dirty="0"/>
          </a:p>
        </p:txBody>
      </p:sp>
    </p:spTree>
    <p:extLst>
      <p:ext uri="{BB962C8B-B14F-4D97-AF65-F5344CB8AC3E}">
        <p14:creationId xmlns:p14="http://schemas.microsoft.com/office/powerpoint/2010/main" val="1469474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AB6C13-D9BC-9246-AB91-FEF8E4B6D795}" type="datetimeFigureOut">
              <a:rPr lang="en-US" smtClean="0"/>
              <a:t>11/3/15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409EBE8-068A-A74E-847F-D912736C118E}" type="slidenum">
              <a:rPr lang="en-US" smtClean="0"/>
              <a:t>‹#›</a:t>
            </a:fld>
            <a:endParaRPr lang="en-US" dirty="0"/>
          </a:p>
        </p:txBody>
      </p:sp>
    </p:spTree>
    <p:extLst>
      <p:ext uri="{BB962C8B-B14F-4D97-AF65-F5344CB8AC3E}">
        <p14:creationId xmlns:p14="http://schemas.microsoft.com/office/powerpoint/2010/main" val="1394619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AB6C13-D9BC-9246-AB91-FEF8E4B6D795}" type="datetimeFigureOut">
              <a:rPr lang="en-US" smtClean="0"/>
              <a:t>11/3/15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409EBE8-068A-A74E-847F-D912736C118E}" type="slidenum">
              <a:rPr lang="en-US" smtClean="0"/>
              <a:t>‹#›</a:t>
            </a:fld>
            <a:endParaRPr lang="en-US" dirty="0"/>
          </a:p>
        </p:txBody>
      </p:sp>
    </p:spTree>
    <p:extLst>
      <p:ext uri="{BB962C8B-B14F-4D97-AF65-F5344CB8AC3E}">
        <p14:creationId xmlns:p14="http://schemas.microsoft.com/office/powerpoint/2010/main" val="1735648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AB6C13-D9BC-9246-AB91-FEF8E4B6D795}" type="datetimeFigureOut">
              <a:rPr lang="en-US" smtClean="0"/>
              <a:t>11/3/15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409EBE8-068A-A74E-847F-D912736C118E}" type="slidenum">
              <a:rPr lang="en-US" smtClean="0"/>
              <a:t>‹#›</a:t>
            </a:fld>
            <a:endParaRPr lang="en-US" dirty="0"/>
          </a:p>
        </p:txBody>
      </p:sp>
    </p:spTree>
    <p:extLst>
      <p:ext uri="{BB962C8B-B14F-4D97-AF65-F5344CB8AC3E}">
        <p14:creationId xmlns:p14="http://schemas.microsoft.com/office/powerpoint/2010/main" val="177350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B6C13-D9BC-9246-AB91-FEF8E4B6D795}" type="datetimeFigureOut">
              <a:rPr lang="en-US" smtClean="0"/>
              <a:t>11/3/15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409EBE8-068A-A74E-847F-D912736C118E}" type="slidenum">
              <a:rPr lang="en-US" smtClean="0"/>
              <a:t>‹#›</a:t>
            </a:fld>
            <a:endParaRPr lang="en-US" dirty="0"/>
          </a:p>
        </p:txBody>
      </p:sp>
    </p:spTree>
    <p:extLst>
      <p:ext uri="{BB962C8B-B14F-4D97-AF65-F5344CB8AC3E}">
        <p14:creationId xmlns:p14="http://schemas.microsoft.com/office/powerpoint/2010/main" val="28450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AB6C13-D9BC-9246-AB91-FEF8E4B6D795}" type="datetimeFigureOut">
              <a:rPr lang="en-US" smtClean="0"/>
              <a:t>11/3/15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409EBE8-068A-A74E-847F-D912736C118E}" type="slidenum">
              <a:rPr lang="en-US" smtClean="0"/>
              <a:t>‹#›</a:t>
            </a:fld>
            <a:endParaRPr lang="en-US" dirty="0"/>
          </a:p>
        </p:txBody>
      </p:sp>
    </p:spTree>
    <p:extLst>
      <p:ext uri="{BB962C8B-B14F-4D97-AF65-F5344CB8AC3E}">
        <p14:creationId xmlns:p14="http://schemas.microsoft.com/office/powerpoint/2010/main" val="1414080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AB6C13-D9BC-9246-AB91-FEF8E4B6D795}" type="datetimeFigureOut">
              <a:rPr lang="en-US" smtClean="0"/>
              <a:t>11/3/15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409EBE8-068A-A74E-847F-D912736C118E}" type="slidenum">
              <a:rPr lang="en-US" smtClean="0"/>
              <a:t>‹#›</a:t>
            </a:fld>
            <a:endParaRPr lang="en-US" dirty="0"/>
          </a:p>
        </p:txBody>
      </p:sp>
    </p:spTree>
    <p:extLst>
      <p:ext uri="{BB962C8B-B14F-4D97-AF65-F5344CB8AC3E}">
        <p14:creationId xmlns:p14="http://schemas.microsoft.com/office/powerpoint/2010/main" val="2452067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B6C13-D9BC-9246-AB91-FEF8E4B6D795}" type="datetimeFigureOut">
              <a:rPr lang="en-US" smtClean="0"/>
              <a:t>11/3/15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09EBE8-068A-A74E-847F-D912736C118E}" type="slidenum">
              <a:rPr lang="en-US" smtClean="0"/>
              <a:t>‹#›</a:t>
            </a:fld>
            <a:endParaRPr lang="en-US" dirty="0"/>
          </a:p>
        </p:txBody>
      </p:sp>
    </p:spTree>
    <p:extLst>
      <p:ext uri="{BB962C8B-B14F-4D97-AF65-F5344CB8AC3E}">
        <p14:creationId xmlns:p14="http://schemas.microsoft.com/office/powerpoint/2010/main" val="883570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5F899D-543A-0B48-92D1-5C44CD0D99A9}" type="datetimeFigureOut">
              <a:rPr lang="en-US" smtClean="0"/>
              <a:t>11/3/15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2C6A9-8227-F446-9F83-82386DB49833}" type="slidenum">
              <a:rPr lang="en-US" smtClean="0"/>
              <a:t>‹#›</a:t>
            </a:fld>
            <a:endParaRPr lang="en-US" dirty="0"/>
          </a:p>
        </p:txBody>
      </p:sp>
    </p:spTree>
    <p:extLst>
      <p:ext uri="{BB962C8B-B14F-4D97-AF65-F5344CB8AC3E}">
        <p14:creationId xmlns:p14="http://schemas.microsoft.com/office/powerpoint/2010/main" val="204060240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png"/><Relationship Id="rId5"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hyperlink" Target="http://caia.swin.edu.au/urp/diffuse/papers.html"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23.png"/><Relationship Id="rId6" Type="http://schemas.openxmlformats.org/officeDocument/2006/relationships/image" Target="../media/image24.jpg"/><Relationship Id="rId7" Type="http://schemas.openxmlformats.org/officeDocument/2006/relationships/image" Target="../media/image25.jp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hyperlink" Target="https://code.facebook.com/posts/1478523512478471/teaching-machines-to-see-and-understand-advances-in-ai-research/" TargetMode="Externa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jpg"/><Relationship Id="rId5" Type="http://schemas.openxmlformats.org/officeDocument/2006/relationships/image" Target="../media/image40.jp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hyperlink" Target="http://www.cs.toronto.edu/~fritz/absps/momentum.pdf" TargetMode="External"/><Relationship Id="rId4" Type="http://schemas.openxmlformats.org/officeDocument/2006/relationships/hyperlink" Target="http://chronicle.com/article/The-Believers/190147/" TargetMode="External"/><Relationship Id="rId5" Type="http://schemas.openxmlformats.org/officeDocument/2006/relationships/hyperlink" Target="http://www.nature.com/nature/journal/v521/n7553/full/nature14539.html" TargetMode="External"/><Relationship Id="rId6" Type="http://schemas.openxmlformats.org/officeDocument/2006/relationships/hyperlink" Target="http://people.idsia.ch/~juergen/deep-learning-conspiracy.html" TargetMode="External"/><Relationship Id="rId7" Type="http://schemas.openxmlformats.org/officeDocument/2006/relationships/hyperlink" Target="http://recode.net/2015/07/15/ai-conspiracy-the-scientists-behind-deep-learning/" TargetMode="External"/><Relationship Id="rId8" Type="http://schemas.openxmlformats.org/officeDocument/2006/relationships/image" Target="../media/image43.png"/><Relationship Id="rId9"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57.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jp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jpg"/><Relationship Id="rId7" Type="http://schemas.openxmlformats.org/officeDocument/2006/relationships/image" Target="../media/image67.png"/><Relationship Id="rId8" Type="http://schemas.openxmlformats.org/officeDocument/2006/relationships/image" Target="../media/image68.jpg"/><Relationship Id="rId9" Type="http://schemas.openxmlformats.org/officeDocument/2006/relationships/image" Target="../media/image69.jpg"/><Relationship Id="rId10"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g"/><Relationship Id="rId3" Type="http://schemas.openxmlformats.org/officeDocument/2006/relationships/image" Target="../media/image7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81354" y="938089"/>
            <a:ext cx="11910646" cy="1587248"/>
          </a:xfrm>
        </p:spPr>
        <p:txBody>
          <a:bodyPr>
            <a:normAutofit/>
          </a:bodyPr>
          <a:lstStyle/>
          <a:p>
            <a:pPr algn="ctr"/>
            <a:r>
              <a:rPr lang="en-US" sz="4800" dirty="0" smtClean="0"/>
              <a:t>Machine Learning, Cybersecurity and Beyond</a:t>
            </a:r>
            <a:br>
              <a:rPr lang="en-US" sz="4800" dirty="0" smtClean="0"/>
            </a:br>
            <a:r>
              <a:rPr lang="en-US" sz="4800" dirty="0" smtClean="0"/>
              <a:t>Seeing </a:t>
            </a:r>
            <a:r>
              <a:rPr lang="en-US" sz="4800" dirty="0"/>
              <a:t>t</a:t>
            </a:r>
            <a:r>
              <a:rPr lang="en-US" sz="4800" dirty="0" smtClean="0"/>
              <a:t>he Past, Present, and Future</a:t>
            </a:r>
            <a:endParaRPr lang="en-US" dirty="0"/>
          </a:p>
        </p:txBody>
      </p:sp>
      <p:sp>
        <p:nvSpPr>
          <p:cNvPr id="318" name="Text Placeholder 2"/>
          <p:cNvSpPr txBox="1">
            <a:spLocks/>
          </p:cNvSpPr>
          <p:nvPr/>
        </p:nvSpPr>
        <p:spPr bwMode="gray">
          <a:xfrm>
            <a:off x="1600200" y="5660590"/>
            <a:ext cx="5931498" cy="965293"/>
          </a:xfrm>
          <a:prstGeom prst="rect">
            <a:avLst/>
          </a:prstGeom>
        </p:spPr>
        <p:txBody>
          <a:bodyPr vert="horz" lIns="0" tIns="45720" rIns="91440" bIns="45720" rtlCol="0">
            <a:noAutofit/>
          </a:bodyPr>
          <a:lstStyle>
            <a:lvl1pPr marL="0" indent="0" algn="l" defTabSz="457200" rtl="0" eaLnBrk="1" latinLnBrk="0" hangingPunct="1">
              <a:spcBef>
                <a:spcPct val="20000"/>
              </a:spcBef>
              <a:buFont typeface="Arial"/>
              <a:buNone/>
              <a:defRPr sz="2200" b="0" i="0" kern="1200" spc="0">
                <a:solidFill>
                  <a:srgbClr val="FFFFFF">
                    <a:alpha val="75000"/>
                  </a:srgbClr>
                </a:solidFill>
                <a:latin typeface="Dual 400" panose="02000603000000020004" pitchFamily="2" charset="0"/>
                <a:ea typeface="+mn-ea"/>
                <a:cs typeface="Dual 400" panose="02000603000000020004" pitchFamily="2" charset="0"/>
              </a:defRPr>
            </a:lvl1pPr>
            <a:lvl2pPr marL="0" indent="0" algn="l" defTabSz="457200" rtl="0" eaLnBrk="1" latinLnBrk="0" hangingPunct="1">
              <a:spcBef>
                <a:spcPts val="200"/>
              </a:spcBef>
              <a:buFont typeface="Arial"/>
              <a:buNone/>
              <a:defRPr sz="1800" b="0" i="0" kern="1200" spc="0">
                <a:solidFill>
                  <a:srgbClr val="FFFFFF">
                    <a:alpha val="75000"/>
                  </a:srgbClr>
                </a:solidFill>
                <a:latin typeface="Dual 400" panose="02000603000000020004" pitchFamily="2" charset="0"/>
                <a:ea typeface="+mn-ea"/>
                <a:cs typeface="Dual 400" panose="02000603000000020004" pitchFamily="2" charset="0"/>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David Meyer</a:t>
            </a:r>
          </a:p>
          <a:p>
            <a:r>
              <a:rPr lang="en-US" sz="2400" dirty="0" smtClean="0"/>
              <a:t>SP CTO and Chief Scientist</a:t>
            </a:r>
            <a:endParaRPr lang="en-US" sz="2400" dirty="0"/>
          </a:p>
        </p:txBody>
      </p:sp>
      <p:grpSp>
        <p:nvGrpSpPr>
          <p:cNvPr id="5" name="Group 4"/>
          <p:cNvGrpSpPr/>
          <p:nvPr/>
        </p:nvGrpSpPr>
        <p:grpSpPr>
          <a:xfrm>
            <a:off x="2641576" y="2836736"/>
            <a:ext cx="6908848" cy="2684816"/>
            <a:chOff x="3323492" y="2475406"/>
            <a:chExt cx="6908848" cy="2684816"/>
          </a:xfrm>
        </p:grpSpPr>
        <p:grpSp>
          <p:nvGrpSpPr>
            <p:cNvPr id="115" name="Group 114"/>
            <p:cNvGrpSpPr>
              <a:grpSpLocks/>
            </p:cNvGrpSpPr>
            <p:nvPr/>
          </p:nvGrpSpPr>
          <p:grpSpPr bwMode="auto">
            <a:xfrm>
              <a:off x="7695905" y="2475406"/>
              <a:ext cx="2536435" cy="2684816"/>
              <a:chOff x="2066925" y="614363"/>
              <a:chExt cx="6051550" cy="6405562"/>
            </a:xfrm>
            <a:solidFill>
              <a:srgbClr val="FFFFFF"/>
            </a:solidFill>
          </p:grpSpPr>
          <p:sp>
            <p:nvSpPr>
              <p:cNvPr id="116" name="Freeform 115"/>
              <p:cNvSpPr>
                <a:spLocks noChangeArrowheads="1"/>
              </p:cNvSpPr>
              <p:nvPr/>
            </p:nvSpPr>
            <p:spPr bwMode="auto">
              <a:xfrm>
                <a:off x="5364163" y="1158875"/>
                <a:ext cx="212725" cy="1198563"/>
              </a:xfrm>
              <a:custGeom>
                <a:avLst/>
                <a:gdLst>
                  <a:gd name="T0" fmla="*/ 47711 w 593"/>
                  <a:gd name="T1" fmla="*/ 921611 h 3328"/>
                  <a:gd name="T2" fmla="*/ 85736 w 593"/>
                  <a:gd name="T3" fmla="*/ 994721 h 3328"/>
                  <a:gd name="T4" fmla="*/ 123761 w 593"/>
                  <a:gd name="T5" fmla="*/ 1064589 h 3328"/>
                  <a:gd name="T6" fmla="*/ 209138 w 593"/>
                  <a:gd name="T7" fmla="*/ 1198203 h 3328"/>
                  <a:gd name="T8" fmla="*/ 177570 w 593"/>
                  <a:gd name="T9" fmla="*/ 1125093 h 3328"/>
                  <a:gd name="T10" fmla="*/ 145643 w 593"/>
                  <a:gd name="T11" fmla="*/ 1051984 h 3328"/>
                  <a:gd name="T12" fmla="*/ 85736 w 593"/>
                  <a:gd name="T13" fmla="*/ 909006 h 3328"/>
                  <a:gd name="T14" fmla="*/ 72822 w 593"/>
                  <a:gd name="T15" fmla="*/ 870831 h 3328"/>
                  <a:gd name="T16" fmla="*/ 53809 w 593"/>
                  <a:gd name="T17" fmla="*/ 797721 h 3328"/>
                  <a:gd name="T18" fmla="*/ 47711 w 593"/>
                  <a:gd name="T19" fmla="*/ 721371 h 3328"/>
                  <a:gd name="T20" fmla="*/ 50939 w 593"/>
                  <a:gd name="T21" fmla="*/ 645020 h 3328"/>
                  <a:gd name="T22" fmla="*/ 57038 w 593"/>
                  <a:gd name="T23" fmla="*/ 606845 h 3328"/>
                  <a:gd name="T24" fmla="*/ 72822 w 593"/>
                  <a:gd name="T25" fmla="*/ 533735 h 3328"/>
                  <a:gd name="T26" fmla="*/ 91834 w 593"/>
                  <a:gd name="T27" fmla="*/ 457744 h 3328"/>
                  <a:gd name="T28" fmla="*/ 145643 w 593"/>
                  <a:gd name="T29" fmla="*/ 311526 h 3328"/>
                  <a:gd name="T30" fmla="*/ 174341 w 593"/>
                  <a:gd name="T31" fmla="*/ 238416 h 3328"/>
                  <a:gd name="T32" fmla="*/ 199452 w 593"/>
                  <a:gd name="T33" fmla="*/ 158824 h 3328"/>
                  <a:gd name="T34" fmla="*/ 205909 w 593"/>
                  <a:gd name="T35" fmla="*/ 120649 h 3328"/>
                  <a:gd name="T36" fmla="*/ 209138 w 593"/>
                  <a:gd name="T37" fmla="*/ 38175 h 3328"/>
                  <a:gd name="T38" fmla="*/ 202681 w 593"/>
                  <a:gd name="T39" fmla="*/ 0 h 3328"/>
                  <a:gd name="T40" fmla="*/ 196582 w 593"/>
                  <a:gd name="T41" fmla="*/ 79232 h 3328"/>
                  <a:gd name="T42" fmla="*/ 174341 w 593"/>
                  <a:gd name="T43" fmla="*/ 152341 h 3328"/>
                  <a:gd name="T44" fmla="*/ 161427 w 593"/>
                  <a:gd name="T45" fmla="*/ 187275 h 3328"/>
                  <a:gd name="T46" fmla="*/ 110847 w 593"/>
                  <a:gd name="T47" fmla="*/ 295679 h 3328"/>
                  <a:gd name="T48" fmla="*/ 76050 w 593"/>
                  <a:gd name="T49" fmla="*/ 368428 h 3328"/>
                  <a:gd name="T50" fmla="*/ 47711 w 593"/>
                  <a:gd name="T51" fmla="*/ 444779 h 3328"/>
                  <a:gd name="T52" fmla="*/ 6457 w 593"/>
                  <a:gd name="T53" fmla="*/ 600722 h 3328"/>
                  <a:gd name="T54" fmla="*/ 3229 w 593"/>
                  <a:gd name="T55" fmla="*/ 641779 h 3328"/>
                  <a:gd name="T56" fmla="*/ 0 w 593"/>
                  <a:gd name="T57" fmla="*/ 724612 h 3328"/>
                  <a:gd name="T58" fmla="*/ 3229 w 593"/>
                  <a:gd name="T59" fmla="*/ 765669 h 3328"/>
                  <a:gd name="T60" fmla="*/ 19013 w 593"/>
                  <a:gd name="T61" fmla="*/ 845261 h 3328"/>
                  <a:gd name="T62" fmla="*/ 47711 w 593"/>
                  <a:gd name="T63" fmla="*/ 921611 h 3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3" h="3328">
                    <a:moveTo>
                      <a:pt x="133" y="2559"/>
                    </a:moveTo>
                    <a:lnTo>
                      <a:pt x="133" y="2559"/>
                    </a:lnTo>
                    <a:lnTo>
                      <a:pt x="186" y="2665"/>
                    </a:lnTo>
                    <a:lnTo>
                      <a:pt x="239" y="2762"/>
                    </a:lnTo>
                    <a:lnTo>
                      <a:pt x="345" y="2956"/>
                    </a:lnTo>
                    <a:lnTo>
                      <a:pt x="459" y="3141"/>
                    </a:lnTo>
                    <a:lnTo>
                      <a:pt x="583" y="3327"/>
                    </a:lnTo>
                    <a:lnTo>
                      <a:pt x="495" y="3124"/>
                    </a:lnTo>
                    <a:lnTo>
                      <a:pt x="406" y="2921"/>
                    </a:lnTo>
                    <a:lnTo>
                      <a:pt x="318" y="2718"/>
                    </a:lnTo>
                    <a:lnTo>
                      <a:pt x="239" y="2524"/>
                    </a:lnTo>
                    <a:lnTo>
                      <a:pt x="203" y="2418"/>
                    </a:lnTo>
                    <a:lnTo>
                      <a:pt x="168" y="2321"/>
                    </a:lnTo>
                    <a:lnTo>
                      <a:pt x="150" y="2215"/>
                    </a:lnTo>
                    <a:lnTo>
                      <a:pt x="142" y="2109"/>
                    </a:lnTo>
                    <a:lnTo>
                      <a:pt x="133" y="2003"/>
                    </a:lnTo>
                    <a:lnTo>
                      <a:pt x="142" y="1897"/>
                    </a:lnTo>
                    <a:lnTo>
                      <a:pt x="142" y="1791"/>
                    </a:lnTo>
                    <a:lnTo>
                      <a:pt x="159" y="1685"/>
                    </a:lnTo>
                    <a:lnTo>
                      <a:pt x="177" y="1588"/>
                    </a:lnTo>
                    <a:lnTo>
                      <a:pt x="203" y="1482"/>
                    </a:lnTo>
                    <a:lnTo>
                      <a:pt x="256" y="1271"/>
                    </a:lnTo>
                    <a:lnTo>
                      <a:pt x="327" y="1068"/>
                    </a:lnTo>
                    <a:lnTo>
                      <a:pt x="406" y="865"/>
                    </a:lnTo>
                    <a:lnTo>
                      <a:pt x="486" y="662"/>
                    </a:lnTo>
                    <a:lnTo>
                      <a:pt x="521" y="556"/>
                    </a:lnTo>
                    <a:lnTo>
                      <a:pt x="556" y="441"/>
                    </a:lnTo>
                    <a:lnTo>
                      <a:pt x="574" y="335"/>
                    </a:lnTo>
                    <a:lnTo>
                      <a:pt x="592" y="220"/>
                    </a:lnTo>
                    <a:lnTo>
                      <a:pt x="583" y="106"/>
                    </a:lnTo>
                    <a:lnTo>
                      <a:pt x="565" y="0"/>
                    </a:lnTo>
                    <a:lnTo>
                      <a:pt x="565" y="115"/>
                    </a:lnTo>
                    <a:lnTo>
                      <a:pt x="548" y="220"/>
                    </a:lnTo>
                    <a:lnTo>
                      <a:pt x="521" y="326"/>
                    </a:lnTo>
                    <a:lnTo>
                      <a:pt x="486" y="423"/>
                    </a:lnTo>
                    <a:lnTo>
                      <a:pt x="450" y="520"/>
                    </a:lnTo>
                    <a:lnTo>
                      <a:pt x="406" y="626"/>
                    </a:lnTo>
                    <a:lnTo>
                      <a:pt x="309" y="821"/>
                    </a:lnTo>
                    <a:lnTo>
                      <a:pt x="212" y="1023"/>
                    </a:lnTo>
                    <a:lnTo>
                      <a:pt x="133" y="1235"/>
                    </a:lnTo>
                    <a:lnTo>
                      <a:pt x="71" y="1447"/>
                    </a:lnTo>
                    <a:lnTo>
                      <a:pt x="18" y="1668"/>
                    </a:lnTo>
                    <a:lnTo>
                      <a:pt x="9" y="1782"/>
                    </a:lnTo>
                    <a:lnTo>
                      <a:pt x="0" y="1897"/>
                    </a:lnTo>
                    <a:lnTo>
                      <a:pt x="0" y="2012"/>
                    </a:lnTo>
                    <a:lnTo>
                      <a:pt x="9" y="2126"/>
                    </a:lnTo>
                    <a:lnTo>
                      <a:pt x="27" y="2241"/>
                    </a:lnTo>
                    <a:lnTo>
                      <a:pt x="53" y="2347"/>
                    </a:lnTo>
                    <a:lnTo>
                      <a:pt x="89" y="2462"/>
                    </a:lnTo>
                    <a:lnTo>
                      <a:pt x="133" y="25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17" name="Freeform 2"/>
              <p:cNvSpPr>
                <a:spLocks noChangeArrowheads="1"/>
              </p:cNvSpPr>
              <p:nvPr/>
            </p:nvSpPr>
            <p:spPr bwMode="auto">
              <a:xfrm>
                <a:off x="5351463" y="2365375"/>
                <a:ext cx="212725" cy="1198563"/>
              </a:xfrm>
              <a:custGeom>
                <a:avLst/>
                <a:gdLst>
                  <a:gd name="T0" fmla="*/ 91989 w 592"/>
                  <a:gd name="T1" fmla="*/ 457744 h 3328"/>
                  <a:gd name="T2" fmla="*/ 145889 w 592"/>
                  <a:gd name="T3" fmla="*/ 311526 h 3328"/>
                  <a:gd name="T4" fmla="*/ 174276 w 592"/>
                  <a:gd name="T5" fmla="*/ 238416 h 3328"/>
                  <a:gd name="T6" fmla="*/ 199789 w 592"/>
                  <a:gd name="T7" fmla="*/ 158824 h 3328"/>
                  <a:gd name="T8" fmla="*/ 206257 w 592"/>
                  <a:gd name="T9" fmla="*/ 120649 h 3328"/>
                  <a:gd name="T10" fmla="*/ 209491 w 592"/>
                  <a:gd name="T11" fmla="*/ 38175 h 3328"/>
                  <a:gd name="T12" fmla="*/ 203023 w 592"/>
                  <a:gd name="T13" fmla="*/ 0 h 3328"/>
                  <a:gd name="T14" fmla="*/ 196555 w 592"/>
                  <a:gd name="T15" fmla="*/ 79592 h 3328"/>
                  <a:gd name="T16" fmla="*/ 174276 w 592"/>
                  <a:gd name="T17" fmla="*/ 152702 h 3328"/>
                  <a:gd name="T18" fmla="*/ 161700 w 592"/>
                  <a:gd name="T19" fmla="*/ 187636 h 3328"/>
                  <a:gd name="T20" fmla="*/ 111034 w 592"/>
                  <a:gd name="T21" fmla="*/ 295679 h 3328"/>
                  <a:gd name="T22" fmla="*/ 76179 w 592"/>
                  <a:gd name="T23" fmla="*/ 368789 h 3328"/>
                  <a:gd name="T24" fmla="*/ 47791 w 592"/>
                  <a:gd name="T25" fmla="*/ 444779 h 3328"/>
                  <a:gd name="T26" fmla="*/ 6468 w 592"/>
                  <a:gd name="T27" fmla="*/ 600722 h 3328"/>
                  <a:gd name="T28" fmla="*/ 3234 w 592"/>
                  <a:gd name="T29" fmla="*/ 641779 h 3328"/>
                  <a:gd name="T30" fmla="*/ 0 w 592"/>
                  <a:gd name="T31" fmla="*/ 724612 h 3328"/>
                  <a:gd name="T32" fmla="*/ 3234 w 592"/>
                  <a:gd name="T33" fmla="*/ 766029 h 3328"/>
                  <a:gd name="T34" fmla="*/ 19045 w 592"/>
                  <a:gd name="T35" fmla="*/ 845261 h 3328"/>
                  <a:gd name="T36" fmla="*/ 47791 w 592"/>
                  <a:gd name="T37" fmla="*/ 921611 h 3328"/>
                  <a:gd name="T38" fmla="*/ 66477 w 592"/>
                  <a:gd name="T39" fmla="*/ 959787 h 3328"/>
                  <a:gd name="T40" fmla="*/ 123610 w 592"/>
                  <a:gd name="T41" fmla="*/ 1064589 h 3328"/>
                  <a:gd name="T42" fmla="*/ 164934 w 592"/>
                  <a:gd name="T43" fmla="*/ 1131216 h 3328"/>
                  <a:gd name="T44" fmla="*/ 209491 w 592"/>
                  <a:gd name="T45" fmla="*/ 1198203 h 3328"/>
                  <a:gd name="T46" fmla="*/ 145889 w 592"/>
                  <a:gd name="T47" fmla="*/ 1051984 h 3328"/>
                  <a:gd name="T48" fmla="*/ 114268 w 592"/>
                  <a:gd name="T49" fmla="*/ 978874 h 3328"/>
                  <a:gd name="T50" fmla="*/ 85521 w 592"/>
                  <a:gd name="T51" fmla="*/ 909006 h 3328"/>
                  <a:gd name="T52" fmla="*/ 60368 w 592"/>
                  <a:gd name="T53" fmla="*/ 835897 h 3328"/>
                  <a:gd name="T54" fmla="*/ 50666 w 592"/>
                  <a:gd name="T55" fmla="*/ 759546 h 3328"/>
                  <a:gd name="T56" fmla="*/ 50666 w 592"/>
                  <a:gd name="T57" fmla="*/ 683195 h 3328"/>
                  <a:gd name="T58" fmla="*/ 57134 w 592"/>
                  <a:gd name="T59" fmla="*/ 606845 h 3328"/>
                  <a:gd name="T60" fmla="*/ 63602 w 592"/>
                  <a:gd name="T61" fmla="*/ 571910 h 3328"/>
                  <a:gd name="T62" fmla="*/ 91989 w 592"/>
                  <a:gd name="T63" fmla="*/ 457744 h 3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2" h="3328">
                    <a:moveTo>
                      <a:pt x="256" y="1271"/>
                    </a:moveTo>
                    <a:lnTo>
                      <a:pt x="256" y="1271"/>
                    </a:lnTo>
                    <a:lnTo>
                      <a:pt x="327" y="1068"/>
                    </a:lnTo>
                    <a:lnTo>
                      <a:pt x="406" y="865"/>
                    </a:lnTo>
                    <a:lnTo>
                      <a:pt x="485" y="662"/>
                    </a:lnTo>
                    <a:lnTo>
                      <a:pt x="521" y="556"/>
                    </a:lnTo>
                    <a:lnTo>
                      <a:pt x="556" y="441"/>
                    </a:lnTo>
                    <a:lnTo>
                      <a:pt x="574" y="335"/>
                    </a:lnTo>
                    <a:lnTo>
                      <a:pt x="591" y="221"/>
                    </a:lnTo>
                    <a:lnTo>
                      <a:pt x="583" y="106"/>
                    </a:lnTo>
                    <a:lnTo>
                      <a:pt x="565" y="0"/>
                    </a:lnTo>
                    <a:lnTo>
                      <a:pt x="565" y="115"/>
                    </a:lnTo>
                    <a:lnTo>
                      <a:pt x="547" y="221"/>
                    </a:lnTo>
                    <a:lnTo>
                      <a:pt x="521" y="326"/>
                    </a:lnTo>
                    <a:lnTo>
                      <a:pt x="485" y="424"/>
                    </a:lnTo>
                    <a:lnTo>
                      <a:pt x="450" y="521"/>
                    </a:lnTo>
                    <a:lnTo>
                      <a:pt x="406" y="626"/>
                    </a:lnTo>
                    <a:lnTo>
                      <a:pt x="309" y="821"/>
                    </a:lnTo>
                    <a:lnTo>
                      <a:pt x="212" y="1024"/>
                    </a:lnTo>
                    <a:lnTo>
                      <a:pt x="133" y="1235"/>
                    </a:lnTo>
                    <a:lnTo>
                      <a:pt x="71" y="1447"/>
                    </a:lnTo>
                    <a:lnTo>
                      <a:pt x="18" y="1668"/>
                    </a:lnTo>
                    <a:lnTo>
                      <a:pt x="9" y="1782"/>
                    </a:lnTo>
                    <a:lnTo>
                      <a:pt x="0" y="1897"/>
                    </a:lnTo>
                    <a:lnTo>
                      <a:pt x="0" y="2012"/>
                    </a:lnTo>
                    <a:lnTo>
                      <a:pt x="9" y="2127"/>
                    </a:lnTo>
                    <a:lnTo>
                      <a:pt x="27" y="2241"/>
                    </a:lnTo>
                    <a:lnTo>
                      <a:pt x="53" y="2347"/>
                    </a:lnTo>
                    <a:lnTo>
                      <a:pt x="88" y="2462"/>
                    </a:lnTo>
                    <a:lnTo>
                      <a:pt x="133" y="2559"/>
                    </a:lnTo>
                    <a:lnTo>
                      <a:pt x="185" y="2665"/>
                    </a:lnTo>
                    <a:lnTo>
                      <a:pt x="238" y="2762"/>
                    </a:lnTo>
                    <a:lnTo>
                      <a:pt x="344" y="2956"/>
                    </a:lnTo>
                    <a:lnTo>
                      <a:pt x="459" y="3141"/>
                    </a:lnTo>
                    <a:lnTo>
                      <a:pt x="583" y="3327"/>
                    </a:lnTo>
                    <a:lnTo>
                      <a:pt x="494" y="3124"/>
                    </a:lnTo>
                    <a:lnTo>
                      <a:pt x="406" y="2921"/>
                    </a:lnTo>
                    <a:lnTo>
                      <a:pt x="318" y="2718"/>
                    </a:lnTo>
                    <a:lnTo>
                      <a:pt x="238" y="2524"/>
                    </a:lnTo>
                    <a:lnTo>
                      <a:pt x="203" y="2418"/>
                    </a:lnTo>
                    <a:lnTo>
                      <a:pt x="168" y="2321"/>
                    </a:lnTo>
                    <a:lnTo>
                      <a:pt x="150" y="2215"/>
                    </a:lnTo>
                    <a:lnTo>
                      <a:pt x="141" y="2109"/>
                    </a:lnTo>
                    <a:lnTo>
                      <a:pt x="133" y="2003"/>
                    </a:lnTo>
                    <a:lnTo>
                      <a:pt x="141" y="1897"/>
                    </a:lnTo>
                    <a:lnTo>
                      <a:pt x="141" y="1791"/>
                    </a:lnTo>
                    <a:lnTo>
                      <a:pt x="159" y="1685"/>
                    </a:lnTo>
                    <a:lnTo>
                      <a:pt x="177" y="1588"/>
                    </a:lnTo>
                    <a:lnTo>
                      <a:pt x="203" y="1482"/>
                    </a:lnTo>
                    <a:lnTo>
                      <a:pt x="256" y="12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18" name="Freeform 3"/>
              <p:cNvSpPr>
                <a:spLocks noChangeArrowheads="1"/>
              </p:cNvSpPr>
              <p:nvPr/>
            </p:nvSpPr>
            <p:spPr bwMode="auto">
              <a:xfrm>
                <a:off x="5608638" y="1158875"/>
                <a:ext cx="209550" cy="1198563"/>
              </a:xfrm>
              <a:custGeom>
                <a:avLst/>
                <a:gdLst>
                  <a:gd name="T0" fmla="*/ 9345 w 583"/>
                  <a:gd name="T1" fmla="*/ 158824 h 3328"/>
                  <a:gd name="T2" fmla="*/ 34865 w 583"/>
                  <a:gd name="T3" fmla="*/ 238416 h 3328"/>
                  <a:gd name="T4" fmla="*/ 63260 w 583"/>
                  <a:gd name="T5" fmla="*/ 311526 h 3328"/>
                  <a:gd name="T6" fmla="*/ 117175 w 583"/>
                  <a:gd name="T7" fmla="*/ 457744 h 3328"/>
                  <a:gd name="T8" fmla="*/ 136225 w 583"/>
                  <a:gd name="T9" fmla="*/ 533735 h 3328"/>
                  <a:gd name="T10" fmla="*/ 152041 w 583"/>
                  <a:gd name="T11" fmla="*/ 606845 h 3328"/>
                  <a:gd name="T12" fmla="*/ 158510 w 583"/>
                  <a:gd name="T13" fmla="*/ 645020 h 3328"/>
                  <a:gd name="T14" fmla="*/ 161745 w 583"/>
                  <a:gd name="T15" fmla="*/ 721371 h 3328"/>
                  <a:gd name="T16" fmla="*/ 155275 w 583"/>
                  <a:gd name="T17" fmla="*/ 797721 h 3328"/>
                  <a:gd name="T18" fmla="*/ 139460 w 583"/>
                  <a:gd name="T19" fmla="*/ 870831 h 3328"/>
                  <a:gd name="T20" fmla="*/ 126880 w 583"/>
                  <a:gd name="T21" fmla="*/ 909006 h 3328"/>
                  <a:gd name="T22" fmla="*/ 63260 w 583"/>
                  <a:gd name="T23" fmla="*/ 1051984 h 3328"/>
                  <a:gd name="T24" fmla="*/ 31630 w 583"/>
                  <a:gd name="T25" fmla="*/ 1125093 h 3328"/>
                  <a:gd name="T26" fmla="*/ 0 w 583"/>
                  <a:gd name="T27" fmla="*/ 1198203 h 3328"/>
                  <a:gd name="T28" fmla="*/ 85545 w 583"/>
                  <a:gd name="T29" fmla="*/ 1064589 h 3328"/>
                  <a:gd name="T30" fmla="*/ 126880 w 583"/>
                  <a:gd name="T31" fmla="*/ 994721 h 3328"/>
                  <a:gd name="T32" fmla="*/ 161745 w 583"/>
                  <a:gd name="T33" fmla="*/ 921611 h 3328"/>
                  <a:gd name="T34" fmla="*/ 177560 w 583"/>
                  <a:gd name="T35" fmla="*/ 886677 h 3328"/>
                  <a:gd name="T36" fmla="*/ 199845 w 583"/>
                  <a:gd name="T37" fmla="*/ 807085 h 3328"/>
                  <a:gd name="T38" fmla="*/ 209191 w 583"/>
                  <a:gd name="T39" fmla="*/ 765669 h 3328"/>
                  <a:gd name="T40" fmla="*/ 209191 w 583"/>
                  <a:gd name="T41" fmla="*/ 683195 h 3328"/>
                  <a:gd name="T42" fmla="*/ 203080 w 583"/>
                  <a:gd name="T43" fmla="*/ 600722 h 3328"/>
                  <a:gd name="T44" fmla="*/ 187265 w 583"/>
                  <a:gd name="T45" fmla="*/ 521130 h 3328"/>
                  <a:gd name="T46" fmla="*/ 161745 w 583"/>
                  <a:gd name="T47" fmla="*/ 444779 h 3328"/>
                  <a:gd name="T48" fmla="*/ 101360 w 583"/>
                  <a:gd name="T49" fmla="*/ 295679 h 3328"/>
                  <a:gd name="T50" fmla="*/ 66495 w 583"/>
                  <a:gd name="T51" fmla="*/ 225451 h 3328"/>
                  <a:gd name="T52" fmla="*/ 34865 w 583"/>
                  <a:gd name="T53" fmla="*/ 152341 h 3328"/>
                  <a:gd name="T54" fmla="*/ 22285 w 583"/>
                  <a:gd name="T55" fmla="*/ 117407 h 3328"/>
                  <a:gd name="T56" fmla="*/ 6470 w 583"/>
                  <a:gd name="T57" fmla="*/ 41417 h 3328"/>
                  <a:gd name="T58" fmla="*/ 6470 w 583"/>
                  <a:gd name="T59" fmla="*/ 0 h 3328"/>
                  <a:gd name="T60" fmla="*/ 0 w 583"/>
                  <a:gd name="T61" fmla="*/ 79232 h 3328"/>
                  <a:gd name="T62" fmla="*/ 9345 w 583"/>
                  <a:gd name="T63" fmla="*/ 158824 h 3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3" h="3328">
                    <a:moveTo>
                      <a:pt x="26" y="441"/>
                    </a:moveTo>
                    <a:lnTo>
                      <a:pt x="26" y="441"/>
                    </a:lnTo>
                    <a:lnTo>
                      <a:pt x="62" y="556"/>
                    </a:lnTo>
                    <a:lnTo>
                      <a:pt x="97" y="662"/>
                    </a:lnTo>
                    <a:lnTo>
                      <a:pt x="176" y="865"/>
                    </a:lnTo>
                    <a:lnTo>
                      <a:pt x="256" y="1068"/>
                    </a:lnTo>
                    <a:lnTo>
                      <a:pt x="326" y="1271"/>
                    </a:lnTo>
                    <a:lnTo>
                      <a:pt x="379" y="1482"/>
                    </a:lnTo>
                    <a:lnTo>
                      <a:pt x="406" y="1588"/>
                    </a:lnTo>
                    <a:lnTo>
                      <a:pt x="423" y="1685"/>
                    </a:lnTo>
                    <a:lnTo>
                      <a:pt x="441" y="1791"/>
                    </a:lnTo>
                    <a:lnTo>
                      <a:pt x="450" y="1897"/>
                    </a:lnTo>
                    <a:lnTo>
                      <a:pt x="450" y="2003"/>
                    </a:lnTo>
                    <a:lnTo>
                      <a:pt x="441" y="2109"/>
                    </a:lnTo>
                    <a:lnTo>
                      <a:pt x="432" y="2215"/>
                    </a:lnTo>
                    <a:lnTo>
                      <a:pt x="415" y="2321"/>
                    </a:lnTo>
                    <a:lnTo>
                      <a:pt x="388" y="2418"/>
                    </a:lnTo>
                    <a:lnTo>
                      <a:pt x="353" y="2524"/>
                    </a:lnTo>
                    <a:lnTo>
                      <a:pt x="265" y="2718"/>
                    </a:lnTo>
                    <a:lnTo>
                      <a:pt x="176" y="2921"/>
                    </a:lnTo>
                    <a:lnTo>
                      <a:pt x="88" y="3124"/>
                    </a:lnTo>
                    <a:lnTo>
                      <a:pt x="0" y="3327"/>
                    </a:lnTo>
                    <a:lnTo>
                      <a:pt x="123" y="3141"/>
                    </a:lnTo>
                    <a:lnTo>
                      <a:pt x="238" y="2956"/>
                    </a:lnTo>
                    <a:lnTo>
                      <a:pt x="353" y="2762"/>
                    </a:lnTo>
                    <a:lnTo>
                      <a:pt x="406" y="2665"/>
                    </a:lnTo>
                    <a:lnTo>
                      <a:pt x="450" y="2559"/>
                    </a:lnTo>
                    <a:lnTo>
                      <a:pt x="494" y="2462"/>
                    </a:lnTo>
                    <a:lnTo>
                      <a:pt x="529" y="2347"/>
                    </a:lnTo>
                    <a:lnTo>
                      <a:pt x="556" y="2241"/>
                    </a:lnTo>
                    <a:lnTo>
                      <a:pt x="582" y="2126"/>
                    </a:lnTo>
                    <a:lnTo>
                      <a:pt x="582" y="2012"/>
                    </a:lnTo>
                    <a:lnTo>
                      <a:pt x="582" y="1897"/>
                    </a:lnTo>
                    <a:lnTo>
                      <a:pt x="582" y="1782"/>
                    </a:lnTo>
                    <a:lnTo>
                      <a:pt x="565" y="1668"/>
                    </a:lnTo>
                    <a:lnTo>
                      <a:pt x="521" y="1447"/>
                    </a:lnTo>
                    <a:lnTo>
                      <a:pt x="450" y="1235"/>
                    </a:lnTo>
                    <a:lnTo>
                      <a:pt x="371" y="1023"/>
                    </a:lnTo>
                    <a:lnTo>
                      <a:pt x="282" y="821"/>
                    </a:lnTo>
                    <a:lnTo>
                      <a:pt x="185" y="626"/>
                    </a:lnTo>
                    <a:lnTo>
                      <a:pt x="141" y="520"/>
                    </a:lnTo>
                    <a:lnTo>
                      <a:pt x="97" y="423"/>
                    </a:lnTo>
                    <a:lnTo>
                      <a:pt x="62" y="326"/>
                    </a:lnTo>
                    <a:lnTo>
                      <a:pt x="35" y="220"/>
                    </a:lnTo>
                    <a:lnTo>
                      <a:pt x="18" y="115"/>
                    </a:lnTo>
                    <a:lnTo>
                      <a:pt x="18" y="0"/>
                    </a:lnTo>
                    <a:lnTo>
                      <a:pt x="0" y="106"/>
                    </a:lnTo>
                    <a:lnTo>
                      <a:pt x="0" y="220"/>
                    </a:lnTo>
                    <a:lnTo>
                      <a:pt x="9" y="335"/>
                    </a:lnTo>
                    <a:lnTo>
                      <a:pt x="26" y="4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19" name="Freeform 4"/>
              <p:cNvSpPr>
                <a:spLocks noChangeArrowheads="1"/>
              </p:cNvSpPr>
              <p:nvPr/>
            </p:nvSpPr>
            <p:spPr bwMode="auto">
              <a:xfrm>
                <a:off x="5621338" y="2390775"/>
                <a:ext cx="209550" cy="1196975"/>
              </a:xfrm>
              <a:custGeom>
                <a:avLst/>
                <a:gdLst>
                  <a:gd name="T0" fmla="*/ 63511 w 584"/>
                  <a:gd name="T1" fmla="*/ 1050546 h 3327"/>
                  <a:gd name="T2" fmla="*/ 0 w 584"/>
                  <a:gd name="T3" fmla="*/ 1196615 h 3327"/>
                  <a:gd name="T4" fmla="*/ 44493 w 584"/>
                  <a:gd name="T5" fmla="*/ 1130057 h 3327"/>
                  <a:gd name="T6" fmla="*/ 85399 w 584"/>
                  <a:gd name="T7" fmla="*/ 1063498 h 3327"/>
                  <a:gd name="T8" fmla="*/ 145680 w 584"/>
                  <a:gd name="T9" fmla="*/ 958443 h 3327"/>
                  <a:gd name="T10" fmla="*/ 161468 w 584"/>
                  <a:gd name="T11" fmla="*/ 920307 h 3327"/>
                  <a:gd name="T12" fmla="*/ 190174 w 584"/>
                  <a:gd name="T13" fmla="*/ 844394 h 3327"/>
                  <a:gd name="T14" fmla="*/ 209191 w 584"/>
                  <a:gd name="T15" fmla="*/ 764884 h 3327"/>
                  <a:gd name="T16" fmla="*/ 209191 w 584"/>
                  <a:gd name="T17" fmla="*/ 723510 h 3327"/>
                  <a:gd name="T18" fmla="*/ 209191 w 584"/>
                  <a:gd name="T19" fmla="*/ 641121 h 3327"/>
                  <a:gd name="T20" fmla="*/ 202732 w 584"/>
                  <a:gd name="T21" fmla="*/ 599747 h 3327"/>
                  <a:gd name="T22" fmla="*/ 161468 w 584"/>
                  <a:gd name="T23" fmla="*/ 444323 h 3327"/>
                  <a:gd name="T24" fmla="*/ 133122 w 584"/>
                  <a:gd name="T25" fmla="*/ 368051 h 3327"/>
                  <a:gd name="T26" fmla="*/ 101546 w 584"/>
                  <a:gd name="T27" fmla="*/ 295016 h 3327"/>
                  <a:gd name="T28" fmla="*/ 50593 w 584"/>
                  <a:gd name="T29" fmla="*/ 187084 h 3327"/>
                  <a:gd name="T30" fmla="*/ 34805 w 584"/>
                  <a:gd name="T31" fmla="*/ 152185 h 3327"/>
                  <a:gd name="T32" fmla="*/ 12917 w 584"/>
                  <a:gd name="T33" fmla="*/ 79151 h 3327"/>
                  <a:gd name="T34" fmla="*/ 6459 w 584"/>
                  <a:gd name="T35" fmla="*/ 0 h 3327"/>
                  <a:gd name="T36" fmla="*/ 0 w 584"/>
                  <a:gd name="T37" fmla="*/ 37776 h 3327"/>
                  <a:gd name="T38" fmla="*/ 3229 w 584"/>
                  <a:gd name="T39" fmla="*/ 120525 h 3327"/>
                  <a:gd name="T40" fmla="*/ 9688 w 584"/>
                  <a:gd name="T41" fmla="*/ 158661 h 3327"/>
                  <a:gd name="T42" fmla="*/ 34805 w 584"/>
                  <a:gd name="T43" fmla="*/ 237812 h 3327"/>
                  <a:gd name="T44" fmla="*/ 63511 w 584"/>
                  <a:gd name="T45" fmla="*/ 310847 h 3327"/>
                  <a:gd name="T46" fmla="*/ 117334 w 584"/>
                  <a:gd name="T47" fmla="*/ 456916 h 3327"/>
                  <a:gd name="T48" fmla="*/ 136351 w 584"/>
                  <a:gd name="T49" fmla="*/ 533188 h 3327"/>
                  <a:gd name="T50" fmla="*/ 152139 w 584"/>
                  <a:gd name="T51" fmla="*/ 606223 h 3327"/>
                  <a:gd name="T52" fmla="*/ 158239 w 584"/>
                  <a:gd name="T53" fmla="*/ 644359 h 3327"/>
                  <a:gd name="T54" fmla="*/ 161468 w 584"/>
                  <a:gd name="T55" fmla="*/ 720631 h 3327"/>
                  <a:gd name="T56" fmla="*/ 155368 w 584"/>
                  <a:gd name="T57" fmla="*/ 796544 h 3327"/>
                  <a:gd name="T58" fmla="*/ 139222 w 584"/>
                  <a:gd name="T59" fmla="*/ 869579 h 3327"/>
                  <a:gd name="T60" fmla="*/ 126663 w 584"/>
                  <a:gd name="T61" fmla="*/ 907715 h 3327"/>
                  <a:gd name="T62" fmla="*/ 63511 w 584"/>
                  <a:gd name="T63" fmla="*/ 1050546 h 33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4" h="3327">
                    <a:moveTo>
                      <a:pt x="177" y="2920"/>
                    </a:moveTo>
                    <a:lnTo>
                      <a:pt x="177" y="2920"/>
                    </a:lnTo>
                    <a:lnTo>
                      <a:pt x="88" y="3123"/>
                    </a:lnTo>
                    <a:lnTo>
                      <a:pt x="0" y="3326"/>
                    </a:lnTo>
                    <a:lnTo>
                      <a:pt x="124" y="3141"/>
                    </a:lnTo>
                    <a:lnTo>
                      <a:pt x="238" y="2956"/>
                    </a:lnTo>
                    <a:lnTo>
                      <a:pt x="353" y="2761"/>
                    </a:lnTo>
                    <a:lnTo>
                      <a:pt x="406" y="2664"/>
                    </a:lnTo>
                    <a:lnTo>
                      <a:pt x="450" y="2558"/>
                    </a:lnTo>
                    <a:lnTo>
                      <a:pt x="494" y="2461"/>
                    </a:lnTo>
                    <a:lnTo>
                      <a:pt x="530" y="2347"/>
                    </a:lnTo>
                    <a:lnTo>
                      <a:pt x="556" y="2241"/>
                    </a:lnTo>
                    <a:lnTo>
                      <a:pt x="583" y="2126"/>
                    </a:lnTo>
                    <a:lnTo>
                      <a:pt x="583" y="2011"/>
                    </a:lnTo>
                    <a:lnTo>
                      <a:pt x="583" y="1897"/>
                    </a:lnTo>
                    <a:lnTo>
                      <a:pt x="583" y="1782"/>
                    </a:lnTo>
                    <a:lnTo>
                      <a:pt x="565" y="1667"/>
                    </a:lnTo>
                    <a:lnTo>
                      <a:pt x="521" y="1447"/>
                    </a:lnTo>
                    <a:lnTo>
                      <a:pt x="450" y="1235"/>
                    </a:lnTo>
                    <a:lnTo>
                      <a:pt x="371" y="1023"/>
                    </a:lnTo>
                    <a:lnTo>
                      <a:pt x="283" y="820"/>
                    </a:lnTo>
                    <a:lnTo>
                      <a:pt x="186" y="626"/>
                    </a:lnTo>
                    <a:lnTo>
                      <a:pt x="141" y="520"/>
                    </a:lnTo>
                    <a:lnTo>
                      <a:pt x="97" y="423"/>
                    </a:lnTo>
                    <a:lnTo>
                      <a:pt x="62" y="326"/>
                    </a:lnTo>
                    <a:lnTo>
                      <a:pt x="36" y="220"/>
                    </a:lnTo>
                    <a:lnTo>
                      <a:pt x="18" y="114"/>
                    </a:lnTo>
                    <a:lnTo>
                      <a:pt x="18" y="0"/>
                    </a:lnTo>
                    <a:lnTo>
                      <a:pt x="0" y="105"/>
                    </a:lnTo>
                    <a:lnTo>
                      <a:pt x="0" y="220"/>
                    </a:lnTo>
                    <a:lnTo>
                      <a:pt x="9" y="335"/>
                    </a:lnTo>
                    <a:lnTo>
                      <a:pt x="27" y="441"/>
                    </a:lnTo>
                    <a:lnTo>
                      <a:pt x="62" y="555"/>
                    </a:lnTo>
                    <a:lnTo>
                      <a:pt x="97" y="661"/>
                    </a:lnTo>
                    <a:lnTo>
                      <a:pt x="177" y="864"/>
                    </a:lnTo>
                    <a:lnTo>
                      <a:pt x="256" y="1067"/>
                    </a:lnTo>
                    <a:lnTo>
                      <a:pt x="327" y="1270"/>
                    </a:lnTo>
                    <a:lnTo>
                      <a:pt x="380" y="1482"/>
                    </a:lnTo>
                    <a:lnTo>
                      <a:pt x="406" y="1588"/>
                    </a:lnTo>
                    <a:lnTo>
                      <a:pt x="424" y="1685"/>
                    </a:lnTo>
                    <a:lnTo>
                      <a:pt x="441" y="1791"/>
                    </a:lnTo>
                    <a:lnTo>
                      <a:pt x="450" y="1897"/>
                    </a:lnTo>
                    <a:lnTo>
                      <a:pt x="450" y="2003"/>
                    </a:lnTo>
                    <a:lnTo>
                      <a:pt x="441" y="2108"/>
                    </a:lnTo>
                    <a:lnTo>
                      <a:pt x="433" y="2214"/>
                    </a:lnTo>
                    <a:lnTo>
                      <a:pt x="415" y="2320"/>
                    </a:lnTo>
                    <a:lnTo>
                      <a:pt x="388" y="2417"/>
                    </a:lnTo>
                    <a:lnTo>
                      <a:pt x="353" y="2523"/>
                    </a:lnTo>
                    <a:lnTo>
                      <a:pt x="265" y="2717"/>
                    </a:lnTo>
                    <a:lnTo>
                      <a:pt x="177" y="29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20" name="Freeform 5"/>
              <p:cNvSpPr>
                <a:spLocks noChangeArrowheads="1"/>
              </p:cNvSpPr>
              <p:nvPr/>
            </p:nvSpPr>
            <p:spPr bwMode="auto">
              <a:xfrm>
                <a:off x="5745163" y="1743075"/>
                <a:ext cx="212725" cy="1198563"/>
              </a:xfrm>
              <a:custGeom>
                <a:avLst/>
                <a:gdLst>
                  <a:gd name="T0" fmla="*/ 6457 w 593"/>
                  <a:gd name="T1" fmla="*/ 600722 h 3328"/>
                  <a:gd name="T2" fmla="*/ 0 w 593"/>
                  <a:gd name="T3" fmla="*/ 683555 h 3328"/>
                  <a:gd name="T4" fmla="*/ 3229 w 593"/>
                  <a:gd name="T5" fmla="*/ 766029 h 3328"/>
                  <a:gd name="T6" fmla="*/ 9686 w 593"/>
                  <a:gd name="T7" fmla="*/ 807445 h 3328"/>
                  <a:gd name="T8" fmla="*/ 31927 w 593"/>
                  <a:gd name="T9" fmla="*/ 886677 h 3328"/>
                  <a:gd name="T10" fmla="*/ 47711 w 593"/>
                  <a:gd name="T11" fmla="*/ 921611 h 3328"/>
                  <a:gd name="T12" fmla="*/ 85736 w 593"/>
                  <a:gd name="T13" fmla="*/ 994721 h 3328"/>
                  <a:gd name="T14" fmla="*/ 123761 w 593"/>
                  <a:gd name="T15" fmla="*/ 1064589 h 3328"/>
                  <a:gd name="T16" fmla="*/ 209138 w 593"/>
                  <a:gd name="T17" fmla="*/ 1198203 h 3328"/>
                  <a:gd name="T18" fmla="*/ 177570 w 593"/>
                  <a:gd name="T19" fmla="*/ 1125093 h 3328"/>
                  <a:gd name="T20" fmla="*/ 145643 w 593"/>
                  <a:gd name="T21" fmla="*/ 1051984 h 3328"/>
                  <a:gd name="T22" fmla="*/ 85736 w 593"/>
                  <a:gd name="T23" fmla="*/ 909006 h 3328"/>
                  <a:gd name="T24" fmla="*/ 72822 w 593"/>
                  <a:gd name="T25" fmla="*/ 870831 h 3328"/>
                  <a:gd name="T26" fmla="*/ 53809 w 593"/>
                  <a:gd name="T27" fmla="*/ 797721 h 3328"/>
                  <a:gd name="T28" fmla="*/ 47711 w 593"/>
                  <a:gd name="T29" fmla="*/ 721731 h 3328"/>
                  <a:gd name="T30" fmla="*/ 50939 w 593"/>
                  <a:gd name="T31" fmla="*/ 645380 h 3328"/>
                  <a:gd name="T32" fmla="*/ 57038 w 593"/>
                  <a:gd name="T33" fmla="*/ 607205 h 3328"/>
                  <a:gd name="T34" fmla="*/ 72822 w 593"/>
                  <a:gd name="T35" fmla="*/ 534095 h 3328"/>
                  <a:gd name="T36" fmla="*/ 91834 w 593"/>
                  <a:gd name="T37" fmla="*/ 457744 h 3328"/>
                  <a:gd name="T38" fmla="*/ 145643 w 593"/>
                  <a:gd name="T39" fmla="*/ 311526 h 3328"/>
                  <a:gd name="T40" fmla="*/ 174341 w 593"/>
                  <a:gd name="T41" fmla="*/ 238416 h 3328"/>
                  <a:gd name="T42" fmla="*/ 199452 w 593"/>
                  <a:gd name="T43" fmla="*/ 159184 h 3328"/>
                  <a:gd name="T44" fmla="*/ 205909 w 593"/>
                  <a:gd name="T45" fmla="*/ 121009 h 3328"/>
                  <a:gd name="T46" fmla="*/ 209138 w 593"/>
                  <a:gd name="T47" fmla="*/ 38175 h 3328"/>
                  <a:gd name="T48" fmla="*/ 202681 w 593"/>
                  <a:gd name="T49" fmla="*/ 0 h 3328"/>
                  <a:gd name="T50" fmla="*/ 196224 w 593"/>
                  <a:gd name="T51" fmla="*/ 79592 h 3328"/>
                  <a:gd name="T52" fmla="*/ 174341 w 593"/>
                  <a:gd name="T53" fmla="*/ 152702 h 3328"/>
                  <a:gd name="T54" fmla="*/ 161427 w 593"/>
                  <a:gd name="T55" fmla="*/ 187636 h 3328"/>
                  <a:gd name="T56" fmla="*/ 110847 w 593"/>
                  <a:gd name="T57" fmla="*/ 295679 h 3328"/>
                  <a:gd name="T58" fmla="*/ 76050 w 593"/>
                  <a:gd name="T59" fmla="*/ 368789 h 3328"/>
                  <a:gd name="T60" fmla="*/ 47711 w 593"/>
                  <a:gd name="T61" fmla="*/ 445139 h 3328"/>
                  <a:gd name="T62" fmla="*/ 6457 w 593"/>
                  <a:gd name="T63" fmla="*/ 600722 h 3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93" h="3328">
                    <a:moveTo>
                      <a:pt x="18" y="1668"/>
                    </a:moveTo>
                    <a:lnTo>
                      <a:pt x="18" y="1668"/>
                    </a:lnTo>
                    <a:lnTo>
                      <a:pt x="9" y="1783"/>
                    </a:lnTo>
                    <a:lnTo>
                      <a:pt x="0" y="1898"/>
                    </a:lnTo>
                    <a:lnTo>
                      <a:pt x="0" y="2012"/>
                    </a:lnTo>
                    <a:lnTo>
                      <a:pt x="9" y="2127"/>
                    </a:lnTo>
                    <a:lnTo>
                      <a:pt x="27" y="2242"/>
                    </a:lnTo>
                    <a:lnTo>
                      <a:pt x="53" y="2348"/>
                    </a:lnTo>
                    <a:lnTo>
                      <a:pt x="89" y="2462"/>
                    </a:lnTo>
                    <a:lnTo>
                      <a:pt x="133" y="2559"/>
                    </a:lnTo>
                    <a:lnTo>
                      <a:pt x="186" y="2665"/>
                    </a:lnTo>
                    <a:lnTo>
                      <a:pt x="239" y="2762"/>
                    </a:lnTo>
                    <a:lnTo>
                      <a:pt x="345" y="2956"/>
                    </a:lnTo>
                    <a:lnTo>
                      <a:pt x="459" y="3142"/>
                    </a:lnTo>
                    <a:lnTo>
                      <a:pt x="583" y="3327"/>
                    </a:lnTo>
                    <a:lnTo>
                      <a:pt x="495" y="3124"/>
                    </a:lnTo>
                    <a:lnTo>
                      <a:pt x="406" y="2921"/>
                    </a:lnTo>
                    <a:lnTo>
                      <a:pt x="318" y="2718"/>
                    </a:lnTo>
                    <a:lnTo>
                      <a:pt x="239" y="2524"/>
                    </a:lnTo>
                    <a:lnTo>
                      <a:pt x="203" y="2418"/>
                    </a:lnTo>
                    <a:lnTo>
                      <a:pt x="168" y="2321"/>
                    </a:lnTo>
                    <a:lnTo>
                      <a:pt x="150" y="2215"/>
                    </a:lnTo>
                    <a:lnTo>
                      <a:pt x="142" y="2109"/>
                    </a:lnTo>
                    <a:lnTo>
                      <a:pt x="133" y="2004"/>
                    </a:lnTo>
                    <a:lnTo>
                      <a:pt x="142" y="1898"/>
                    </a:lnTo>
                    <a:lnTo>
                      <a:pt x="142" y="1792"/>
                    </a:lnTo>
                    <a:lnTo>
                      <a:pt x="159" y="1686"/>
                    </a:lnTo>
                    <a:lnTo>
                      <a:pt x="177" y="1589"/>
                    </a:lnTo>
                    <a:lnTo>
                      <a:pt x="203" y="1483"/>
                    </a:lnTo>
                    <a:lnTo>
                      <a:pt x="256" y="1271"/>
                    </a:lnTo>
                    <a:lnTo>
                      <a:pt x="327" y="1068"/>
                    </a:lnTo>
                    <a:lnTo>
                      <a:pt x="406" y="865"/>
                    </a:lnTo>
                    <a:lnTo>
                      <a:pt x="486" y="662"/>
                    </a:lnTo>
                    <a:lnTo>
                      <a:pt x="521" y="556"/>
                    </a:lnTo>
                    <a:lnTo>
                      <a:pt x="556" y="442"/>
                    </a:lnTo>
                    <a:lnTo>
                      <a:pt x="574" y="336"/>
                    </a:lnTo>
                    <a:lnTo>
                      <a:pt x="592" y="221"/>
                    </a:lnTo>
                    <a:lnTo>
                      <a:pt x="583" y="106"/>
                    </a:lnTo>
                    <a:lnTo>
                      <a:pt x="565" y="0"/>
                    </a:lnTo>
                    <a:lnTo>
                      <a:pt x="565" y="115"/>
                    </a:lnTo>
                    <a:lnTo>
                      <a:pt x="547" y="221"/>
                    </a:lnTo>
                    <a:lnTo>
                      <a:pt x="521" y="327"/>
                    </a:lnTo>
                    <a:lnTo>
                      <a:pt x="486" y="424"/>
                    </a:lnTo>
                    <a:lnTo>
                      <a:pt x="450" y="521"/>
                    </a:lnTo>
                    <a:lnTo>
                      <a:pt x="406" y="627"/>
                    </a:lnTo>
                    <a:lnTo>
                      <a:pt x="309" y="821"/>
                    </a:lnTo>
                    <a:lnTo>
                      <a:pt x="212" y="1024"/>
                    </a:lnTo>
                    <a:lnTo>
                      <a:pt x="133" y="1236"/>
                    </a:lnTo>
                    <a:lnTo>
                      <a:pt x="71" y="1448"/>
                    </a:lnTo>
                    <a:lnTo>
                      <a:pt x="18" y="16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21" name="Freeform 6"/>
              <p:cNvSpPr>
                <a:spLocks noChangeArrowheads="1"/>
              </p:cNvSpPr>
              <p:nvPr/>
            </p:nvSpPr>
            <p:spPr bwMode="auto">
              <a:xfrm>
                <a:off x="5989638" y="1743075"/>
                <a:ext cx="209550" cy="1198563"/>
              </a:xfrm>
              <a:custGeom>
                <a:avLst/>
                <a:gdLst>
                  <a:gd name="T0" fmla="*/ 9345 w 583"/>
                  <a:gd name="T1" fmla="*/ 159184 h 3328"/>
                  <a:gd name="T2" fmla="*/ 34865 w 583"/>
                  <a:gd name="T3" fmla="*/ 238416 h 3328"/>
                  <a:gd name="T4" fmla="*/ 63260 w 583"/>
                  <a:gd name="T5" fmla="*/ 311526 h 3328"/>
                  <a:gd name="T6" fmla="*/ 117175 w 583"/>
                  <a:gd name="T7" fmla="*/ 457744 h 3328"/>
                  <a:gd name="T8" fmla="*/ 136225 w 583"/>
                  <a:gd name="T9" fmla="*/ 534095 h 3328"/>
                  <a:gd name="T10" fmla="*/ 152041 w 583"/>
                  <a:gd name="T11" fmla="*/ 607205 h 3328"/>
                  <a:gd name="T12" fmla="*/ 158510 w 583"/>
                  <a:gd name="T13" fmla="*/ 645380 h 3328"/>
                  <a:gd name="T14" fmla="*/ 161745 w 583"/>
                  <a:gd name="T15" fmla="*/ 721731 h 3328"/>
                  <a:gd name="T16" fmla="*/ 155275 w 583"/>
                  <a:gd name="T17" fmla="*/ 797721 h 3328"/>
                  <a:gd name="T18" fmla="*/ 139460 w 583"/>
                  <a:gd name="T19" fmla="*/ 870831 h 3328"/>
                  <a:gd name="T20" fmla="*/ 126880 w 583"/>
                  <a:gd name="T21" fmla="*/ 909006 h 3328"/>
                  <a:gd name="T22" fmla="*/ 63260 w 583"/>
                  <a:gd name="T23" fmla="*/ 1051984 h 3328"/>
                  <a:gd name="T24" fmla="*/ 31630 w 583"/>
                  <a:gd name="T25" fmla="*/ 1125093 h 3328"/>
                  <a:gd name="T26" fmla="*/ 0 w 583"/>
                  <a:gd name="T27" fmla="*/ 1198203 h 3328"/>
                  <a:gd name="T28" fmla="*/ 85545 w 583"/>
                  <a:gd name="T29" fmla="*/ 1064589 h 3328"/>
                  <a:gd name="T30" fmla="*/ 126880 w 583"/>
                  <a:gd name="T31" fmla="*/ 994721 h 3328"/>
                  <a:gd name="T32" fmla="*/ 161745 w 583"/>
                  <a:gd name="T33" fmla="*/ 921611 h 3328"/>
                  <a:gd name="T34" fmla="*/ 177560 w 583"/>
                  <a:gd name="T35" fmla="*/ 886677 h 3328"/>
                  <a:gd name="T36" fmla="*/ 199845 w 583"/>
                  <a:gd name="T37" fmla="*/ 807445 h 3328"/>
                  <a:gd name="T38" fmla="*/ 209191 w 583"/>
                  <a:gd name="T39" fmla="*/ 766029 h 3328"/>
                  <a:gd name="T40" fmla="*/ 209191 w 583"/>
                  <a:gd name="T41" fmla="*/ 683555 h 3328"/>
                  <a:gd name="T42" fmla="*/ 203080 w 583"/>
                  <a:gd name="T43" fmla="*/ 600722 h 3328"/>
                  <a:gd name="T44" fmla="*/ 186906 w 583"/>
                  <a:gd name="T45" fmla="*/ 521490 h 3328"/>
                  <a:gd name="T46" fmla="*/ 161745 w 583"/>
                  <a:gd name="T47" fmla="*/ 445139 h 3328"/>
                  <a:gd name="T48" fmla="*/ 101360 w 583"/>
                  <a:gd name="T49" fmla="*/ 295679 h 3328"/>
                  <a:gd name="T50" fmla="*/ 66495 w 583"/>
                  <a:gd name="T51" fmla="*/ 225811 h 3328"/>
                  <a:gd name="T52" fmla="*/ 34865 w 583"/>
                  <a:gd name="T53" fmla="*/ 152702 h 3328"/>
                  <a:gd name="T54" fmla="*/ 22285 w 583"/>
                  <a:gd name="T55" fmla="*/ 117767 h 3328"/>
                  <a:gd name="T56" fmla="*/ 6110 w 583"/>
                  <a:gd name="T57" fmla="*/ 41417 h 3328"/>
                  <a:gd name="T58" fmla="*/ 6110 w 583"/>
                  <a:gd name="T59" fmla="*/ 0 h 3328"/>
                  <a:gd name="T60" fmla="*/ 0 w 583"/>
                  <a:gd name="T61" fmla="*/ 79592 h 3328"/>
                  <a:gd name="T62" fmla="*/ 9345 w 583"/>
                  <a:gd name="T63" fmla="*/ 159184 h 33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3" h="3328">
                    <a:moveTo>
                      <a:pt x="26" y="442"/>
                    </a:moveTo>
                    <a:lnTo>
                      <a:pt x="26" y="442"/>
                    </a:lnTo>
                    <a:lnTo>
                      <a:pt x="62" y="556"/>
                    </a:lnTo>
                    <a:lnTo>
                      <a:pt x="97" y="662"/>
                    </a:lnTo>
                    <a:lnTo>
                      <a:pt x="176" y="865"/>
                    </a:lnTo>
                    <a:lnTo>
                      <a:pt x="256" y="1068"/>
                    </a:lnTo>
                    <a:lnTo>
                      <a:pt x="326" y="1271"/>
                    </a:lnTo>
                    <a:lnTo>
                      <a:pt x="379" y="1483"/>
                    </a:lnTo>
                    <a:lnTo>
                      <a:pt x="406" y="1589"/>
                    </a:lnTo>
                    <a:lnTo>
                      <a:pt x="423" y="1686"/>
                    </a:lnTo>
                    <a:lnTo>
                      <a:pt x="441" y="1792"/>
                    </a:lnTo>
                    <a:lnTo>
                      <a:pt x="450" y="1898"/>
                    </a:lnTo>
                    <a:lnTo>
                      <a:pt x="450" y="2004"/>
                    </a:lnTo>
                    <a:lnTo>
                      <a:pt x="441" y="2109"/>
                    </a:lnTo>
                    <a:lnTo>
                      <a:pt x="432" y="2215"/>
                    </a:lnTo>
                    <a:lnTo>
                      <a:pt x="415" y="2321"/>
                    </a:lnTo>
                    <a:lnTo>
                      <a:pt x="388" y="2418"/>
                    </a:lnTo>
                    <a:lnTo>
                      <a:pt x="353" y="2524"/>
                    </a:lnTo>
                    <a:lnTo>
                      <a:pt x="265" y="2718"/>
                    </a:lnTo>
                    <a:lnTo>
                      <a:pt x="176" y="2921"/>
                    </a:lnTo>
                    <a:lnTo>
                      <a:pt x="88" y="3124"/>
                    </a:lnTo>
                    <a:lnTo>
                      <a:pt x="0" y="3327"/>
                    </a:lnTo>
                    <a:lnTo>
                      <a:pt x="123" y="3142"/>
                    </a:lnTo>
                    <a:lnTo>
                      <a:pt x="238" y="2956"/>
                    </a:lnTo>
                    <a:lnTo>
                      <a:pt x="353" y="2762"/>
                    </a:lnTo>
                    <a:lnTo>
                      <a:pt x="406" y="2665"/>
                    </a:lnTo>
                    <a:lnTo>
                      <a:pt x="450" y="2559"/>
                    </a:lnTo>
                    <a:lnTo>
                      <a:pt x="494" y="2462"/>
                    </a:lnTo>
                    <a:lnTo>
                      <a:pt x="529" y="2348"/>
                    </a:lnTo>
                    <a:lnTo>
                      <a:pt x="556" y="2242"/>
                    </a:lnTo>
                    <a:lnTo>
                      <a:pt x="582" y="2127"/>
                    </a:lnTo>
                    <a:lnTo>
                      <a:pt x="582" y="2012"/>
                    </a:lnTo>
                    <a:lnTo>
                      <a:pt x="582" y="1898"/>
                    </a:lnTo>
                    <a:lnTo>
                      <a:pt x="582" y="1783"/>
                    </a:lnTo>
                    <a:lnTo>
                      <a:pt x="565" y="1668"/>
                    </a:lnTo>
                    <a:lnTo>
                      <a:pt x="520" y="1448"/>
                    </a:lnTo>
                    <a:lnTo>
                      <a:pt x="450" y="1236"/>
                    </a:lnTo>
                    <a:lnTo>
                      <a:pt x="370" y="1024"/>
                    </a:lnTo>
                    <a:lnTo>
                      <a:pt x="282" y="821"/>
                    </a:lnTo>
                    <a:lnTo>
                      <a:pt x="185" y="627"/>
                    </a:lnTo>
                    <a:lnTo>
                      <a:pt x="141" y="521"/>
                    </a:lnTo>
                    <a:lnTo>
                      <a:pt x="97" y="424"/>
                    </a:lnTo>
                    <a:lnTo>
                      <a:pt x="62" y="327"/>
                    </a:lnTo>
                    <a:lnTo>
                      <a:pt x="35" y="221"/>
                    </a:lnTo>
                    <a:lnTo>
                      <a:pt x="17" y="115"/>
                    </a:lnTo>
                    <a:lnTo>
                      <a:pt x="17" y="0"/>
                    </a:lnTo>
                    <a:lnTo>
                      <a:pt x="0" y="106"/>
                    </a:lnTo>
                    <a:lnTo>
                      <a:pt x="0" y="221"/>
                    </a:lnTo>
                    <a:lnTo>
                      <a:pt x="9" y="336"/>
                    </a:lnTo>
                    <a:lnTo>
                      <a:pt x="26" y="44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22" name="Freeform 7"/>
              <p:cNvSpPr>
                <a:spLocks noChangeArrowheads="1"/>
              </p:cNvSpPr>
              <p:nvPr/>
            </p:nvSpPr>
            <p:spPr bwMode="auto">
              <a:xfrm>
                <a:off x="5767388" y="2930525"/>
                <a:ext cx="206375" cy="596900"/>
              </a:xfrm>
              <a:custGeom>
                <a:avLst/>
                <a:gdLst>
                  <a:gd name="T0" fmla="*/ 139258 w 575"/>
                  <a:gd name="T1" fmla="*/ 313912 h 1660"/>
                  <a:gd name="T2" fmla="*/ 139258 w 575"/>
                  <a:gd name="T3" fmla="*/ 313912 h 1660"/>
                  <a:gd name="T4" fmla="*/ 171202 w 575"/>
                  <a:gd name="T5" fmla="*/ 240917 h 1660"/>
                  <a:gd name="T6" fmla="*/ 186994 w 575"/>
                  <a:gd name="T7" fmla="*/ 202802 h 1660"/>
                  <a:gd name="T8" fmla="*/ 196325 w 575"/>
                  <a:gd name="T9" fmla="*/ 161810 h 1660"/>
                  <a:gd name="T10" fmla="*/ 196325 w 575"/>
                  <a:gd name="T11" fmla="*/ 161810 h 1660"/>
                  <a:gd name="T12" fmla="*/ 206016 w 575"/>
                  <a:gd name="T13" fmla="*/ 123695 h 1660"/>
                  <a:gd name="T14" fmla="*/ 206016 w 575"/>
                  <a:gd name="T15" fmla="*/ 82343 h 1660"/>
                  <a:gd name="T16" fmla="*/ 206016 w 575"/>
                  <a:gd name="T17" fmla="*/ 82343 h 1660"/>
                  <a:gd name="T18" fmla="*/ 202786 w 575"/>
                  <a:gd name="T19" fmla="*/ 40992 h 1660"/>
                  <a:gd name="T20" fmla="*/ 199556 w 575"/>
                  <a:gd name="T21" fmla="*/ 19058 h 1660"/>
                  <a:gd name="T22" fmla="*/ 193095 w 575"/>
                  <a:gd name="T23" fmla="*/ 0 h 1660"/>
                  <a:gd name="T24" fmla="*/ 193095 w 575"/>
                  <a:gd name="T25" fmla="*/ 0 h 1660"/>
                  <a:gd name="T26" fmla="*/ 186994 w 575"/>
                  <a:gd name="T27" fmla="*/ 40992 h 1660"/>
                  <a:gd name="T28" fmla="*/ 180533 w 575"/>
                  <a:gd name="T29" fmla="*/ 79107 h 1660"/>
                  <a:gd name="T30" fmla="*/ 180533 w 575"/>
                  <a:gd name="T31" fmla="*/ 79107 h 1660"/>
                  <a:gd name="T32" fmla="*/ 167971 w 575"/>
                  <a:gd name="T33" fmla="*/ 113986 h 1660"/>
                  <a:gd name="T34" fmla="*/ 155409 w 575"/>
                  <a:gd name="T35" fmla="*/ 148865 h 1660"/>
                  <a:gd name="T36" fmla="*/ 155409 w 575"/>
                  <a:gd name="T37" fmla="*/ 148865 h 1660"/>
                  <a:gd name="T38" fmla="*/ 126696 w 575"/>
                  <a:gd name="T39" fmla="*/ 221860 h 1660"/>
                  <a:gd name="T40" fmla="*/ 95112 w 575"/>
                  <a:gd name="T41" fmla="*/ 294854 h 1660"/>
                  <a:gd name="T42" fmla="*/ 95112 w 575"/>
                  <a:gd name="T43" fmla="*/ 294854 h 1660"/>
                  <a:gd name="T44" fmla="*/ 66399 w 575"/>
                  <a:gd name="T45" fmla="*/ 367849 h 1660"/>
                  <a:gd name="T46" fmla="*/ 38045 w 575"/>
                  <a:gd name="T47" fmla="*/ 440843 h 1660"/>
                  <a:gd name="T48" fmla="*/ 38045 w 575"/>
                  <a:gd name="T49" fmla="*/ 440843 h 1660"/>
                  <a:gd name="T50" fmla="*/ 15792 w 575"/>
                  <a:gd name="T51" fmla="*/ 520310 h 1660"/>
                  <a:gd name="T52" fmla="*/ 6460 w 575"/>
                  <a:gd name="T53" fmla="*/ 558425 h 1660"/>
                  <a:gd name="T54" fmla="*/ 0 w 575"/>
                  <a:gd name="T55" fmla="*/ 596540 h 1660"/>
                  <a:gd name="T56" fmla="*/ 0 w 575"/>
                  <a:gd name="T57" fmla="*/ 596540 h 1660"/>
                  <a:gd name="T58" fmla="*/ 72859 w 575"/>
                  <a:gd name="T59" fmla="*/ 456664 h 1660"/>
                  <a:gd name="T60" fmla="*/ 72859 w 575"/>
                  <a:gd name="T61" fmla="*/ 456664 h 1660"/>
                  <a:gd name="T62" fmla="*/ 139258 w 575"/>
                  <a:gd name="T63" fmla="*/ 313912 h 16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75" h="1660">
                    <a:moveTo>
                      <a:pt x="388" y="873"/>
                    </a:moveTo>
                    <a:lnTo>
                      <a:pt x="388" y="873"/>
                    </a:lnTo>
                    <a:lnTo>
                      <a:pt x="477" y="670"/>
                    </a:lnTo>
                    <a:lnTo>
                      <a:pt x="521" y="564"/>
                    </a:lnTo>
                    <a:lnTo>
                      <a:pt x="547" y="450"/>
                    </a:lnTo>
                    <a:lnTo>
                      <a:pt x="574" y="344"/>
                    </a:lnTo>
                    <a:lnTo>
                      <a:pt x="574" y="229"/>
                    </a:lnTo>
                    <a:lnTo>
                      <a:pt x="565" y="114"/>
                    </a:lnTo>
                    <a:lnTo>
                      <a:pt x="556" y="53"/>
                    </a:lnTo>
                    <a:lnTo>
                      <a:pt x="538" y="0"/>
                    </a:lnTo>
                    <a:lnTo>
                      <a:pt x="521" y="114"/>
                    </a:lnTo>
                    <a:lnTo>
                      <a:pt x="503" y="220"/>
                    </a:lnTo>
                    <a:lnTo>
                      <a:pt x="468" y="317"/>
                    </a:lnTo>
                    <a:lnTo>
                      <a:pt x="433" y="414"/>
                    </a:lnTo>
                    <a:lnTo>
                      <a:pt x="353" y="617"/>
                    </a:lnTo>
                    <a:lnTo>
                      <a:pt x="265" y="820"/>
                    </a:lnTo>
                    <a:lnTo>
                      <a:pt x="185" y="1023"/>
                    </a:lnTo>
                    <a:lnTo>
                      <a:pt x="106" y="1226"/>
                    </a:lnTo>
                    <a:lnTo>
                      <a:pt x="44" y="1447"/>
                    </a:lnTo>
                    <a:lnTo>
                      <a:pt x="18" y="1553"/>
                    </a:lnTo>
                    <a:lnTo>
                      <a:pt x="0" y="1659"/>
                    </a:lnTo>
                    <a:lnTo>
                      <a:pt x="203" y="1270"/>
                    </a:lnTo>
                    <a:lnTo>
                      <a:pt x="388" y="8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23" name="Freeform 8"/>
              <p:cNvSpPr>
                <a:spLocks noChangeArrowheads="1"/>
              </p:cNvSpPr>
              <p:nvPr/>
            </p:nvSpPr>
            <p:spPr bwMode="auto">
              <a:xfrm>
                <a:off x="2066925" y="1587500"/>
                <a:ext cx="3875088" cy="4657725"/>
              </a:xfrm>
              <a:custGeom>
                <a:avLst/>
                <a:gdLst>
                  <a:gd name="T0" fmla="*/ 3074512 w 10765"/>
                  <a:gd name="T1" fmla="*/ 3685205 h 12936"/>
                  <a:gd name="T2" fmla="*/ 2843051 w 10765"/>
                  <a:gd name="T3" fmla="*/ 3167440 h 12936"/>
                  <a:gd name="T4" fmla="*/ 2741179 w 10765"/>
                  <a:gd name="T5" fmla="*/ 2668398 h 12936"/>
                  <a:gd name="T6" fmla="*/ 3347730 w 10765"/>
                  <a:gd name="T7" fmla="*/ 2141272 h 12936"/>
                  <a:gd name="T8" fmla="*/ 3690783 w 10765"/>
                  <a:gd name="T9" fmla="*/ 1995448 h 12936"/>
                  <a:gd name="T10" fmla="*/ 2791935 w 10765"/>
                  <a:gd name="T11" fmla="*/ 2484048 h 12936"/>
                  <a:gd name="T12" fmla="*/ 2718861 w 10765"/>
                  <a:gd name="T13" fmla="*/ 3078146 h 12936"/>
                  <a:gd name="T14" fmla="*/ 2989199 w 10765"/>
                  <a:gd name="T15" fmla="*/ 3558104 h 12936"/>
                  <a:gd name="T16" fmla="*/ 2884088 w 10765"/>
                  <a:gd name="T17" fmla="*/ 4050665 h 12936"/>
                  <a:gd name="T18" fmla="*/ 2182144 w 10765"/>
                  <a:gd name="T19" fmla="*/ 1236083 h 12936"/>
                  <a:gd name="T20" fmla="*/ 1937724 w 10765"/>
                  <a:gd name="T21" fmla="*/ 235119 h 12936"/>
                  <a:gd name="T22" fmla="*/ 1781857 w 10765"/>
                  <a:gd name="T23" fmla="*/ 1299453 h 12936"/>
                  <a:gd name="T24" fmla="*/ 1502519 w 10765"/>
                  <a:gd name="T25" fmla="*/ 2338224 h 12936"/>
                  <a:gd name="T26" fmla="*/ 1534196 w 10765"/>
                  <a:gd name="T27" fmla="*/ 1900032 h 12936"/>
                  <a:gd name="T28" fmla="*/ 1451763 w 10765"/>
                  <a:gd name="T29" fmla="*/ 683032 h 12936"/>
                  <a:gd name="T30" fmla="*/ 854571 w 10765"/>
                  <a:gd name="T31" fmla="*/ 6481 h 12936"/>
                  <a:gd name="T32" fmla="*/ 743340 w 10765"/>
                  <a:gd name="T33" fmla="*/ 50768 h 12936"/>
                  <a:gd name="T34" fmla="*/ 616270 w 10765"/>
                  <a:gd name="T35" fmla="*/ 2770295 h 12936"/>
                  <a:gd name="T36" fmla="*/ 463643 w 10765"/>
                  <a:gd name="T37" fmla="*/ 3840751 h 12936"/>
                  <a:gd name="T38" fmla="*/ 587473 w 10765"/>
                  <a:gd name="T39" fmla="*/ 4399923 h 12936"/>
                  <a:gd name="T40" fmla="*/ 743340 w 10765"/>
                  <a:gd name="T41" fmla="*/ 4625680 h 12936"/>
                  <a:gd name="T42" fmla="*/ 1492800 w 10765"/>
                  <a:gd name="T43" fmla="*/ 4609837 h 12936"/>
                  <a:gd name="T44" fmla="*/ 2826852 w 10765"/>
                  <a:gd name="T45" fmla="*/ 4193609 h 12936"/>
                  <a:gd name="T46" fmla="*/ 2560114 w 10765"/>
                  <a:gd name="T47" fmla="*/ 3824908 h 12936"/>
                  <a:gd name="T48" fmla="*/ 2147227 w 10765"/>
                  <a:gd name="T49" fmla="*/ 2277734 h 12936"/>
                  <a:gd name="T50" fmla="*/ 1966162 w 10765"/>
                  <a:gd name="T51" fmla="*/ 1184955 h 12936"/>
                  <a:gd name="T52" fmla="*/ 1994959 w 10765"/>
                  <a:gd name="T53" fmla="*/ 1020048 h 12936"/>
                  <a:gd name="T54" fmla="*/ 1962922 w 10765"/>
                  <a:gd name="T55" fmla="*/ 289127 h 12936"/>
                  <a:gd name="T56" fmla="*/ 1905687 w 10765"/>
                  <a:gd name="T57" fmla="*/ 613181 h 12936"/>
                  <a:gd name="T58" fmla="*/ 730741 w 10765"/>
                  <a:gd name="T59" fmla="*/ 1429795 h 12936"/>
                  <a:gd name="T60" fmla="*/ 816414 w 10765"/>
                  <a:gd name="T61" fmla="*/ 60490 h 12936"/>
                  <a:gd name="T62" fmla="*/ 1349891 w 10765"/>
                  <a:gd name="T63" fmla="*/ 609940 h 12936"/>
                  <a:gd name="T64" fmla="*/ 1505759 w 10765"/>
                  <a:gd name="T65" fmla="*/ 1893551 h 12936"/>
                  <a:gd name="T66" fmla="*/ 1486680 w 10765"/>
                  <a:gd name="T67" fmla="*/ 2338224 h 12936"/>
                  <a:gd name="T68" fmla="*/ 1623109 w 10765"/>
                  <a:gd name="T69" fmla="*/ 2801980 h 12936"/>
                  <a:gd name="T70" fmla="*/ 1372210 w 10765"/>
                  <a:gd name="T71" fmla="*/ 3348550 h 12936"/>
                  <a:gd name="T72" fmla="*/ 1016558 w 10765"/>
                  <a:gd name="T73" fmla="*/ 2531936 h 12936"/>
                  <a:gd name="T74" fmla="*/ 1127789 w 10765"/>
                  <a:gd name="T75" fmla="*/ 2214364 h 12936"/>
                  <a:gd name="T76" fmla="*/ 1321454 w 10765"/>
                  <a:gd name="T77" fmla="*/ 1595062 h 12936"/>
                  <a:gd name="T78" fmla="*/ 1270698 w 10765"/>
                  <a:gd name="T79" fmla="*/ 679792 h 12936"/>
                  <a:gd name="T80" fmla="*/ 1165586 w 10765"/>
                  <a:gd name="T81" fmla="*/ 578255 h 12936"/>
                  <a:gd name="T82" fmla="*/ 1311734 w 10765"/>
                  <a:gd name="T83" fmla="*/ 1372545 h 12936"/>
                  <a:gd name="T84" fmla="*/ 1064074 w 10765"/>
                  <a:gd name="T85" fmla="*/ 2077901 h 12936"/>
                  <a:gd name="T86" fmla="*/ 1048236 w 10765"/>
                  <a:gd name="T87" fmla="*/ 2138391 h 12936"/>
                  <a:gd name="T88" fmla="*/ 695464 w 10765"/>
                  <a:gd name="T89" fmla="*/ 3516698 h 12936"/>
                  <a:gd name="T90" fmla="*/ 829013 w 10765"/>
                  <a:gd name="T91" fmla="*/ 3497614 h 12936"/>
                  <a:gd name="T92" fmla="*/ 1648667 w 10765"/>
                  <a:gd name="T93" fmla="*/ 3513457 h 12936"/>
                  <a:gd name="T94" fmla="*/ 1426205 w 10765"/>
                  <a:gd name="T95" fmla="*/ 3936166 h 12936"/>
                  <a:gd name="T96" fmla="*/ 1619870 w 10765"/>
                  <a:gd name="T97" fmla="*/ 4047425 h 12936"/>
                  <a:gd name="T98" fmla="*/ 482721 w 10765"/>
                  <a:gd name="T99" fmla="*/ 4009258 h 12936"/>
                  <a:gd name="T100" fmla="*/ 2213822 w 10765"/>
                  <a:gd name="T101" fmla="*/ 4415765 h 12936"/>
                  <a:gd name="T102" fmla="*/ 870410 w 10765"/>
                  <a:gd name="T103" fmla="*/ 4549347 h 12936"/>
                  <a:gd name="T104" fmla="*/ 841612 w 10765"/>
                  <a:gd name="T105" fmla="*/ 4094953 h 12936"/>
                  <a:gd name="T106" fmla="*/ 1781857 w 10765"/>
                  <a:gd name="T107" fmla="*/ 4355635 h 12936"/>
                  <a:gd name="T108" fmla="*/ 1880489 w 10765"/>
                  <a:gd name="T109" fmla="*/ 4269581 h 12936"/>
                  <a:gd name="T110" fmla="*/ 2010798 w 10765"/>
                  <a:gd name="T111" fmla="*/ 3961731 h 12936"/>
                  <a:gd name="T112" fmla="*/ 1664506 w 10765"/>
                  <a:gd name="T113" fmla="*/ 3459448 h 12936"/>
                  <a:gd name="T114" fmla="*/ 1921885 w 10765"/>
                  <a:gd name="T115" fmla="*/ 1156510 h 12936"/>
                  <a:gd name="T116" fmla="*/ 2115550 w 10765"/>
                  <a:gd name="T117" fmla="*/ 2487289 h 12936"/>
                  <a:gd name="T118" fmla="*/ 2487040 w 10765"/>
                  <a:gd name="T119" fmla="*/ 3748576 h 129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765" h="12936">
                    <a:moveTo>
                      <a:pt x="8056" y="11470"/>
                    </a:moveTo>
                    <a:lnTo>
                      <a:pt x="8056" y="11470"/>
                    </a:lnTo>
                    <a:lnTo>
                      <a:pt x="8145" y="11373"/>
                    </a:lnTo>
                    <a:lnTo>
                      <a:pt x="8233" y="11267"/>
                    </a:lnTo>
                    <a:lnTo>
                      <a:pt x="8312" y="11153"/>
                    </a:lnTo>
                    <a:lnTo>
                      <a:pt x="8383" y="11029"/>
                    </a:lnTo>
                    <a:lnTo>
                      <a:pt x="8435" y="10905"/>
                    </a:lnTo>
                    <a:lnTo>
                      <a:pt x="8479" y="10782"/>
                    </a:lnTo>
                    <a:lnTo>
                      <a:pt x="8514" y="10641"/>
                    </a:lnTo>
                    <a:lnTo>
                      <a:pt x="8532" y="10508"/>
                    </a:lnTo>
                    <a:lnTo>
                      <a:pt x="8541" y="10367"/>
                    </a:lnTo>
                    <a:lnTo>
                      <a:pt x="8541" y="10235"/>
                    </a:lnTo>
                    <a:lnTo>
                      <a:pt x="8523" y="10102"/>
                    </a:lnTo>
                    <a:lnTo>
                      <a:pt x="8497" y="9970"/>
                    </a:lnTo>
                    <a:lnTo>
                      <a:pt x="8470" y="9838"/>
                    </a:lnTo>
                    <a:lnTo>
                      <a:pt x="8426" y="9705"/>
                    </a:lnTo>
                    <a:lnTo>
                      <a:pt x="8374" y="9582"/>
                    </a:lnTo>
                    <a:lnTo>
                      <a:pt x="8321" y="9458"/>
                    </a:lnTo>
                    <a:lnTo>
                      <a:pt x="8259" y="9344"/>
                    </a:lnTo>
                    <a:lnTo>
                      <a:pt x="8198" y="9229"/>
                    </a:lnTo>
                    <a:lnTo>
                      <a:pt x="8127" y="9114"/>
                    </a:lnTo>
                    <a:lnTo>
                      <a:pt x="8048" y="9000"/>
                    </a:lnTo>
                    <a:lnTo>
                      <a:pt x="7968" y="8894"/>
                    </a:lnTo>
                    <a:lnTo>
                      <a:pt x="7933" y="8849"/>
                    </a:lnTo>
                    <a:lnTo>
                      <a:pt x="7898" y="8797"/>
                    </a:lnTo>
                    <a:lnTo>
                      <a:pt x="7827" y="8691"/>
                    </a:lnTo>
                    <a:lnTo>
                      <a:pt x="7756" y="8585"/>
                    </a:lnTo>
                    <a:lnTo>
                      <a:pt x="7695" y="8479"/>
                    </a:lnTo>
                    <a:lnTo>
                      <a:pt x="7651" y="8364"/>
                    </a:lnTo>
                    <a:lnTo>
                      <a:pt x="7606" y="8249"/>
                    </a:lnTo>
                    <a:lnTo>
                      <a:pt x="7571" y="8135"/>
                    </a:lnTo>
                    <a:lnTo>
                      <a:pt x="7545" y="8011"/>
                    </a:lnTo>
                    <a:lnTo>
                      <a:pt x="7536" y="7888"/>
                    </a:lnTo>
                    <a:lnTo>
                      <a:pt x="7536" y="7764"/>
                    </a:lnTo>
                    <a:lnTo>
                      <a:pt x="7553" y="7649"/>
                    </a:lnTo>
                    <a:lnTo>
                      <a:pt x="7580" y="7526"/>
                    </a:lnTo>
                    <a:lnTo>
                      <a:pt x="7615" y="7411"/>
                    </a:lnTo>
                    <a:lnTo>
                      <a:pt x="7659" y="7296"/>
                    </a:lnTo>
                    <a:lnTo>
                      <a:pt x="7721" y="7191"/>
                    </a:lnTo>
                    <a:lnTo>
                      <a:pt x="7792" y="7085"/>
                    </a:lnTo>
                    <a:lnTo>
                      <a:pt x="7862" y="6979"/>
                    </a:lnTo>
                    <a:lnTo>
                      <a:pt x="7942" y="6882"/>
                    </a:lnTo>
                    <a:lnTo>
                      <a:pt x="8030" y="6794"/>
                    </a:lnTo>
                    <a:lnTo>
                      <a:pt x="8118" y="6705"/>
                    </a:lnTo>
                    <a:lnTo>
                      <a:pt x="8215" y="6617"/>
                    </a:lnTo>
                    <a:lnTo>
                      <a:pt x="8417" y="6458"/>
                    </a:lnTo>
                    <a:lnTo>
                      <a:pt x="8620" y="6317"/>
                    </a:lnTo>
                    <a:lnTo>
                      <a:pt x="8841" y="6186"/>
                    </a:lnTo>
                    <a:lnTo>
                      <a:pt x="9070" y="6062"/>
                    </a:lnTo>
                    <a:lnTo>
                      <a:pt x="9300" y="5947"/>
                    </a:lnTo>
                    <a:lnTo>
                      <a:pt x="9538" y="5842"/>
                    </a:lnTo>
                    <a:lnTo>
                      <a:pt x="9776" y="5744"/>
                    </a:lnTo>
                    <a:lnTo>
                      <a:pt x="10014" y="5656"/>
                    </a:lnTo>
                    <a:lnTo>
                      <a:pt x="10261" y="5577"/>
                    </a:lnTo>
                    <a:lnTo>
                      <a:pt x="10509" y="5506"/>
                    </a:lnTo>
                    <a:lnTo>
                      <a:pt x="10632" y="5471"/>
                    </a:lnTo>
                    <a:lnTo>
                      <a:pt x="10764" y="5453"/>
                    </a:lnTo>
                    <a:lnTo>
                      <a:pt x="10632" y="5462"/>
                    </a:lnTo>
                    <a:lnTo>
                      <a:pt x="10509" y="5489"/>
                    </a:lnTo>
                    <a:lnTo>
                      <a:pt x="10253" y="5542"/>
                    </a:lnTo>
                    <a:lnTo>
                      <a:pt x="10006" y="5612"/>
                    </a:lnTo>
                    <a:lnTo>
                      <a:pt x="9759" y="5692"/>
                    </a:lnTo>
                    <a:lnTo>
                      <a:pt x="9511" y="5780"/>
                    </a:lnTo>
                    <a:lnTo>
                      <a:pt x="9264" y="5877"/>
                    </a:lnTo>
                    <a:lnTo>
                      <a:pt x="9035" y="5983"/>
                    </a:lnTo>
                    <a:lnTo>
                      <a:pt x="8797" y="6106"/>
                    </a:lnTo>
                    <a:lnTo>
                      <a:pt x="8567" y="6229"/>
                    </a:lnTo>
                    <a:lnTo>
                      <a:pt x="8348" y="6370"/>
                    </a:lnTo>
                    <a:lnTo>
                      <a:pt x="8136" y="6529"/>
                    </a:lnTo>
                    <a:lnTo>
                      <a:pt x="8039" y="6617"/>
                    </a:lnTo>
                    <a:lnTo>
                      <a:pt x="7942" y="6705"/>
                    </a:lnTo>
                    <a:lnTo>
                      <a:pt x="7845" y="6802"/>
                    </a:lnTo>
                    <a:lnTo>
                      <a:pt x="7756" y="6899"/>
                    </a:lnTo>
                    <a:lnTo>
                      <a:pt x="7677" y="7005"/>
                    </a:lnTo>
                    <a:lnTo>
                      <a:pt x="7606" y="7120"/>
                    </a:lnTo>
                    <a:lnTo>
                      <a:pt x="7536" y="7235"/>
                    </a:lnTo>
                    <a:lnTo>
                      <a:pt x="7483" y="7358"/>
                    </a:lnTo>
                    <a:lnTo>
                      <a:pt x="7439" y="7491"/>
                    </a:lnTo>
                    <a:lnTo>
                      <a:pt x="7403" y="7623"/>
                    </a:lnTo>
                    <a:lnTo>
                      <a:pt x="7386" y="7755"/>
                    </a:lnTo>
                    <a:lnTo>
                      <a:pt x="7386" y="7897"/>
                    </a:lnTo>
                    <a:lnTo>
                      <a:pt x="7395" y="8029"/>
                    </a:lnTo>
                    <a:lnTo>
                      <a:pt x="7421" y="8161"/>
                    </a:lnTo>
                    <a:lnTo>
                      <a:pt x="7456" y="8294"/>
                    </a:lnTo>
                    <a:lnTo>
                      <a:pt x="7501" y="8426"/>
                    </a:lnTo>
                    <a:lnTo>
                      <a:pt x="7553" y="8549"/>
                    </a:lnTo>
                    <a:lnTo>
                      <a:pt x="7615" y="8664"/>
                    </a:lnTo>
                    <a:lnTo>
                      <a:pt x="7686" y="8779"/>
                    </a:lnTo>
                    <a:lnTo>
                      <a:pt x="7756" y="8894"/>
                    </a:lnTo>
                    <a:lnTo>
                      <a:pt x="7801" y="8947"/>
                    </a:lnTo>
                    <a:lnTo>
                      <a:pt x="7836" y="9000"/>
                    </a:lnTo>
                    <a:lnTo>
                      <a:pt x="7915" y="9105"/>
                    </a:lnTo>
                    <a:lnTo>
                      <a:pt x="8048" y="9308"/>
                    </a:lnTo>
                    <a:lnTo>
                      <a:pt x="8109" y="9423"/>
                    </a:lnTo>
                    <a:lnTo>
                      <a:pt x="8171" y="9538"/>
                    </a:lnTo>
                    <a:lnTo>
                      <a:pt x="8224" y="9652"/>
                    </a:lnTo>
                    <a:lnTo>
                      <a:pt x="8268" y="9767"/>
                    </a:lnTo>
                    <a:lnTo>
                      <a:pt x="8304" y="9882"/>
                    </a:lnTo>
                    <a:lnTo>
                      <a:pt x="8330" y="10005"/>
                    </a:lnTo>
                    <a:lnTo>
                      <a:pt x="8356" y="10129"/>
                    </a:lnTo>
                    <a:lnTo>
                      <a:pt x="8365" y="10244"/>
                    </a:lnTo>
                    <a:lnTo>
                      <a:pt x="8374" y="10367"/>
                    </a:lnTo>
                    <a:lnTo>
                      <a:pt x="8365" y="10491"/>
                    </a:lnTo>
                    <a:lnTo>
                      <a:pt x="8348" y="10614"/>
                    </a:lnTo>
                    <a:lnTo>
                      <a:pt x="8312" y="10729"/>
                    </a:lnTo>
                    <a:lnTo>
                      <a:pt x="8277" y="10844"/>
                    </a:lnTo>
                    <a:lnTo>
                      <a:pt x="8224" y="10950"/>
                    </a:lnTo>
                    <a:lnTo>
                      <a:pt x="8162" y="11055"/>
                    </a:lnTo>
                    <a:lnTo>
                      <a:pt x="8092" y="11161"/>
                    </a:lnTo>
                    <a:lnTo>
                      <a:pt x="8012" y="11250"/>
                    </a:lnTo>
                    <a:lnTo>
                      <a:pt x="7933" y="11347"/>
                    </a:lnTo>
                    <a:lnTo>
                      <a:pt x="7783" y="11479"/>
                    </a:lnTo>
                    <a:lnTo>
                      <a:pt x="7615" y="11603"/>
                    </a:lnTo>
                    <a:lnTo>
                      <a:pt x="7465" y="10941"/>
                    </a:lnTo>
                    <a:lnTo>
                      <a:pt x="7324" y="10270"/>
                    </a:lnTo>
                    <a:lnTo>
                      <a:pt x="7174" y="9591"/>
                    </a:lnTo>
                    <a:lnTo>
                      <a:pt x="7042" y="8911"/>
                    </a:lnTo>
                    <a:lnTo>
                      <a:pt x="6777" y="7544"/>
                    </a:lnTo>
                    <a:lnTo>
                      <a:pt x="6530" y="6177"/>
                    </a:lnTo>
                    <a:lnTo>
                      <a:pt x="6292" y="4809"/>
                    </a:lnTo>
                    <a:lnTo>
                      <a:pt x="6062" y="3433"/>
                    </a:lnTo>
                    <a:lnTo>
                      <a:pt x="5850" y="2056"/>
                    </a:lnTo>
                    <a:lnTo>
                      <a:pt x="5639" y="688"/>
                    </a:lnTo>
                    <a:lnTo>
                      <a:pt x="5630" y="662"/>
                    </a:lnTo>
                    <a:lnTo>
                      <a:pt x="5621" y="644"/>
                    </a:lnTo>
                    <a:lnTo>
                      <a:pt x="5603" y="635"/>
                    </a:lnTo>
                    <a:lnTo>
                      <a:pt x="5586" y="627"/>
                    </a:lnTo>
                    <a:lnTo>
                      <a:pt x="5524" y="609"/>
                    </a:lnTo>
                    <a:lnTo>
                      <a:pt x="5480" y="609"/>
                    </a:lnTo>
                    <a:lnTo>
                      <a:pt x="5444" y="618"/>
                    </a:lnTo>
                    <a:lnTo>
                      <a:pt x="5409" y="635"/>
                    </a:lnTo>
                    <a:lnTo>
                      <a:pt x="5383" y="653"/>
                    </a:lnTo>
                    <a:lnTo>
                      <a:pt x="5330" y="697"/>
                    </a:lnTo>
                    <a:lnTo>
                      <a:pt x="5294" y="750"/>
                    </a:lnTo>
                    <a:lnTo>
                      <a:pt x="5268" y="794"/>
                    </a:lnTo>
                    <a:lnTo>
                      <a:pt x="5242" y="838"/>
                    </a:lnTo>
                    <a:lnTo>
                      <a:pt x="5224" y="891"/>
                    </a:lnTo>
                    <a:lnTo>
                      <a:pt x="5189" y="997"/>
                    </a:lnTo>
                    <a:lnTo>
                      <a:pt x="5171" y="1094"/>
                    </a:lnTo>
                    <a:lnTo>
                      <a:pt x="5153" y="1297"/>
                    </a:lnTo>
                    <a:lnTo>
                      <a:pt x="5100" y="2065"/>
                    </a:lnTo>
                    <a:lnTo>
                      <a:pt x="5030" y="2841"/>
                    </a:lnTo>
                    <a:lnTo>
                      <a:pt x="4950" y="3609"/>
                    </a:lnTo>
                    <a:lnTo>
                      <a:pt x="4792" y="5153"/>
                    </a:lnTo>
                    <a:lnTo>
                      <a:pt x="4624" y="6696"/>
                    </a:lnTo>
                    <a:lnTo>
                      <a:pt x="4615" y="6767"/>
                    </a:lnTo>
                    <a:lnTo>
                      <a:pt x="4553" y="6758"/>
                    </a:lnTo>
                    <a:lnTo>
                      <a:pt x="4483" y="6749"/>
                    </a:lnTo>
                    <a:lnTo>
                      <a:pt x="4421" y="6732"/>
                    </a:lnTo>
                    <a:lnTo>
                      <a:pt x="4359" y="6696"/>
                    </a:lnTo>
                    <a:lnTo>
                      <a:pt x="4306" y="6652"/>
                    </a:lnTo>
                    <a:lnTo>
                      <a:pt x="4253" y="6599"/>
                    </a:lnTo>
                    <a:lnTo>
                      <a:pt x="4209" y="6538"/>
                    </a:lnTo>
                    <a:lnTo>
                      <a:pt x="4191" y="6502"/>
                    </a:lnTo>
                    <a:lnTo>
                      <a:pt x="4174" y="6494"/>
                    </a:lnTo>
                    <a:lnTo>
                      <a:pt x="4165" y="6476"/>
                    </a:lnTo>
                    <a:lnTo>
                      <a:pt x="4139" y="6405"/>
                    </a:lnTo>
                    <a:lnTo>
                      <a:pt x="4130" y="6335"/>
                    </a:lnTo>
                    <a:lnTo>
                      <a:pt x="4112" y="6177"/>
                    </a:lnTo>
                    <a:lnTo>
                      <a:pt x="4103" y="6027"/>
                    </a:lnTo>
                    <a:lnTo>
                      <a:pt x="4112" y="5877"/>
                    </a:lnTo>
                    <a:lnTo>
                      <a:pt x="4121" y="5718"/>
                    </a:lnTo>
                    <a:lnTo>
                      <a:pt x="4139" y="5647"/>
                    </a:lnTo>
                    <a:lnTo>
                      <a:pt x="4156" y="5577"/>
                    </a:lnTo>
                    <a:lnTo>
                      <a:pt x="4262" y="5277"/>
                    </a:lnTo>
                    <a:lnTo>
                      <a:pt x="4306" y="5127"/>
                    </a:lnTo>
                    <a:lnTo>
                      <a:pt x="4341" y="4977"/>
                    </a:lnTo>
                    <a:lnTo>
                      <a:pt x="4403" y="4668"/>
                    </a:lnTo>
                    <a:lnTo>
                      <a:pt x="4447" y="4359"/>
                    </a:lnTo>
                    <a:lnTo>
                      <a:pt x="4474" y="4041"/>
                    </a:lnTo>
                    <a:lnTo>
                      <a:pt x="4474" y="3883"/>
                    </a:lnTo>
                    <a:lnTo>
                      <a:pt x="4474" y="3724"/>
                    </a:lnTo>
                    <a:lnTo>
                      <a:pt x="4465" y="3574"/>
                    </a:lnTo>
                    <a:lnTo>
                      <a:pt x="4447" y="3415"/>
                    </a:lnTo>
                    <a:lnTo>
                      <a:pt x="4430" y="3256"/>
                    </a:lnTo>
                    <a:lnTo>
                      <a:pt x="4403" y="3097"/>
                    </a:lnTo>
                    <a:lnTo>
                      <a:pt x="4341" y="2788"/>
                    </a:lnTo>
                    <a:lnTo>
                      <a:pt x="4253" y="2488"/>
                    </a:lnTo>
                    <a:lnTo>
                      <a:pt x="4147" y="2188"/>
                    </a:lnTo>
                    <a:lnTo>
                      <a:pt x="4033" y="1897"/>
                    </a:lnTo>
                    <a:lnTo>
                      <a:pt x="3883" y="1615"/>
                    </a:lnTo>
                    <a:lnTo>
                      <a:pt x="3724" y="1341"/>
                    </a:lnTo>
                    <a:lnTo>
                      <a:pt x="3556" y="1077"/>
                    </a:lnTo>
                    <a:lnTo>
                      <a:pt x="3362" y="830"/>
                    </a:lnTo>
                    <a:lnTo>
                      <a:pt x="3256" y="706"/>
                    </a:lnTo>
                    <a:lnTo>
                      <a:pt x="3150" y="591"/>
                    </a:lnTo>
                    <a:lnTo>
                      <a:pt x="3036" y="477"/>
                    </a:lnTo>
                    <a:lnTo>
                      <a:pt x="2921" y="371"/>
                    </a:lnTo>
                    <a:lnTo>
                      <a:pt x="2797" y="265"/>
                    </a:lnTo>
                    <a:lnTo>
                      <a:pt x="2665" y="168"/>
                    </a:lnTo>
                    <a:lnTo>
                      <a:pt x="2533" y="88"/>
                    </a:lnTo>
                    <a:lnTo>
                      <a:pt x="2453" y="44"/>
                    </a:lnTo>
                    <a:lnTo>
                      <a:pt x="2374" y="18"/>
                    </a:lnTo>
                    <a:lnTo>
                      <a:pt x="2321" y="9"/>
                    </a:lnTo>
                    <a:lnTo>
                      <a:pt x="2277" y="0"/>
                    </a:lnTo>
                    <a:lnTo>
                      <a:pt x="2215" y="0"/>
                    </a:lnTo>
                    <a:lnTo>
                      <a:pt x="2180" y="9"/>
                    </a:lnTo>
                    <a:lnTo>
                      <a:pt x="2153" y="27"/>
                    </a:lnTo>
                    <a:lnTo>
                      <a:pt x="2118" y="44"/>
                    </a:lnTo>
                    <a:lnTo>
                      <a:pt x="2091" y="80"/>
                    </a:lnTo>
                    <a:lnTo>
                      <a:pt x="2074" y="115"/>
                    </a:lnTo>
                    <a:lnTo>
                      <a:pt x="2074" y="132"/>
                    </a:lnTo>
                    <a:lnTo>
                      <a:pt x="2065" y="141"/>
                    </a:lnTo>
                    <a:lnTo>
                      <a:pt x="2056" y="230"/>
                    </a:lnTo>
                    <a:lnTo>
                      <a:pt x="2030" y="547"/>
                    </a:lnTo>
                    <a:lnTo>
                      <a:pt x="2021" y="856"/>
                    </a:lnTo>
                    <a:lnTo>
                      <a:pt x="2003" y="1483"/>
                    </a:lnTo>
                    <a:lnTo>
                      <a:pt x="1985" y="2100"/>
                    </a:lnTo>
                    <a:lnTo>
                      <a:pt x="1977" y="2409"/>
                    </a:lnTo>
                    <a:lnTo>
                      <a:pt x="1959" y="2718"/>
                    </a:lnTo>
                    <a:lnTo>
                      <a:pt x="1871" y="3962"/>
                    </a:lnTo>
                    <a:lnTo>
                      <a:pt x="1774" y="5206"/>
                    </a:lnTo>
                    <a:lnTo>
                      <a:pt x="1738" y="5824"/>
                    </a:lnTo>
                    <a:lnTo>
                      <a:pt x="1721" y="6449"/>
                    </a:lnTo>
                    <a:lnTo>
                      <a:pt x="1703" y="7076"/>
                    </a:lnTo>
                    <a:lnTo>
                      <a:pt x="1712" y="7694"/>
                    </a:lnTo>
                    <a:lnTo>
                      <a:pt x="1730" y="8320"/>
                    </a:lnTo>
                    <a:lnTo>
                      <a:pt x="1765" y="8947"/>
                    </a:lnTo>
                    <a:lnTo>
                      <a:pt x="1800" y="9388"/>
                    </a:lnTo>
                    <a:lnTo>
                      <a:pt x="1853" y="9838"/>
                    </a:lnTo>
                    <a:lnTo>
                      <a:pt x="1765" y="9917"/>
                    </a:lnTo>
                    <a:lnTo>
                      <a:pt x="1685" y="10005"/>
                    </a:lnTo>
                    <a:lnTo>
                      <a:pt x="1615" y="10094"/>
                    </a:lnTo>
                    <a:lnTo>
                      <a:pt x="1544" y="10191"/>
                    </a:lnTo>
                    <a:lnTo>
                      <a:pt x="1447" y="10341"/>
                    </a:lnTo>
                    <a:lnTo>
                      <a:pt x="1368" y="10508"/>
                    </a:lnTo>
                    <a:lnTo>
                      <a:pt x="1288" y="10667"/>
                    </a:lnTo>
                    <a:lnTo>
                      <a:pt x="1227" y="10844"/>
                    </a:lnTo>
                    <a:lnTo>
                      <a:pt x="1209" y="10941"/>
                    </a:lnTo>
                    <a:lnTo>
                      <a:pt x="1191" y="11038"/>
                    </a:lnTo>
                    <a:lnTo>
                      <a:pt x="1191" y="11126"/>
                    </a:lnTo>
                    <a:lnTo>
                      <a:pt x="1200" y="11223"/>
                    </a:lnTo>
                    <a:lnTo>
                      <a:pt x="1227" y="11408"/>
                    </a:lnTo>
                    <a:lnTo>
                      <a:pt x="1280" y="11585"/>
                    </a:lnTo>
                    <a:lnTo>
                      <a:pt x="1341" y="11753"/>
                    </a:lnTo>
                    <a:lnTo>
                      <a:pt x="1421" y="11920"/>
                    </a:lnTo>
                    <a:lnTo>
                      <a:pt x="1518" y="12079"/>
                    </a:lnTo>
                    <a:lnTo>
                      <a:pt x="1632" y="12220"/>
                    </a:lnTo>
                    <a:lnTo>
                      <a:pt x="1756" y="12353"/>
                    </a:lnTo>
                    <a:lnTo>
                      <a:pt x="1906" y="12467"/>
                    </a:lnTo>
                    <a:lnTo>
                      <a:pt x="1977" y="12511"/>
                    </a:lnTo>
                    <a:lnTo>
                      <a:pt x="2056" y="12564"/>
                    </a:lnTo>
                    <a:lnTo>
                      <a:pt x="2135" y="12600"/>
                    </a:lnTo>
                    <a:lnTo>
                      <a:pt x="2215" y="12644"/>
                    </a:lnTo>
                    <a:lnTo>
                      <a:pt x="2365" y="12697"/>
                    </a:lnTo>
                    <a:lnTo>
                      <a:pt x="2506" y="12741"/>
                    </a:lnTo>
                    <a:lnTo>
                      <a:pt x="2647" y="12776"/>
                    </a:lnTo>
                    <a:lnTo>
                      <a:pt x="2797" y="12803"/>
                    </a:lnTo>
                    <a:lnTo>
                      <a:pt x="2065" y="12847"/>
                    </a:lnTo>
                    <a:lnTo>
                      <a:pt x="1553" y="12864"/>
                    </a:lnTo>
                    <a:lnTo>
                      <a:pt x="1032" y="12882"/>
                    </a:lnTo>
                    <a:lnTo>
                      <a:pt x="521" y="12891"/>
                    </a:lnTo>
                    <a:lnTo>
                      <a:pt x="0" y="12900"/>
                    </a:lnTo>
                    <a:lnTo>
                      <a:pt x="521" y="12917"/>
                    </a:lnTo>
                    <a:lnTo>
                      <a:pt x="1032" y="12926"/>
                    </a:lnTo>
                    <a:lnTo>
                      <a:pt x="1553" y="12935"/>
                    </a:lnTo>
                    <a:lnTo>
                      <a:pt x="2074" y="12926"/>
                    </a:lnTo>
                    <a:lnTo>
                      <a:pt x="2594" y="12908"/>
                    </a:lnTo>
                    <a:lnTo>
                      <a:pt x="3106" y="12882"/>
                    </a:lnTo>
                    <a:lnTo>
                      <a:pt x="3627" y="12847"/>
                    </a:lnTo>
                    <a:lnTo>
                      <a:pt x="4147" y="12803"/>
                    </a:lnTo>
                    <a:lnTo>
                      <a:pt x="4659" y="12732"/>
                    </a:lnTo>
                    <a:lnTo>
                      <a:pt x="5171" y="12653"/>
                    </a:lnTo>
                    <a:lnTo>
                      <a:pt x="5427" y="12608"/>
                    </a:lnTo>
                    <a:lnTo>
                      <a:pt x="5683" y="12556"/>
                    </a:lnTo>
                    <a:lnTo>
                      <a:pt x="5939" y="12494"/>
                    </a:lnTo>
                    <a:lnTo>
                      <a:pt x="6195" y="12423"/>
                    </a:lnTo>
                    <a:lnTo>
                      <a:pt x="6442" y="12353"/>
                    </a:lnTo>
                    <a:lnTo>
                      <a:pt x="6689" y="12264"/>
                    </a:lnTo>
                    <a:lnTo>
                      <a:pt x="6936" y="12167"/>
                    </a:lnTo>
                    <a:lnTo>
                      <a:pt x="7174" y="12061"/>
                    </a:lnTo>
                    <a:lnTo>
                      <a:pt x="7412" y="11938"/>
                    </a:lnTo>
                    <a:lnTo>
                      <a:pt x="7642" y="11806"/>
                    </a:lnTo>
                    <a:lnTo>
                      <a:pt x="7748" y="11726"/>
                    </a:lnTo>
                    <a:lnTo>
                      <a:pt x="7853" y="11647"/>
                    </a:lnTo>
                    <a:lnTo>
                      <a:pt x="7959" y="11558"/>
                    </a:lnTo>
                    <a:lnTo>
                      <a:pt x="8056" y="11470"/>
                    </a:lnTo>
                    <a:close/>
                    <a:moveTo>
                      <a:pt x="6989" y="8920"/>
                    </a:moveTo>
                    <a:lnTo>
                      <a:pt x="6989" y="8920"/>
                    </a:lnTo>
                    <a:lnTo>
                      <a:pt x="7139" y="9600"/>
                    </a:lnTo>
                    <a:lnTo>
                      <a:pt x="7289" y="10279"/>
                    </a:lnTo>
                    <a:lnTo>
                      <a:pt x="7448" y="10941"/>
                    </a:lnTo>
                    <a:lnTo>
                      <a:pt x="7615" y="11611"/>
                    </a:lnTo>
                    <a:lnTo>
                      <a:pt x="7474" y="11364"/>
                    </a:lnTo>
                    <a:lnTo>
                      <a:pt x="7351" y="11126"/>
                    </a:lnTo>
                    <a:lnTo>
                      <a:pt x="7227" y="10870"/>
                    </a:lnTo>
                    <a:lnTo>
                      <a:pt x="7112" y="10623"/>
                    </a:lnTo>
                    <a:lnTo>
                      <a:pt x="6998" y="10367"/>
                    </a:lnTo>
                    <a:lnTo>
                      <a:pt x="6892" y="10111"/>
                    </a:lnTo>
                    <a:lnTo>
                      <a:pt x="6795" y="9855"/>
                    </a:lnTo>
                    <a:lnTo>
                      <a:pt x="6706" y="9591"/>
                    </a:lnTo>
                    <a:lnTo>
                      <a:pt x="6618" y="9326"/>
                    </a:lnTo>
                    <a:lnTo>
                      <a:pt x="6539" y="9061"/>
                    </a:lnTo>
                    <a:lnTo>
                      <a:pt x="6459" y="8797"/>
                    </a:lnTo>
                    <a:lnTo>
                      <a:pt x="6389" y="8523"/>
                    </a:lnTo>
                    <a:lnTo>
                      <a:pt x="6256" y="7976"/>
                    </a:lnTo>
                    <a:lnTo>
                      <a:pt x="6150" y="7429"/>
                    </a:lnTo>
                    <a:lnTo>
                      <a:pt x="6053" y="6882"/>
                    </a:lnTo>
                    <a:lnTo>
                      <a:pt x="5965" y="6326"/>
                    </a:lnTo>
                    <a:lnTo>
                      <a:pt x="5903" y="5780"/>
                    </a:lnTo>
                    <a:lnTo>
                      <a:pt x="5842" y="5224"/>
                    </a:lnTo>
                    <a:lnTo>
                      <a:pt x="5789" y="4659"/>
                    </a:lnTo>
                    <a:lnTo>
                      <a:pt x="5762" y="4386"/>
                    </a:lnTo>
                    <a:lnTo>
                      <a:pt x="5736" y="4103"/>
                    </a:lnTo>
                    <a:lnTo>
                      <a:pt x="5709" y="3962"/>
                    </a:lnTo>
                    <a:lnTo>
                      <a:pt x="5683" y="3821"/>
                    </a:lnTo>
                    <a:lnTo>
                      <a:pt x="5647" y="3680"/>
                    </a:lnTo>
                    <a:lnTo>
                      <a:pt x="5603" y="3547"/>
                    </a:lnTo>
                    <a:lnTo>
                      <a:pt x="5542" y="3415"/>
                    </a:lnTo>
                    <a:lnTo>
                      <a:pt x="5462" y="3291"/>
                    </a:lnTo>
                    <a:lnTo>
                      <a:pt x="5418" y="3238"/>
                    </a:lnTo>
                    <a:lnTo>
                      <a:pt x="5365" y="3186"/>
                    </a:lnTo>
                    <a:lnTo>
                      <a:pt x="5312" y="3133"/>
                    </a:lnTo>
                    <a:lnTo>
                      <a:pt x="5259" y="3097"/>
                    </a:lnTo>
                    <a:lnTo>
                      <a:pt x="5250" y="3088"/>
                    </a:lnTo>
                    <a:lnTo>
                      <a:pt x="5242" y="3088"/>
                    </a:lnTo>
                    <a:lnTo>
                      <a:pt x="5171" y="3133"/>
                    </a:lnTo>
                    <a:lnTo>
                      <a:pt x="5268" y="2083"/>
                    </a:lnTo>
                    <a:lnTo>
                      <a:pt x="5268" y="2074"/>
                    </a:lnTo>
                    <a:lnTo>
                      <a:pt x="5347" y="2330"/>
                    </a:lnTo>
                    <a:lnTo>
                      <a:pt x="5436" y="2577"/>
                    </a:lnTo>
                    <a:lnTo>
                      <a:pt x="5542" y="2833"/>
                    </a:lnTo>
                    <a:lnTo>
                      <a:pt x="5647" y="3071"/>
                    </a:lnTo>
                    <a:lnTo>
                      <a:pt x="5745" y="3291"/>
                    </a:lnTo>
                    <a:lnTo>
                      <a:pt x="5842" y="3486"/>
                    </a:lnTo>
                    <a:lnTo>
                      <a:pt x="6000" y="3777"/>
                    </a:lnTo>
                    <a:lnTo>
                      <a:pt x="6212" y="4986"/>
                    </a:lnTo>
                    <a:lnTo>
                      <a:pt x="6433" y="6194"/>
                    </a:lnTo>
                    <a:lnTo>
                      <a:pt x="6706" y="7561"/>
                    </a:lnTo>
                    <a:lnTo>
                      <a:pt x="6989" y="8920"/>
                    </a:lnTo>
                    <a:close/>
                    <a:moveTo>
                      <a:pt x="5365" y="944"/>
                    </a:moveTo>
                    <a:lnTo>
                      <a:pt x="5365" y="944"/>
                    </a:lnTo>
                    <a:lnTo>
                      <a:pt x="5400" y="865"/>
                    </a:lnTo>
                    <a:lnTo>
                      <a:pt x="5453" y="803"/>
                    </a:lnTo>
                    <a:lnTo>
                      <a:pt x="5471" y="777"/>
                    </a:lnTo>
                    <a:lnTo>
                      <a:pt x="5489" y="768"/>
                    </a:lnTo>
                    <a:lnTo>
                      <a:pt x="5497" y="768"/>
                    </a:lnTo>
                    <a:lnTo>
                      <a:pt x="5709" y="2100"/>
                    </a:lnTo>
                    <a:lnTo>
                      <a:pt x="5939" y="3441"/>
                    </a:lnTo>
                    <a:lnTo>
                      <a:pt x="5745" y="3044"/>
                    </a:lnTo>
                    <a:lnTo>
                      <a:pt x="5647" y="2815"/>
                    </a:lnTo>
                    <a:lnTo>
                      <a:pt x="5550" y="2586"/>
                    </a:lnTo>
                    <a:lnTo>
                      <a:pt x="5462" y="2356"/>
                    </a:lnTo>
                    <a:lnTo>
                      <a:pt x="5392" y="2127"/>
                    </a:lnTo>
                    <a:lnTo>
                      <a:pt x="5330" y="1906"/>
                    </a:lnTo>
                    <a:lnTo>
                      <a:pt x="5294" y="1703"/>
                    </a:lnTo>
                    <a:lnTo>
                      <a:pt x="5321" y="1306"/>
                    </a:lnTo>
                    <a:lnTo>
                      <a:pt x="5330" y="1112"/>
                    </a:lnTo>
                    <a:lnTo>
                      <a:pt x="5347" y="1024"/>
                    </a:lnTo>
                    <a:lnTo>
                      <a:pt x="5365" y="944"/>
                    </a:lnTo>
                    <a:close/>
                    <a:moveTo>
                      <a:pt x="1871" y="8938"/>
                    </a:moveTo>
                    <a:lnTo>
                      <a:pt x="1871" y="8938"/>
                    </a:lnTo>
                    <a:lnTo>
                      <a:pt x="1844" y="8320"/>
                    </a:lnTo>
                    <a:lnTo>
                      <a:pt x="1835" y="7694"/>
                    </a:lnTo>
                    <a:lnTo>
                      <a:pt x="1835" y="7076"/>
                    </a:lnTo>
                    <a:lnTo>
                      <a:pt x="1862" y="6458"/>
                    </a:lnTo>
                    <a:lnTo>
                      <a:pt x="1888" y="5833"/>
                    </a:lnTo>
                    <a:lnTo>
                      <a:pt x="1932" y="5215"/>
                    </a:lnTo>
                    <a:lnTo>
                      <a:pt x="2030" y="3971"/>
                    </a:lnTo>
                    <a:lnTo>
                      <a:pt x="2082" y="3353"/>
                    </a:lnTo>
                    <a:lnTo>
                      <a:pt x="2127" y="2736"/>
                    </a:lnTo>
                    <a:lnTo>
                      <a:pt x="2144" y="2418"/>
                    </a:lnTo>
                    <a:lnTo>
                      <a:pt x="2162" y="2109"/>
                    </a:lnTo>
                    <a:lnTo>
                      <a:pt x="2180" y="1483"/>
                    </a:lnTo>
                    <a:lnTo>
                      <a:pt x="2197" y="865"/>
                    </a:lnTo>
                    <a:lnTo>
                      <a:pt x="2206" y="556"/>
                    </a:lnTo>
                    <a:lnTo>
                      <a:pt x="2224" y="247"/>
                    </a:lnTo>
                    <a:lnTo>
                      <a:pt x="2233" y="185"/>
                    </a:lnTo>
                    <a:lnTo>
                      <a:pt x="2241" y="177"/>
                    </a:lnTo>
                    <a:lnTo>
                      <a:pt x="2268" y="168"/>
                    </a:lnTo>
                    <a:lnTo>
                      <a:pt x="2321" y="185"/>
                    </a:lnTo>
                    <a:lnTo>
                      <a:pt x="2383" y="203"/>
                    </a:lnTo>
                    <a:lnTo>
                      <a:pt x="2444" y="238"/>
                    </a:lnTo>
                    <a:lnTo>
                      <a:pt x="2577" y="309"/>
                    </a:lnTo>
                    <a:lnTo>
                      <a:pt x="2691" y="397"/>
                    </a:lnTo>
                    <a:lnTo>
                      <a:pt x="2806" y="494"/>
                    </a:lnTo>
                    <a:lnTo>
                      <a:pt x="2921" y="600"/>
                    </a:lnTo>
                    <a:lnTo>
                      <a:pt x="3027" y="706"/>
                    </a:lnTo>
                    <a:lnTo>
                      <a:pt x="3133" y="821"/>
                    </a:lnTo>
                    <a:lnTo>
                      <a:pt x="3230" y="935"/>
                    </a:lnTo>
                    <a:lnTo>
                      <a:pt x="3424" y="1174"/>
                    </a:lnTo>
                    <a:lnTo>
                      <a:pt x="3591" y="1430"/>
                    </a:lnTo>
                    <a:lnTo>
                      <a:pt x="3750" y="1694"/>
                    </a:lnTo>
                    <a:lnTo>
                      <a:pt x="3891" y="1968"/>
                    </a:lnTo>
                    <a:lnTo>
                      <a:pt x="4015" y="2241"/>
                    </a:lnTo>
                    <a:lnTo>
                      <a:pt x="4121" y="2533"/>
                    </a:lnTo>
                    <a:lnTo>
                      <a:pt x="4209" y="2824"/>
                    </a:lnTo>
                    <a:lnTo>
                      <a:pt x="4280" y="3124"/>
                    </a:lnTo>
                    <a:lnTo>
                      <a:pt x="4324" y="3424"/>
                    </a:lnTo>
                    <a:lnTo>
                      <a:pt x="4350" y="3733"/>
                    </a:lnTo>
                    <a:lnTo>
                      <a:pt x="4359" y="4041"/>
                    </a:lnTo>
                    <a:lnTo>
                      <a:pt x="4350" y="4191"/>
                    </a:lnTo>
                    <a:lnTo>
                      <a:pt x="4341" y="4350"/>
                    </a:lnTo>
                    <a:lnTo>
                      <a:pt x="4306" y="4650"/>
                    </a:lnTo>
                    <a:lnTo>
                      <a:pt x="4253" y="4959"/>
                    </a:lnTo>
                    <a:lnTo>
                      <a:pt x="4183" y="5259"/>
                    </a:lnTo>
                    <a:lnTo>
                      <a:pt x="4094" y="5550"/>
                    </a:lnTo>
                    <a:lnTo>
                      <a:pt x="4077" y="5630"/>
                    </a:lnTo>
                    <a:lnTo>
                      <a:pt x="4068" y="5709"/>
                    </a:lnTo>
                    <a:lnTo>
                      <a:pt x="4059" y="5868"/>
                    </a:lnTo>
                    <a:lnTo>
                      <a:pt x="4059" y="6027"/>
                    </a:lnTo>
                    <a:lnTo>
                      <a:pt x="4068" y="6186"/>
                    </a:lnTo>
                    <a:lnTo>
                      <a:pt x="4094" y="6344"/>
                    </a:lnTo>
                    <a:lnTo>
                      <a:pt x="4112" y="6414"/>
                    </a:lnTo>
                    <a:lnTo>
                      <a:pt x="4130" y="6494"/>
                    </a:lnTo>
                    <a:lnTo>
                      <a:pt x="4139" y="6502"/>
                    </a:lnTo>
                    <a:lnTo>
                      <a:pt x="4165" y="6520"/>
                    </a:lnTo>
                    <a:lnTo>
                      <a:pt x="4183" y="6555"/>
                    </a:lnTo>
                    <a:lnTo>
                      <a:pt x="4236" y="6617"/>
                    </a:lnTo>
                    <a:lnTo>
                      <a:pt x="4289" y="6670"/>
                    </a:lnTo>
                    <a:lnTo>
                      <a:pt x="4359" y="6714"/>
                    </a:lnTo>
                    <a:lnTo>
                      <a:pt x="4421" y="6741"/>
                    </a:lnTo>
                    <a:lnTo>
                      <a:pt x="4483" y="6758"/>
                    </a:lnTo>
                    <a:lnTo>
                      <a:pt x="4553" y="6767"/>
                    </a:lnTo>
                    <a:lnTo>
                      <a:pt x="4615" y="6767"/>
                    </a:lnTo>
                    <a:lnTo>
                      <a:pt x="4509" y="7782"/>
                    </a:lnTo>
                    <a:lnTo>
                      <a:pt x="4465" y="7747"/>
                    </a:lnTo>
                    <a:lnTo>
                      <a:pt x="4465" y="7755"/>
                    </a:lnTo>
                    <a:lnTo>
                      <a:pt x="4509" y="7782"/>
                    </a:lnTo>
                    <a:lnTo>
                      <a:pt x="4324" y="9450"/>
                    </a:lnTo>
                    <a:lnTo>
                      <a:pt x="4174" y="9388"/>
                    </a:lnTo>
                    <a:lnTo>
                      <a:pt x="3997" y="9335"/>
                    </a:lnTo>
                    <a:lnTo>
                      <a:pt x="3812" y="9300"/>
                    </a:lnTo>
                    <a:lnTo>
                      <a:pt x="3636" y="9273"/>
                    </a:lnTo>
                    <a:lnTo>
                      <a:pt x="3450" y="9264"/>
                    </a:lnTo>
                    <a:lnTo>
                      <a:pt x="3265" y="9264"/>
                    </a:lnTo>
                    <a:lnTo>
                      <a:pt x="3088" y="9282"/>
                    </a:lnTo>
                    <a:lnTo>
                      <a:pt x="2903" y="9308"/>
                    </a:lnTo>
                    <a:lnTo>
                      <a:pt x="2727" y="9352"/>
                    </a:lnTo>
                    <a:lnTo>
                      <a:pt x="2541" y="9414"/>
                    </a:lnTo>
                    <a:lnTo>
                      <a:pt x="2585" y="8805"/>
                    </a:lnTo>
                    <a:lnTo>
                      <a:pt x="2647" y="8188"/>
                    </a:lnTo>
                    <a:lnTo>
                      <a:pt x="2700" y="7799"/>
                    </a:lnTo>
                    <a:lnTo>
                      <a:pt x="2753" y="7420"/>
                    </a:lnTo>
                    <a:lnTo>
                      <a:pt x="2824" y="7032"/>
                    </a:lnTo>
                    <a:lnTo>
                      <a:pt x="2903" y="6652"/>
                    </a:lnTo>
                    <a:lnTo>
                      <a:pt x="2956" y="6414"/>
                    </a:lnTo>
                    <a:lnTo>
                      <a:pt x="3018" y="6186"/>
                    </a:lnTo>
                    <a:lnTo>
                      <a:pt x="3036" y="6202"/>
                    </a:lnTo>
                    <a:lnTo>
                      <a:pt x="3044" y="6220"/>
                    </a:lnTo>
                    <a:lnTo>
                      <a:pt x="3062" y="6229"/>
                    </a:lnTo>
                    <a:lnTo>
                      <a:pt x="3088" y="6229"/>
                    </a:lnTo>
                    <a:lnTo>
                      <a:pt x="3106" y="6220"/>
                    </a:lnTo>
                    <a:lnTo>
                      <a:pt x="3124" y="6211"/>
                    </a:lnTo>
                    <a:lnTo>
                      <a:pt x="3133" y="6194"/>
                    </a:lnTo>
                    <a:lnTo>
                      <a:pt x="3141" y="6168"/>
                    </a:lnTo>
                    <a:lnTo>
                      <a:pt x="3133" y="6150"/>
                    </a:lnTo>
                    <a:lnTo>
                      <a:pt x="3080" y="6053"/>
                    </a:lnTo>
                    <a:lnTo>
                      <a:pt x="3062" y="6036"/>
                    </a:lnTo>
                    <a:lnTo>
                      <a:pt x="3133" y="5815"/>
                    </a:lnTo>
                    <a:lnTo>
                      <a:pt x="3203" y="5594"/>
                    </a:lnTo>
                    <a:lnTo>
                      <a:pt x="3291" y="5383"/>
                    </a:lnTo>
                    <a:lnTo>
                      <a:pt x="3380" y="5171"/>
                    </a:lnTo>
                    <a:lnTo>
                      <a:pt x="3459" y="4986"/>
                    </a:lnTo>
                    <a:lnTo>
                      <a:pt x="3538" y="4809"/>
                    </a:lnTo>
                    <a:lnTo>
                      <a:pt x="3600" y="4615"/>
                    </a:lnTo>
                    <a:lnTo>
                      <a:pt x="3671" y="4430"/>
                    </a:lnTo>
                    <a:lnTo>
                      <a:pt x="3724" y="4236"/>
                    </a:lnTo>
                    <a:lnTo>
                      <a:pt x="3768" y="4041"/>
                    </a:lnTo>
                    <a:lnTo>
                      <a:pt x="3803" y="3839"/>
                    </a:lnTo>
                    <a:lnTo>
                      <a:pt x="3830" y="3644"/>
                    </a:lnTo>
                    <a:lnTo>
                      <a:pt x="3847" y="3441"/>
                    </a:lnTo>
                    <a:lnTo>
                      <a:pt x="3856" y="3238"/>
                    </a:lnTo>
                    <a:lnTo>
                      <a:pt x="3847" y="3044"/>
                    </a:lnTo>
                    <a:lnTo>
                      <a:pt x="3830" y="2841"/>
                    </a:lnTo>
                    <a:lnTo>
                      <a:pt x="3794" y="2638"/>
                    </a:lnTo>
                    <a:lnTo>
                      <a:pt x="3750" y="2444"/>
                    </a:lnTo>
                    <a:lnTo>
                      <a:pt x="3697" y="2250"/>
                    </a:lnTo>
                    <a:lnTo>
                      <a:pt x="3618" y="2065"/>
                    </a:lnTo>
                    <a:lnTo>
                      <a:pt x="3530" y="1888"/>
                    </a:lnTo>
                    <a:lnTo>
                      <a:pt x="3424" y="1712"/>
                    </a:lnTo>
                    <a:lnTo>
                      <a:pt x="3300" y="1553"/>
                    </a:lnTo>
                    <a:lnTo>
                      <a:pt x="3168" y="1412"/>
                    </a:lnTo>
                    <a:lnTo>
                      <a:pt x="3018" y="1280"/>
                    </a:lnTo>
                    <a:lnTo>
                      <a:pt x="2859" y="1156"/>
                    </a:lnTo>
                    <a:lnTo>
                      <a:pt x="2691" y="1059"/>
                    </a:lnTo>
                    <a:lnTo>
                      <a:pt x="2515" y="971"/>
                    </a:lnTo>
                    <a:lnTo>
                      <a:pt x="2683" y="1068"/>
                    </a:lnTo>
                    <a:lnTo>
                      <a:pt x="2841" y="1183"/>
                    </a:lnTo>
                    <a:lnTo>
                      <a:pt x="2983" y="1315"/>
                    </a:lnTo>
                    <a:lnTo>
                      <a:pt x="3124" y="1456"/>
                    </a:lnTo>
                    <a:lnTo>
                      <a:pt x="3238" y="1606"/>
                    </a:lnTo>
                    <a:lnTo>
                      <a:pt x="3353" y="1765"/>
                    </a:lnTo>
                    <a:lnTo>
                      <a:pt x="3441" y="1933"/>
                    </a:lnTo>
                    <a:lnTo>
                      <a:pt x="3521" y="2109"/>
                    </a:lnTo>
                    <a:lnTo>
                      <a:pt x="3583" y="2294"/>
                    </a:lnTo>
                    <a:lnTo>
                      <a:pt x="3636" y="2480"/>
                    </a:lnTo>
                    <a:lnTo>
                      <a:pt x="3671" y="2665"/>
                    </a:lnTo>
                    <a:lnTo>
                      <a:pt x="3688" y="2859"/>
                    </a:lnTo>
                    <a:lnTo>
                      <a:pt x="3697" y="3044"/>
                    </a:lnTo>
                    <a:lnTo>
                      <a:pt x="3697" y="3238"/>
                    </a:lnTo>
                    <a:lnTo>
                      <a:pt x="3688" y="3433"/>
                    </a:lnTo>
                    <a:lnTo>
                      <a:pt x="3671" y="3627"/>
                    </a:lnTo>
                    <a:lnTo>
                      <a:pt x="3644" y="3812"/>
                    </a:lnTo>
                    <a:lnTo>
                      <a:pt x="3600" y="4006"/>
                    </a:lnTo>
                    <a:lnTo>
                      <a:pt x="3556" y="4191"/>
                    </a:lnTo>
                    <a:lnTo>
                      <a:pt x="3503" y="4377"/>
                    </a:lnTo>
                    <a:lnTo>
                      <a:pt x="3441" y="4562"/>
                    </a:lnTo>
                    <a:lnTo>
                      <a:pt x="3371" y="4739"/>
                    </a:lnTo>
                    <a:lnTo>
                      <a:pt x="3300" y="4915"/>
                    </a:lnTo>
                    <a:lnTo>
                      <a:pt x="3221" y="5100"/>
                    </a:lnTo>
                    <a:lnTo>
                      <a:pt x="3080" y="5436"/>
                    </a:lnTo>
                    <a:lnTo>
                      <a:pt x="2956" y="5789"/>
                    </a:lnTo>
                    <a:lnTo>
                      <a:pt x="2956" y="5771"/>
                    </a:lnTo>
                    <a:lnTo>
                      <a:pt x="2956" y="5762"/>
                    </a:lnTo>
                    <a:lnTo>
                      <a:pt x="2938" y="5744"/>
                    </a:lnTo>
                    <a:lnTo>
                      <a:pt x="2921" y="5736"/>
                    </a:lnTo>
                    <a:lnTo>
                      <a:pt x="2894" y="5727"/>
                    </a:lnTo>
                    <a:lnTo>
                      <a:pt x="2868" y="5736"/>
                    </a:lnTo>
                    <a:lnTo>
                      <a:pt x="2850" y="5753"/>
                    </a:lnTo>
                    <a:lnTo>
                      <a:pt x="2841" y="5771"/>
                    </a:lnTo>
                    <a:lnTo>
                      <a:pt x="2833" y="5797"/>
                    </a:lnTo>
                    <a:lnTo>
                      <a:pt x="2841" y="5815"/>
                    </a:lnTo>
                    <a:lnTo>
                      <a:pt x="2885" y="5912"/>
                    </a:lnTo>
                    <a:lnTo>
                      <a:pt x="2894" y="5930"/>
                    </a:lnTo>
                    <a:lnTo>
                      <a:pt x="2912" y="5939"/>
                    </a:lnTo>
                    <a:lnTo>
                      <a:pt x="2815" y="6273"/>
                    </a:lnTo>
                    <a:lnTo>
                      <a:pt x="2735" y="6608"/>
                    </a:lnTo>
                    <a:lnTo>
                      <a:pt x="2665" y="6970"/>
                    </a:lnTo>
                    <a:lnTo>
                      <a:pt x="2603" y="7323"/>
                    </a:lnTo>
                    <a:lnTo>
                      <a:pt x="2559" y="7676"/>
                    </a:lnTo>
                    <a:lnTo>
                      <a:pt x="2515" y="8038"/>
                    </a:lnTo>
                    <a:lnTo>
                      <a:pt x="2480" y="8391"/>
                    </a:lnTo>
                    <a:lnTo>
                      <a:pt x="2444" y="8752"/>
                    </a:lnTo>
                    <a:lnTo>
                      <a:pt x="2409" y="9467"/>
                    </a:lnTo>
                    <a:lnTo>
                      <a:pt x="2233" y="9564"/>
                    </a:lnTo>
                    <a:lnTo>
                      <a:pt x="2065" y="9670"/>
                    </a:lnTo>
                    <a:lnTo>
                      <a:pt x="1932" y="9767"/>
                    </a:lnTo>
                    <a:lnTo>
                      <a:pt x="1897" y="9352"/>
                    </a:lnTo>
                    <a:lnTo>
                      <a:pt x="1871" y="8938"/>
                    </a:lnTo>
                    <a:close/>
                    <a:moveTo>
                      <a:pt x="1377" y="10888"/>
                    </a:moveTo>
                    <a:lnTo>
                      <a:pt x="1377" y="10888"/>
                    </a:lnTo>
                    <a:lnTo>
                      <a:pt x="1438" y="10729"/>
                    </a:lnTo>
                    <a:lnTo>
                      <a:pt x="1509" y="10570"/>
                    </a:lnTo>
                    <a:lnTo>
                      <a:pt x="1588" y="10420"/>
                    </a:lnTo>
                    <a:lnTo>
                      <a:pt x="1685" y="10279"/>
                    </a:lnTo>
                    <a:lnTo>
                      <a:pt x="1791" y="10147"/>
                    </a:lnTo>
                    <a:lnTo>
                      <a:pt x="1906" y="10023"/>
                    </a:lnTo>
                    <a:lnTo>
                      <a:pt x="2030" y="9908"/>
                    </a:lnTo>
                    <a:lnTo>
                      <a:pt x="2162" y="9811"/>
                    </a:lnTo>
                    <a:lnTo>
                      <a:pt x="2303" y="9714"/>
                    </a:lnTo>
                    <a:lnTo>
                      <a:pt x="2453" y="9644"/>
                    </a:lnTo>
                    <a:lnTo>
                      <a:pt x="2612" y="9573"/>
                    </a:lnTo>
                    <a:lnTo>
                      <a:pt x="2771" y="9520"/>
                    </a:lnTo>
                    <a:lnTo>
                      <a:pt x="2938" y="9476"/>
                    </a:lnTo>
                    <a:lnTo>
                      <a:pt x="3106" y="9450"/>
                    </a:lnTo>
                    <a:lnTo>
                      <a:pt x="3274" y="9441"/>
                    </a:lnTo>
                    <a:lnTo>
                      <a:pt x="3450" y="9432"/>
                    </a:lnTo>
                    <a:lnTo>
                      <a:pt x="3618" y="9441"/>
                    </a:lnTo>
                    <a:lnTo>
                      <a:pt x="3786" y="9467"/>
                    </a:lnTo>
                    <a:lnTo>
                      <a:pt x="3953" y="9502"/>
                    </a:lnTo>
                    <a:lnTo>
                      <a:pt x="4121" y="9547"/>
                    </a:lnTo>
                    <a:lnTo>
                      <a:pt x="4280" y="9600"/>
                    </a:lnTo>
                    <a:lnTo>
                      <a:pt x="4430" y="9679"/>
                    </a:lnTo>
                    <a:lnTo>
                      <a:pt x="4580" y="9758"/>
                    </a:lnTo>
                    <a:lnTo>
                      <a:pt x="4712" y="9864"/>
                    </a:lnTo>
                    <a:lnTo>
                      <a:pt x="4844" y="9970"/>
                    </a:lnTo>
                    <a:lnTo>
                      <a:pt x="4959" y="10094"/>
                    </a:lnTo>
                    <a:lnTo>
                      <a:pt x="5074" y="10226"/>
                    </a:lnTo>
                    <a:lnTo>
                      <a:pt x="5162" y="10367"/>
                    </a:lnTo>
                    <a:lnTo>
                      <a:pt x="5242" y="10508"/>
                    </a:lnTo>
                    <a:lnTo>
                      <a:pt x="5294" y="10667"/>
                    </a:lnTo>
                    <a:lnTo>
                      <a:pt x="5339" y="10826"/>
                    </a:lnTo>
                    <a:lnTo>
                      <a:pt x="5365" y="10985"/>
                    </a:lnTo>
                    <a:lnTo>
                      <a:pt x="4933" y="10958"/>
                    </a:lnTo>
                    <a:lnTo>
                      <a:pt x="4500" y="10941"/>
                    </a:lnTo>
                    <a:lnTo>
                      <a:pt x="3962" y="10932"/>
                    </a:lnTo>
                    <a:lnTo>
                      <a:pt x="3415" y="10932"/>
                    </a:lnTo>
                    <a:lnTo>
                      <a:pt x="2877" y="10941"/>
                    </a:lnTo>
                    <a:lnTo>
                      <a:pt x="2330" y="10967"/>
                    </a:lnTo>
                    <a:lnTo>
                      <a:pt x="1835" y="10994"/>
                    </a:lnTo>
                    <a:lnTo>
                      <a:pt x="1588" y="11020"/>
                    </a:lnTo>
                    <a:lnTo>
                      <a:pt x="1350" y="11047"/>
                    </a:lnTo>
                    <a:lnTo>
                      <a:pt x="1359" y="10967"/>
                    </a:lnTo>
                    <a:lnTo>
                      <a:pt x="1377" y="10888"/>
                    </a:lnTo>
                    <a:close/>
                    <a:moveTo>
                      <a:pt x="5356" y="11285"/>
                    </a:moveTo>
                    <a:lnTo>
                      <a:pt x="5356" y="11285"/>
                    </a:lnTo>
                    <a:lnTo>
                      <a:pt x="4933" y="11258"/>
                    </a:lnTo>
                    <a:lnTo>
                      <a:pt x="4500" y="11241"/>
                    </a:lnTo>
                    <a:lnTo>
                      <a:pt x="3962" y="11232"/>
                    </a:lnTo>
                    <a:lnTo>
                      <a:pt x="3415" y="11232"/>
                    </a:lnTo>
                    <a:lnTo>
                      <a:pt x="2877" y="11241"/>
                    </a:lnTo>
                    <a:lnTo>
                      <a:pt x="2330" y="11267"/>
                    </a:lnTo>
                    <a:lnTo>
                      <a:pt x="1844" y="11294"/>
                    </a:lnTo>
                    <a:lnTo>
                      <a:pt x="1606" y="11320"/>
                    </a:lnTo>
                    <a:lnTo>
                      <a:pt x="1359" y="11347"/>
                    </a:lnTo>
                    <a:lnTo>
                      <a:pt x="1350" y="11205"/>
                    </a:lnTo>
                    <a:lnTo>
                      <a:pt x="1341" y="11135"/>
                    </a:lnTo>
                    <a:lnTo>
                      <a:pt x="1341" y="11064"/>
                    </a:lnTo>
                    <a:lnTo>
                      <a:pt x="2338" y="11073"/>
                    </a:lnTo>
                    <a:lnTo>
                      <a:pt x="2877" y="11073"/>
                    </a:lnTo>
                    <a:lnTo>
                      <a:pt x="3415" y="11073"/>
                    </a:lnTo>
                    <a:lnTo>
                      <a:pt x="3962" y="11064"/>
                    </a:lnTo>
                    <a:lnTo>
                      <a:pt x="4500" y="11047"/>
                    </a:lnTo>
                    <a:lnTo>
                      <a:pt x="5365" y="11020"/>
                    </a:lnTo>
                    <a:lnTo>
                      <a:pt x="5365" y="11153"/>
                    </a:lnTo>
                    <a:lnTo>
                      <a:pt x="5356" y="11285"/>
                    </a:lnTo>
                    <a:close/>
                    <a:moveTo>
                      <a:pt x="6150" y="12264"/>
                    </a:moveTo>
                    <a:lnTo>
                      <a:pt x="6150" y="12264"/>
                    </a:lnTo>
                    <a:lnTo>
                      <a:pt x="5903" y="12335"/>
                    </a:lnTo>
                    <a:lnTo>
                      <a:pt x="5647" y="12397"/>
                    </a:lnTo>
                    <a:lnTo>
                      <a:pt x="5400" y="12458"/>
                    </a:lnTo>
                    <a:lnTo>
                      <a:pt x="5144" y="12503"/>
                    </a:lnTo>
                    <a:lnTo>
                      <a:pt x="4642" y="12591"/>
                    </a:lnTo>
                    <a:lnTo>
                      <a:pt x="4130" y="12670"/>
                    </a:lnTo>
                    <a:lnTo>
                      <a:pt x="3583" y="12732"/>
                    </a:lnTo>
                    <a:lnTo>
                      <a:pt x="3036" y="12776"/>
                    </a:lnTo>
                    <a:lnTo>
                      <a:pt x="2921" y="12767"/>
                    </a:lnTo>
                    <a:lnTo>
                      <a:pt x="2744" y="12732"/>
                    </a:lnTo>
                    <a:lnTo>
                      <a:pt x="2577" y="12688"/>
                    </a:lnTo>
                    <a:lnTo>
                      <a:pt x="2418" y="12635"/>
                    </a:lnTo>
                    <a:lnTo>
                      <a:pt x="2259" y="12564"/>
                    </a:lnTo>
                    <a:lnTo>
                      <a:pt x="2180" y="12520"/>
                    </a:lnTo>
                    <a:lnTo>
                      <a:pt x="2100" y="12485"/>
                    </a:lnTo>
                    <a:lnTo>
                      <a:pt x="1959" y="12379"/>
                    </a:lnTo>
                    <a:lnTo>
                      <a:pt x="1835" y="12273"/>
                    </a:lnTo>
                    <a:lnTo>
                      <a:pt x="1721" y="12141"/>
                    </a:lnTo>
                    <a:lnTo>
                      <a:pt x="1615" y="12008"/>
                    </a:lnTo>
                    <a:lnTo>
                      <a:pt x="1535" y="11858"/>
                    </a:lnTo>
                    <a:lnTo>
                      <a:pt x="1465" y="11708"/>
                    </a:lnTo>
                    <a:lnTo>
                      <a:pt x="1403" y="11541"/>
                    </a:lnTo>
                    <a:lnTo>
                      <a:pt x="1368" y="11364"/>
                    </a:lnTo>
                    <a:lnTo>
                      <a:pt x="2338" y="11373"/>
                    </a:lnTo>
                    <a:lnTo>
                      <a:pt x="2877" y="11373"/>
                    </a:lnTo>
                    <a:lnTo>
                      <a:pt x="3415" y="11373"/>
                    </a:lnTo>
                    <a:lnTo>
                      <a:pt x="3962" y="11364"/>
                    </a:lnTo>
                    <a:lnTo>
                      <a:pt x="4500" y="11347"/>
                    </a:lnTo>
                    <a:lnTo>
                      <a:pt x="5347" y="11320"/>
                    </a:lnTo>
                    <a:lnTo>
                      <a:pt x="5330" y="11408"/>
                    </a:lnTo>
                    <a:lnTo>
                      <a:pt x="5303" y="11497"/>
                    </a:lnTo>
                    <a:lnTo>
                      <a:pt x="5277" y="11585"/>
                    </a:lnTo>
                    <a:lnTo>
                      <a:pt x="5242" y="11664"/>
                    </a:lnTo>
                    <a:lnTo>
                      <a:pt x="5153" y="11814"/>
                    </a:lnTo>
                    <a:lnTo>
                      <a:pt x="5056" y="11964"/>
                    </a:lnTo>
                    <a:lnTo>
                      <a:pt x="4950" y="12097"/>
                    </a:lnTo>
                    <a:lnTo>
                      <a:pt x="4818" y="12211"/>
                    </a:lnTo>
                    <a:lnTo>
                      <a:pt x="4686" y="12326"/>
                    </a:lnTo>
                    <a:lnTo>
                      <a:pt x="4544" y="12432"/>
                    </a:lnTo>
                    <a:lnTo>
                      <a:pt x="4394" y="12520"/>
                    </a:lnTo>
                    <a:lnTo>
                      <a:pt x="4236" y="12600"/>
                    </a:lnTo>
                    <a:lnTo>
                      <a:pt x="4403" y="12529"/>
                    </a:lnTo>
                    <a:lnTo>
                      <a:pt x="4562" y="12450"/>
                    </a:lnTo>
                    <a:lnTo>
                      <a:pt x="4712" y="12361"/>
                    </a:lnTo>
                    <a:lnTo>
                      <a:pt x="4853" y="12256"/>
                    </a:lnTo>
                    <a:lnTo>
                      <a:pt x="4986" y="12132"/>
                    </a:lnTo>
                    <a:lnTo>
                      <a:pt x="5109" y="12000"/>
                    </a:lnTo>
                    <a:lnTo>
                      <a:pt x="5224" y="11858"/>
                    </a:lnTo>
                    <a:lnTo>
                      <a:pt x="5321" y="11708"/>
                    </a:lnTo>
                    <a:lnTo>
                      <a:pt x="5365" y="11611"/>
                    </a:lnTo>
                    <a:lnTo>
                      <a:pt x="5400" y="11514"/>
                    </a:lnTo>
                    <a:lnTo>
                      <a:pt x="5436" y="11417"/>
                    </a:lnTo>
                    <a:lnTo>
                      <a:pt x="5453" y="11311"/>
                    </a:lnTo>
                    <a:lnTo>
                      <a:pt x="5586" y="11303"/>
                    </a:lnTo>
                    <a:lnTo>
                      <a:pt x="5462" y="11294"/>
                    </a:lnTo>
                    <a:lnTo>
                      <a:pt x="5480" y="11153"/>
                    </a:lnTo>
                    <a:lnTo>
                      <a:pt x="5480" y="11011"/>
                    </a:lnTo>
                    <a:lnTo>
                      <a:pt x="5586" y="11003"/>
                    </a:lnTo>
                    <a:lnTo>
                      <a:pt x="5480" y="10994"/>
                    </a:lnTo>
                    <a:lnTo>
                      <a:pt x="5471" y="10905"/>
                    </a:lnTo>
                    <a:lnTo>
                      <a:pt x="5462" y="10817"/>
                    </a:lnTo>
                    <a:lnTo>
                      <a:pt x="5444" y="10720"/>
                    </a:lnTo>
                    <a:lnTo>
                      <a:pt x="5427" y="10632"/>
                    </a:lnTo>
                    <a:lnTo>
                      <a:pt x="5365" y="10464"/>
                    </a:lnTo>
                    <a:lnTo>
                      <a:pt x="5286" y="10297"/>
                    </a:lnTo>
                    <a:lnTo>
                      <a:pt x="5189" y="10138"/>
                    </a:lnTo>
                    <a:lnTo>
                      <a:pt x="5074" y="9997"/>
                    </a:lnTo>
                    <a:lnTo>
                      <a:pt x="4950" y="9864"/>
                    </a:lnTo>
                    <a:lnTo>
                      <a:pt x="4809" y="9741"/>
                    </a:lnTo>
                    <a:lnTo>
                      <a:pt x="4721" y="9670"/>
                    </a:lnTo>
                    <a:lnTo>
                      <a:pt x="4624" y="9608"/>
                    </a:lnTo>
                    <a:lnTo>
                      <a:pt x="4536" y="9547"/>
                    </a:lnTo>
                    <a:lnTo>
                      <a:pt x="4430" y="9494"/>
                    </a:lnTo>
                    <a:lnTo>
                      <a:pt x="4615" y="8108"/>
                    </a:lnTo>
                    <a:lnTo>
                      <a:pt x="4783" y="6714"/>
                    </a:lnTo>
                    <a:lnTo>
                      <a:pt x="4880" y="5939"/>
                    </a:lnTo>
                    <a:lnTo>
                      <a:pt x="4968" y="5171"/>
                    </a:lnTo>
                    <a:lnTo>
                      <a:pt x="5047" y="4403"/>
                    </a:lnTo>
                    <a:lnTo>
                      <a:pt x="5127" y="3627"/>
                    </a:lnTo>
                    <a:lnTo>
                      <a:pt x="5171" y="3150"/>
                    </a:lnTo>
                    <a:lnTo>
                      <a:pt x="5242" y="3115"/>
                    </a:lnTo>
                    <a:lnTo>
                      <a:pt x="5294" y="3168"/>
                    </a:lnTo>
                    <a:lnTo>
                      <a:pt x="5339" y="3212"/>
                    </a:lnTo>
                    <a:lnTo>
                      <a:pt x="5418" y="3327"/>
                    </a:lnTo>
                    <a:lnTo>
                      <a:pt x="5480" y="3441"/>
                    </a:lnTo>
                    <a:lnTo>
                      <a:pt x="5524" y="3574"/>
                    </a:lnTo>
                    <a:lnTo>
                      <a:pt x="5559" y="3706"/>
                    </a:lnTo>
                    <a:lnTo>
                      <a:pt x="5586" y="3839"/>
                    </a:lnTo>
                    <a:lnTo>
                      <a:pt x="5603" y="3980"/>
                    </a:lnTo>
                    <a:lnTo>
                      <a:pt x="5612" y="4112"/>
                    </a:lnTo>
                    <a:lnTo>
                      <a:pt x="5647" y="4668"/>
                    </a:lnTo>
                    <a:lnTo>
                      <a:pt x="5683" y="5233"/>
                    </a:lnTo>
                    <a:lnTo>
                      <a:pt x="5736" y="5797"/>
                    </a:lnTo>
                    <a:lnTo>
                      <a:pt x="5797" y="6352"/>
                    </a:lnTo>
                    <a:lnTo>
                      <a:pt x="5877" y="6908"/>
                    </a:lnTo>
                    <a:lnTo>
                      <a:pt x="5921" y="7191"/>
                    </a:lnTo>
                    <a:lnTo>
                      <a:pt x="5974" y="7464"/>
                    </a:lnTo>
                    <a:lnTo>
                      <a:pt x="6089" y="8020"/>
                    </a:lnTo>
                    <a:lnTo>
                      <a:pt x="6159" y="8294"/>
                    </a:lnTo>
                    <a:lnTo>
                      <a:pt x="6230" y="8567"/>
                    </a:lnTo>
                    <a:lnTo>
                      <a:pt x="6309" y="8832"/>
                    </a:lnTo>
                    <a:lnTo>
                      <a:pt x="6398" y="9105"/>
                    </a:lnTo>
                    <a:lnTo>
                      <a:pt x="6486" y="9370"/>
                    </a:lnTo>
                    <a:lnTo>
                      <a:pt x="6583" y="9635"/>
                    </a:lnTo>
                    <a:lnTo>
                      <a:pt x="6689" y="9900"/>
                    </a:lnTo>
                    <a:lnTo>
                      <a:pt x="6795" y="10155"/>
                    </a:lnTo>
                    <a:lnTo>
                      <a:pt x="6909" y="10411"/>
                    </a:lnTo>
                    <a:lnTo>
                      <a:pt x="7033" y="10658"/>
                    </a:lnTo>
                    <a:lnTo>
                      <a:pt x="7165" y="10905"/>
                    </a:lnTo>
                    <a:lnTo>
                      <a:pt x="7306" y="11144"/>
                    </a:lnTo>
                    <a:lnTo>
                      <a:pt x="7456" y="11382"/>
                    </a:lnTo>
                    <a:lnTo>
                      <a:pt x="7606" y="11611"/>
                    </a:lnTo>
                    <a:lnTo>
                      <a:pt x="7492" y="11691"/>
                    </a:lnTo>
                    <a:lnTo>
                      <a:pt x="7359" y="11770"/>
                    </a:lnTo>
                    <a:lnTo>
                      <a:pt x="7236" y="11841"/>
                    </a:lnTo>
                    <a:lnTo>
                      <a:pt x="7103" y="11911"/>
                    </a:lnTo>
                    <a:lnTo>
                      <a:pt x="6874" y="12008"/>
                    </a:lnTo>
                    <a:lnTo>
                      <a:pt x="6636" y="12106"/>
                    </a:lnTo>
                    <a:lnTo>
                      <a:pt x="6389" y="12194"/>
                    </a:lnTo>
                    <a:lnTo>
                      <a:pt x="6150" y="1226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24" name="Freeform 9"/>
              <p:cNvSpPr>
                <a:spLocks noChangeArrowheads="1"/>
              </p:cNvSpPr>
              <p:nvPr/>
            </p:nvSpPr>
            <p:spPr bwMode="auto">
              <a:xfrm>
                <a:off x="3770313" y="6443663"/>
                <a:ext cx="19050" cy="3175"/>
              </a:xfrm>
              <a:custGeom>
                <a:avLst/>
                <a:gdLst>
                  <a:gd name="T0" fmla="*/ 0 w 54"/>
                  <a:gd name="T1" fmla="*/ 2858 h 10"/>
                  <a:gd name="T2" fmla="*/ 18697 w 54"/>
                  <a:gd name="T3" fmla="*/ 0 h 10"/>
                  <a:gd name="T4" fmla="*/ 18697 w 54"/>
                  <a:gd name="T5" fmla="*/ 0 h 10"/>
                  <a:gd name="T6" fmla="*/ 18697 w 54"/>
                  <a:gd name="T7" fmla="*/ 0 h 10"/>
                  <a:gd name="T8" fmla="*/ 18697 w 54"/>
                  <a:gd name="T9" fmla="*/ 0 h 10"/>
                  <a:gd name="T10" fmla="*/ 18697 w 54"/>
                  <a:gd name="T11" fmla="*/ 0 h 10"/>
                  <a:gd name="T12" fmla="*/ 18697 w 54"/>
                  <a:gd name="T13" fmla="*/ 0 h 10"/>
                  <a:gd name="T14" fmla="*/ 18697 w 54"/>
                  <a:gd name="T15" fmla="*/ 0 h 10"/>
                  <a:gd name="T16" fmla="*/ 0 w 54"/>
                  <a:gd name="T17" fmla="*/ 2858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 h="10">
                    <a:moveTo>
                      <a:pt x="0" y="9"/>
                    </a:moveTo>
                    <a:lnTo>
                      <a:pt x="53" y="0"/>
                    </a:lnTo>
                    <a:lnTo>
                      <a:pt x="0"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25" name="Freeform 10"/>
              <p:cNvSpPr>
                <a:spLocks noChangeArrowheads="1"/>
              </p:cNvSpPr>
              <p:nvPr/>
            </p:nvSpPr>
            <p:spPr bwMode="auto">
              <a:xfrm>
                <a:off x="3862388" y="6421438"/>
                <a:ext cx="44450" cy="12700"/>
              </a:xfrm>
              <a:custGeom>
                <a:avLst/>
                <a:gdLst>
                  <a:gd name="T0" fmla="*/ 40865 w 124"/>
                  <a:gd name="T1" fmla="*/ 0 h 36"/>
                  <a:gd name="T2" fmla="*/ 2868 w 124"/>
                  <a:gd name="T3" fmla="*/ 9525 h 36"/>
                  <a:gd name="T4" fmla="*/ 2868 w 124"/>
                  <a:gd name="T5" fmla="*/ 9525 h 36"/>
                  <a:gd name="T6" fmla="*/ 0 w 124"/>
                  <a:gd name="T7" fmla="*/ 9525 h 36"/>
                  <a:gd name="T8" fmla="*/ 0 w 124"/>
                  <a:gd name="T9" fmla="*/ 9525 h 36"/>
                  <a:gd name="T10" fmla="*/ 2868 w 124"/>
                  <a:gd name="T11" fmla="*/ 12347 h 36"/>
                  <a:gd name="T12" fmla="*/ 40865 w 124"/>
                  <a:gd name="T13" fmla="*/ 6350 h 36"/>
                  <a:gd name="T14" fmla="*/ 40865 w 124"/>
                  <a:gd name="T15" fmla="*/ 6350 h 36"/>
                  <a:gd name="T16" fmla="*/ 40865 w 124"/>
                  <a:gd name="T17" fmla="*/ 6350 h 36"/>
                  <a:gd name="T18" fmla="*/ 40865 w 124"/>
                  <a:gd name="T19" fmla="*/ 6350 h 36"/>
                  <a:gd name="T20" fmla="*/ 44092 w 124"/>
                  <a:gd name="T21" fmla="*/ 6350 h 36"/>
                  <a:gd name="T22" fmla="*/ 44092 w 124"/>
                  <a:gd name="T23" fmla="*/ 3175 h 36"/>
                  <a:gd name="T24" fmla="*/ 44092 w 124"/>
                  <a:gd name="T25" fmla="*/ 3175 h 36"/>
                  <a:gd name="T26" fmla="*/ 40865 w 124"/>
                  <a:gd name="T27" fmla="*/ 0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4" h="36">
                    <a:moveTo>
                      <a:pt x="114" y="0"/>
                    </a:moveTo>
                    <a:lnTo>
                      <a:pt x="8" y="27"/>
                    </a:lnTo>
                    <a:lnTo>
                      <a:pt x="0" y="27"/>
                    </a:lnTo>
                    <a:lnTo>
                      <a:pt x="8" y="35"/>
                    </a:lnTo>
                    <a:lnTo>
                      <a:pt x="114" y="18"/>
                    </a:lnTo>
                    <a:lnTo>
                      <a:pt x="123" y="18"/>
                    </a:lnTo>
                    <a:lnTo>
                      <a:pt x="123" y="9"/>
                    </a:lnTo>
                    <a:lnTo>
                      <a:pt x="11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26" name="Freeform 11"/>
              <p:cNvSpPr>
                <a:spLocks noChangeArrowheads="1"/>
              </p:cNvSpPr>
              <p:nvPr/>
            </p:nvSpPr>
            <p:spPr bwMode="auto">
              <a:xfrm>
                <a:off x="3973513" y="6399213"/>
                <a:ext cx="47625" cy="19050"/>
              </a:xfrm>
              <a:custGeom>
                <a:avLst/>
                <a:gdLst>
                  <a:gd name="T0" fmla="*/ 40872 w 134"/>
                  <a:gd name="T1" fmla="*/ 0 h 54"/>
                  <a:gd name="T2" fmla="*/ 3199 w 134"/>
                  <a:gd name="T3" fmla="*/ 9525 h 54"/>
                  <a:gd name="T4" fmla="*/ 3199 w 134"/>
                  <a:gd name="T5" fmla="*/ 9525 h 54"/>
                  <a:gd name="T6" fmla="*/ 0 w 134"/>
                  <a:gd name="T7" fmla="*/ 9525 h 54"/>
                  <a:gd name="T8" fmla="*/ 0 w 134"/>
                  <a:gd name="T9" fmla="*/ 12700 h 54"/>
                  <a:gd name="T10" fmla="*/ 0 w 134"/>
                  <a:gd name="T11" fmla="*/ 12700 h 54"/>
                  <a:gd name="T12" fmla="*/ 3199 w 134"/>
                  <a:gd name="T13" fmla="*/ 15522 h 54"/>
                  <a:gd name="T14" fmla="*/ 6397 w 134"/>
                  <a:gd name="T15" fmla="*/ 18697 h 54"/>
                  <a:gd name="T16" fmla="*/ 44071 w 134"/>
                  <a:gd name="T17" fmla="*/ 12700 h 54"/>
                  <a:gd name="T18" fmla="*/ 44071 w 134"/>
                  <a:gd name="T19" fmla="*/ 12700 h 54"/>
                  <a:gd name="T20" fmla="*/ 44071 w 134"/>
                  <a:gd name="T21" fmla="*/ 12700 h 54"/>
                  <a:gd name="T22" fmla="*/ 47270 w 134"/>
                  <a:gd name="T23" fmla="*/ 9525 h 54"/>
                  <a:gd name="T24" fmla="*/ 47270 w 134"/>
                  <a:gd name="T25" fmla="*/ 3175 h 54"/>
                  <a:gd name="T26" fmla="*/ 47270 w 134"/>
                  <a:gd name="T27" fmla="*/ 3175 h 54"/>
                  <a:gd name="T28" fmla="*/ 47270 w 134"/>
                  <a:gd name="T29" fmla="*/ 0 h 54"/>
                  <a:gd name="T30" fmla="*/ 40872 w 134"/>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4" h="54">
                    <a:moveTo>
                      <a:pt x="115" y="0"/>
                    </a:moveTo>
                    <a:lnTo>
                      <a:pt x="9" y="27"/>
                    </a:lnTo>
                    <a:lnTo>
                      <a:pt x="0" y="27"/>
                    </a:lnTo>
                    <a:lnTo>
                      <a:pt x="0" y="36"/>
                    </a:lnTo>
                    <a:lnTo>
                      <a:pt x="9" y="44"/>
                    </a:lnTo>
                    <a:lnTo>
                      <a:pt x="18" y="53"/>
                    </a:lnTo>
                    <a:lnTo>
                      <a:pt x="124" y="36"/>
                    </a:lnTo>
                    <a:lnTo>
                      <a:pt x="133" y="27"/>
                    </a:lnTo>
                    <a:lnTo>
                      <a:pt x="133" y="9"/>
                    </a:lnTo>
                    <a:lnTo>
                      <a:pt x="133" y="0"/>
                    </a:lnTo>
                    <a:lnTo>
                      <a:pt x="1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27" name="Freeform 12"/>
              <p:cNvSpPr>
                <a:spLocks noChangeArrowheads="1"/>
              </p:cNvSpPr>
              <p:nvPr/>
            </p:nvSpPr>
            <p:spPr bwMode="auto">
              <a:xfrm>
                <a:off x="4084638" y="6373813"/>
                <a:ext cx="53975" cy="22225"/>
              </a:xfrm>
              <a:custGeom>
                <a:avLst/>
                <a:gdLst>
                  <a:gd name="T0" fmla="*/ 44324 w 151"/>
                  <a:gd name="T1" fmla="*/ 0 h 63"/>
                  <a:gd name="T2" fmla="*/ 6434 w 151"/>
                  <a:gd name="T3" fmla="*/ 9172 h 63"/>
                  <a:gd name="T4" fmla="*/ 6434 w 151"/>
                  <a:gd name="T5" fmla="*/ 9172 h 63"/>
                  <a:gd name="T6" fmla="*/ 0 w 151"/>
                  <a:gd name="T7" fmla="*/ 12347 h 63"/>
                  <a:gd name="T8" fmla="*/ 0 w 151"/>
                  <a:gd name="T9" fmla="*/ 18697 h 63"/>
                  <a:gd name="T10" fmla="*/ 0 w 151"/>
                  <a:gd name="T11" fmla="*/ 18697 h 63"/>
                  <a:gd name="T12" fmla="*/ 3217 w 151"/>
                  <a:gd name="T13" fmla="*/ 21872 h 63"/>
                  <a:gd name="T14" fmla="*/ 9651 w 151"/>
                  <a:gd name="T15" fmla="*/ 21872 h 63"/>
                  <a:gd name="T16" fmla="*/ 47541 w 151"/>
                  <a:gd name="T17" fmla="*/ 15522 h 63"/>
                  <a:gd name="T18" fmla="*/ 47541 w 151"/>
                  <a:gd name="T19" fmla="*/ 15522 h 63"/>
                  <a:gd name="T20" fmla="*/ 47541 w 151"/>
                  <a:gd name="T21" fmla="*/ 15522 h 63"/>
                  <a:gd name="T22" fmla="*/ 47541 w 151"/>
                  <a:gd name="T23" fmla="*/ 15522 h 63"/>
                  <a:gd name="T24" fmla="*/ 50758 w 151"/>
                  <a:gd name="T25" fmla="*/ 12347 h 63"/>
                  <a:gd name="T26" fmla="*/ 53618 w 151"/>
                  <a:gd name="T27" fmla="*/ 5997 h 63"/>
                  <a:gd name="T28" fmla="*/ 53618 w 151"/>
                  <a:gd name="T29" fmla="*/ 5997 h 63"/>
                  <a:gd name="T30" fmla="*/ 50758 w 151"/>
                  <a:gd name="T31" fmla="*/ 3175 h 63"/>
                  <a:gd name="T32" fmla="*/ 44324 w 151"/>
                  <a:gd name="T33" fmla="*/ 0 h 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63">
                    <a:moveTo>
                      <a:pt x="124" y="0"/>
                    </a:moveTo>
                    <a:lnTo>
                      <a:pt x="18" y="26"/>
                    </a:lnTo>
                    <a:lnTo>
                      <a:pt x="0" y="35"/>
                    </a:lnTo>
                    <a:lnTo>
                      <a:pt x="0" y="53"/>
                    </a:lnTo>
                    <a:lnTo>
                      <a:pt x="9" y="62"/>
                    </a:lnTo>
                    <a:lnTo>
                      <a:pt x="27" y="62"/>
                    </a:lnTo>
                    <a:lnTo>
                      <a:pt x="133" y="44"/>
                    </a:lnTo>
                    <a:lnTo>
                      <a:pt x="142" y="35"/>
                    </a:lnTo>
                    <a:lnTo>
                      <a:pt x="150" y="17"/>
                    </a:lnTo>
                    <a:lnTo>
                      <a:pt x="142" y="9"/>
                    </a:lnTo>
                    <a:lnTo>
                      <a:pt x="12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28" name="Freeform 13"/>
              <p:cNvSpPr>
                <a:spLocks noChangeArrowheads="1"/>
              </p:cNvSpPr>
              <p:nvPr/>
            </p:nvSpPr>
            <p:spPr bwMode="auto">
              <a:xfrm>
                <a:off x="4525963" y="6249988"/>
                <a:ext cx="66675" cy="41275"/>
              </a:xfrm>
              <a:custGeom>
                <a:avLst/>
                <a:gdLst>
                  <a:gd name="T0" fmla="*/ 47318 w 186"/>
                  <a:gd name="T1" fmla="*/ 0 h 115"/>
                  <a:gd name="T2" fmla="*/ 47318 w 186"/>
                  <a:gd name="T3" fmla="*/ 0 h 115"/>
                  <a:gd name="T4" fmla="*/ 9320 w 186"/>
                  <a:gd name="T5" fmla="*/ 12562 h 115"/>
                  <a:gd name="T6" fmla="*/ 9320 w 186"/>
                  <a:gd name="T7" fmla="*/ 12562 h 115"/>
                  <a:gd name="T8" fmla="*/ 9320 w 186"/>
                  <a:gd name="T9" fmla="*/ 12562 h 115"/>
                  <a:gd name="T10" fmla="*/ 3226 w 186"/>
                  <a:gd name="T11" fmla="*/ 15792 h 115"/>
                  <a:gd name="T12" fmla="*/ 0 w 186"/>
                  <a:gd name="T13" fmla="*/ 21894 h 115"/>
                  <a:gd name="T14" fmla="*/ 0 w 186"/>
                  <a:gd name="T15" fmla="*/ 25124 h 115"/>
                  <a:gd name="T16" fmla="*/ 0 w 186"/>
                  <a:gd name="T17" fmla="*/ 31584 h 115"/>
                  <a:gd name="T18" fmla="*/ 0 w 186"/>
                  <a:gd name="T19" fmla="*/ 31584 h 115"/>
                  <a:gd name="T20" fmla="*/ 3226 w 186"/>
                  <a:gd name="T21" fmla="*/ 38045 h 115"/>
                  <a:gd name="T22" fmla="*/ 6452 w 186"/>
                  <a:gd name="T23" fmla="*/ 40916 h 115"/>
                  <a:gd name="T24" fmla="*/ 12546 w 186"/>
                  <a:gd name="T25" fmla="*/ 40916 h 115"/>
                  <a:gd name="T26" fmla="*/ 18999 w 186"/>
                  <a:gd name="T27" fmla="*/ 40916 h 115"/>
                  <a:gd name="T28" fmla="*/ 56996 w 186"/>
                  <a:gd name="T29" fmla="*/ 31584 h 115"/>
                  <a:gd name="T30" fmla="*/ 56996 w 186"/>
                  <a:gd name="T31" fmla="*/ 31584 h 115"/>
                  <a:gd name="T32" fmla="*/ 56996 w 186"/>
                  <a:gd name="T33" fmla="*/ 31584 h 115"/>
                  <a:gd name="T34" fmla="*/ 60223 w 186"/>
                  <a:gd name="T35" fmla="*/ 28354 h 115"/>
                  <a:gd name="T36" fmla="*/ 63090 w 186"/>
                  <a:gd name="T37" fmla="*/ 21894 h 115"/>
                  <a:gd name="T38" fmla="*/ 66317 w 186"/>
                  <a:gd name="T39" fmla="*/ 15792 h 115"/>
                  <a:gd name="T40" fmla="*/ 66317 w 186"/>
                  <a:gd name="T41" fmla="*/ 9332 h 115"/>
                  <a:gd name="T42" fmla="*/ 66317 w 186"/>
                  <a:gd name="T43" fmla="*/ 9332 h 115"/>
                  <a:gd name="T44" fmla="*/ 63090 w 186"/>
                  <a:gd name="T45" fmla="*/ 6102 h 115"/>
                  <a:gd name="T46" fmla="*/ 56996 w 186"/>
                  <a:gd name="T47" fmla="*/ 2871 h 115"/>
                  <a:gd name="T48" fmla="*/ 53770 w 186"/>
                  <a:gd name="T49" fmla="*/ 0 h 115"/>
                  <a:gd name="T50" fmla="*/ 47318 w 186"/>
                  <a:gd name="T51" fmla="*/ 0 h 1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86" h="115">
                    <a:moveTo>
                      <a:pt x="132" y="0"/>
                    </a:moveTo>
                    <a:lnTo>
                      <a:pt x="132" y="0"/>
                    </a:lnTo>
                    <a:lnTo>
                      <a:pt x="26" y="35"/>
                    </a:lnTo>
                    <a:lnTo>
                      <a:pt x="9" y="44"/>
                    </a:lnTo>
                    <a:lnTo>
                      <a:pt x="0" y="61"/>
                    </a:lnTo>
                    <a:lnTo>
                      <a:pt x="0" y="70"/>
                    </a:lnTo>
                    <a:lnTo>
                      <a:pt x="0" y="88"/>
                    </a:lnTo>
                    <a:lnTo>
                      <a:pt x="9" y="106"/>
                    </a:lnTo>
                    <a:lnTo>
                      <a:pt x="18" y="114"/>
                    </a:lnTo>
                    <a:lnTo>
                      <a:pt x="35" y="114"/>
                    </a:lnTo>
                    <a:lnTo>
                      <a:pt x="53" y="114"/>
                    </a:lnTo>
                    <a:lnTo>
                      <a:pt x="159" y="88"/>
                    </a:lnTo>
                    <a:lnTo>
                      <a:pt x="168" y="79"/>
                    </a:lnTo>
                    <a:lnTo>
                      <a:pt x="176" y="61"/>
                    </a:lnTo>
                    <a:lnTo>
                      <a:pt x="185" y="44"/>
                    </a:lnTo>
                    <a:lnTo>
                      <a:pt x="185" y="26"/>
                    </a:lnTo>
                    <a:lnTo>
                      <a:pt x="176" y="17"/>
                    </a:lnTo>
                    <a:lnTo>
                      <a:pt x="159" y="8"/>
                    </a:lnTo>
                    <a:lnTo>
                      <a:pt x="150" y="0"/>
                    </a:lnTo>
                    <a:lnTo>
                      <a:pt x="1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29" name="Freeform 14"/>
              <p:cNvSpPr>
                <a:spLocks noChangeArrowheads="1"/>
              </p:cNvSpPr>
              <p:nvPr/>
            </p:nvSpPr>
            <p:spPr bwMode="auto">
              <a:xfrm>
                <a:off x="4633913" y="6211888"/>
                <a:ext cx="69850" cy="44450"/>
              </a:xfrm>
              <a:custGeom>
                <a:avLst/>
                <a:gdLst>
                  <a:gd name="T0" fmla="*/ 47283 w 195"/>
                  <a:gd name="T1" fmla="*/ 0 h 124"/>
                  <a:gd name="T2" fmla="*/ 47283 w 195"/>
                  <a:gd name="T3" fmla="*/ 0 h 124"/>
                  <a:gd name="T4" fmla="*/ 9313 w 195"/>
                  <a:gd name="T5" fmla="*/ 12546 h 124"/>
                  <a:gd name="T6" fmla="*/ 9313 w 195"/>
                  <a:gd name="T7" fmla="*/ 12546 h 124"/>
                  <a:gd name="T8" fmla="*/ 9313 w 195"/>
                  <a:gd name="T9" fmla="*/ 12546 h 124"/>
                  <a:gd name="T10" fmla="*/ 6448 w 195"/>
                  <a:gd name="T11" fmla="*/ 15773 h 124"/>
                  <a:gd name="T12" fmla="*/ 0 w 195"/>
                  <a:gd name="T13" fmla="*/ 21867 h 124"/>
                  <a:gd name="T14" fmla="*/ 0 w 195"/>
                  <a:gd name="T15" fmla="*/ 28319 h 124"/>
                  <a:gd name="T16" fmla="*/ 0 w 195"/>
                  <a:gd name="T17" fmla="*/ 34771 h 124"/>
                  <a:gd name="T18" fmla="*/ 0 w 195"/>
                  <a:gd name="T19" fmla="*/ 34771 h 124"/>
                  <a:gd name="T20" fmla="*/ 3224 w 195"/>
                  <a:gd name="T21" fmla="*/ 40865 h 124"/>
                  <a:gd name="T22" fmla="*/ 9313 w 195"/>
                  <a:gd name="T23" fmla="*/ 44092 h 124"/>
                  <a:gd name="T24" fmla="*/ 15761 w 195"/>
                  <a:gd name="T25" fmla="*/ 44092 h 124"/>
                  <a:gd name="T26" fmla="*/ 22209 w 195"/>
                  <a:gd name="T27" fmla="*/ 44092 h 124"/>
                  <a:gd name="T28" fmla="*/ 56955 w 195"/>
                  <a:gd name="T29" fmla="*/ 31545 h 124"/>
                  <a:gd name="T30" fmla="*/ 56955 w 195"/>
                  <a:gd name="T31" fmla="*/ 31545 h 124"/>
                  <a:gd name="T32" fmla="*/ 56955 w 195"/>
                  <a:gd name="T33" fmla="*/ 31545 h 124"/>
                  <a:gd name="T34" fmla="*/ 56955 w 195"/>
                  <a:gd name="T35" fmla="*/ 31545 h 124"/>
                  <a:gd name="T36" fmla="*/ 63044 w 195"/>
                  <a:gd name="T37" fmla="*/ 28319 h 124"/>
                  <a:gd name="T38" fmla="*/ 66268 w 195"/>
                  <a:gd name="T39" fmla="*/ 21867 h 124"/>
                  <a:gd name="T40" fmla="*/ 69492 w 195"/>
                  <a:gd name="T41" fmla="*/ 15773 h 124"/>
                  <a:gd name="T42" fmla="*/ 69492 w 195"/>
                  <a:gd name="T43" fmla="*/ 9320 h 124"/>
                  <a:gd name="T44" fmla="*/ 69492 w 195"/>
                  <a:gd name="T45" fmla="*/ 9320 h 124"/>
                  <a:gd name="T46" fmla="*/ 63044 w 195"/>
                  <a:gd name="T47" fmla="*/ 6094 h 124"/>
                  <a:gd name="T48" fmla="*/ 60178 w 195"/>
                  <a:gd name="T49" fmla="*/ 0 h 124"/>
                  <a:gd name="T50" fmla="*/ 53731 w 195"/>
                  <a:gd name="T51" fmla="*/ 0 h 124"/>
                  <a:gd name="T52" fmla="*/ 47283 w 195"/>
                  <a:gd name="T53" fmla="*/ 0 h 1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95" h="124">
                    <a:moveTo>
                      <a:pt x="132" y="0"/>
                    </a:moveTo>
                    <a:lnTo>
                      <a:pt x="132" y="0"/>
                    </a:lnTo>
                    <a:lnTo>
                      <a:pt x="26" y="35"/>
                    </a:lnTo>
                    <a:lnTo>
                      <a:pt x="18" y="44"/>
                    </a:lnTo>
                    <a:lnTo>
                      <a:pt x="0" y="61"/>
                    </a:lnTo>
                    <a:lnTo>
                      <a:pt x="0" y="79"/>
                    </a:lnTo>
                    <a:lnTo>
                      <a:pt x="0" y="97"/>
                    </a:lnTo>
                    <a:lnTo>
                      <a:pt x="9" y="114"/>
                    </a:lnTo>
                    <a:lnTo>
                      <a:pt x="26" y="123"/>
                    </a:lnTo>
                    <a:lnTo>
                      <a:pt x="44" y="123"/>
                    </a:lnTo>
                    <a:lnTo>
                      <a:pt x="62" y="123"/>
                    </a:lnTo>
                    <a:lnTo>
                      <a:pt x="159" y="88"/>
                    </a:lnTo>
                    <a:lnTo>
                      <a:pt x="176" y="79"/>
                    </a:lnTo>
                    <a:lnTo>
                      <a:pt x="185" y="61"/>
                    </a:lnTo>
                    <a:lnTo>
                      <a:pt x="194" y="44"/>
                    </a:lnTo>
                    <a:lnTo>
                      <a:pt x="194" y="26"/>
                    </a:lnTo>
                    <a:lnTo>
                      <a:pt x="176" y="17"/>
                    </a:lnTo>
                    <a:lnTo>
                      <a:pt x="168" y="0"/>
                    </a:lnTo>
                    <a:lnTo>
                      <a:pt x="150" y="0"/>
                    </a:lnTo>
                    <a:lnTo>
                      <a:pt x="1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30" name="Freeform 15"/>
              <p:cNvSpPr>
                <a:spLocks noChangeArrowheads="1"/>
              </p:cNvSpPr>
              <p:nvPr/>
            </p:nvSpPr>
            <p:spPr bwMode="auto">
              <a:xfrm>
                <a:off x="4741863" y="6167438"/>
                <a:ext cx="69850" cy="50800"/>
              </a:xfrm>
              <a:custGeom>
                <a:avLst/>
                <a:gdLst>
                  <a:gd name="T0" fmla="*/ 44059 w 195"/>
                  <a:gd name="T1" fmla="*/ 3220 h 142"/>
                  <a:gd name="T2" fmla="*/ 44059 w 195"/>
                  <a:gd name="T3" fmla="*/ 3220 h 142"/>
                  <a:gd name="T4" fmla="*/ 9313 w 195"/>
                  <a:gd name="T5" fmla="*/ 15741 h 142"/>
                  <a:gd name="T6" fmla="*/ 9313 w 195"/>
                  <a:gd name="T7" fmla="*/ 15741 h 142"/>
                  <a:gd name="T8" fmla="*/ 9313 w 195"/>
                  <a:gd name="T9" fmla="*/ 15741 h 142"/>
                  <a:gd name="T10" fmla="*/ 3224 w 195"/>
                  <a:gd name="T11" fmla="*/ 22180 h 142"/>
                  <a:gd name="T12" fmla="*/ 0 w 195"/>
                  <a:gd name="T13" fmla="*/ 25400 h 142"/>
                  <a:gd name="T14" fmla="*/ 0 w 195"/>
                  <a:gd name="T15" fmla="*/ 31482 h 142"/>
                  <a:gd name="T16" fmla="*/ 0 w 195"/>
                  <a:gd name="T17" fmla="*/ 41141 h 142"/>
                  <a:gd name="T18" fmla="*/ 0 w 195"/>
                  <a:gd name="T19" fmla="*/ 41141 h 142"/>
                  <a:gd name="T20" fmla="*/ 3224 w 195"/>
                  <a:gd name="T21" fmla="*/ 44361 h 142"/>
                  <a:gd name="T22" fmla="*/ 9313 w 195"/>
                  <a:gd name="T23" fmla="*/ 50442 h 142"/>
                  <a:gd name="T24" fmla="*/ 15761 w 195"/>
                  <a:gd name="T25" fmla="*/ 50442 h 142"/>
                  <a:gd name="T26" fmla="*/ 22209 w 195"/>
                  <a:gd name="T27" fmla="*/ 50442 h 142"/>
                  <a:gd name="T28" fmla="*/ 60178 w 195"/>
                  <a:gd name="T29" fmla="*/ 34701 h 142"/>
                  <a:gd name="T30" fmla="*/ 60178 w 195"/>
                  <a:gd name="T31" fmla="*/ 34701 h 142"/>
                  <a:gd name="T32" fmla="*/ 60178 w 195"/>
                  <a:gd name="T33" fmla="*/ 34701 h 142"/>
                  <a:gd name="T34" fmla="*/ 60178 w 195"/>
                  <a:gd name="T35" fmla="*/ 34701 h 142"/>
                  <a:gd name="T36" fmla="*/ 66268 w 195"/>
                  <a:gd name="T37" fmla="*/ 31482 h 142"/>
                  <a:gd name="T38" fmla="*/ 69492 w 195"/>
                  <a:gd name="T39" fmla="*/ 25400 h 142"/>
                  <a:gd name="T40" fmla="*/ 69492 w 195"/>
                  <a:gd name="T41" fmla="*/ 18961 h 142"/>
                  <a:gd name="T42" fmla="*/ 69492 w 195"/>
                  <a:gd name="T43" fmla="*/ 12521 h 142"/>
                  <a:gd name="T44" fmla="*/ 69492 w 195"/>
                  <a:gd name="T45" fmla="*/ 12521 h 142"/>
                  <a:gd name="T46" fmla="*/ 63044 w 195"/>
                  <a:gd name="T47" fmla="*/ 6439 h 142"/>
                  <a:gd name="T48" fmla="*/ 60178 w 195"/>
                  <a:gd name="T49" fmla="*/ 3220 h 142"/>
                  <a:gd name="T50" fmla="*/ 50507 w 195"/>
                  <a:gd name="T51" fmla="*/ 0 h 142"/>
                  <a:gd name="T52" fmla="*/ 44059 w 195"/>
                  <a:gd name="T53" fmla="*/ 3220 h 1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95" h="142">
                    <a:moveTo>
                      <a:pt x="123" y="9"/>
                    </a:moveTo>
                    <a:lnTo>
                      <a:pt x="123" y="9"/>
                    </a:lnTo>
                    <a:lnTo>
                      <a:pt x="26" y="44"/>
                    </a:lnTo>
                    <a:lnTo>
                      <a:pt x="9" y="62"/>
                    </a:lnTo>
                    <a:lnTo>
                      <a:pt x="0" y="71"/>
                    </a:lnTo>
                    <a:lnTo>
                      <a:pt x="0" y="88"/>
                    </a:lnTo>
                    <a:lnTo>
                      <a:pt x="0" y="115"/>
                    </a:lnTo>
                    <a:lnTo>
                      <a:pt x="9" y="124"/>
                    </a:lnTo>
                    <a:lnTo>
                      <a:pt x="26" y="141"/>
                    </a:lnTo>
                    <a:lnTo>
                      <a:pt x="44" y="141"/>
                    </a:lnTo>
                    <a:lnTo>
                      <a:pt x="62" y="141"/>
                    </a:lnTo>
                    <a:lnTo>
                      <a:pt x="168" y="97"/>
                    </a:lnTo>
                    <a:lnTo>
                      <a:pt x="185" y="88"/>
                    </a:lnTo>
                    <a:lnTo>
                      <a:pt x="194" y="71"/>
                    </a:lnTo>
                    <a:lnTo>
                      <a:pt x="194" y="53"/>
                    </a:lnTo>
                    <a:lnTo>
                      <a:pt x="194" y="35"/>
                    </a:lnTo>
                    <a:lnTo>
                      <a:pt x="176" y="18"/>
                    </a:lnTo>
                    <a:lnTo>
                      <a:pt x="168" y="9"/>
                    </a:lnTo>
                    <a:lnTo>
                      <a:pt x="141" y="0"/>
                    </a:lnTo>
                    <a:lnTo>
                      <a:pt x="123"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31" name="Freeform 16"/>
              <p:cNvSpPr>
                <a:spLocks noChangeArrowheads="1"/>
              </p:cNvSpPr>
              <p:nvPr/>
            </p:nvSpPr>
            <p:spPr bwMode="auto">
              <a:xfrm>
                <a:off x="4846638" y="6119813"/>
                <a:ext cx="73025" cy="53975"/>
              </a:xfrm>
              <a:custGeom>
                <a:avLst/>
                <a:gdLst>
                  <a:gd name="T0" fmla="*/ 60138 w 204"/>
                  <a:gd name="T1" fmla="*/ 37890 h 151"/>
                  <a:gd name="T2" fmla="*/ 60138 w 204"/>
                  <a:gd name="T3" fmla="*/ 37890 h 151"/>
                  <a:gd name="T4" fmla="*/ 66224 w 204"/>
                  <a:gd name="T5" fmla="*/ 31456 h 151"/>
                  <a:gd name="T6" fmla="*/ 69445 w 204"/>
                  <a:gd name="T7" fmla="*/ 25022 h 151"/>
                  <a:gd name="T8" fmla="*/ 72667 w 204"/>
                  <a:gd name="T9" fmla="*/ 18945 h 151"/>
                  <a:gd name="T10" fmla="*/ 69445 w 204"/>
                  <a:gd name="T11" fmla="*/ 9294 h 151"/>
                  <a:gd name="T12" fmla="*/ 69445 w 204"/>
                  <a:gd name="T13" fmla="*/ 9294 h 151"/>
                  <a:gd name="T14" fmla="*/ 66224 w 204"/>
                  <a:gd name="T15" fmla="*/ 6077 h 151"/>
                  <a:gd name="T16" fmla="*/ 60138 w 204"/>
                  <a:gd name="T17" fmla="*/ 0 h 151"/>
                  <a:gd name="T18" fmla="*/ 50473 w 204"/>
                  <a:gd name="T19" fmla="*/ 0 h 151"/>
                  <a:gd name="T20" fmla="*/ 44388 w 204"/>
                  <a:gd name="T21" fmla="*/ 3217 h 151"/>
                  <a:gd name="T22" fmla="*/ 44388 w 204"/>
                  <a:gd name="T23" fmla="*/ 3217 h 151"/>
                  <a:gd name="T24" fmla="*/ 9665 w 204"/>
                  <a:gd name="T25" fmla="*/ 18945 h 151"/>
                  <a:gd name="T26" fmla="*/ 9665 w 204"/>
                  <a:gd name="T27" fmla="*/ 18945 h 151"/>
                  <a:gd name="T28" fmla="*/ 9665 w 204"/>
                  <a:gd name="T29" fmla="*/ 18945 h 151"/>
                  <a:gd name="T30" fmla="*/ 3222 w 204"/>
                  <a:gd name="T31" fmla="*/ 22162 h 151"/>
                  <a:gd name="T32" fmla="*/ 0 w 204"/>
                  <a:gd name="T33" fmla="*/ 28239 h 151"/>
                  <a:gd name="T34" fmla="*/ 0 w 204"/>
                  <a:gd name="T35" fmla="*/ 34673 h 151"/>
                  <a:gd name="T36" fmla="*/ 0 w 204"/>
                  <a:gd name="T37" fmla="*/ 43966 h 151"/>
                  <a:gd name="T38" fmla="*/ 0 w 204"/>
                  <a:gd name="T39" fmla="*/ 43966 h 151"/>
                  <a:gd name="T40" fmla="*/ 6443 w 204"/>
                  <a:gd name="T41" fmla="*/ 50400 h 151"/>
                  <a:gd name="T42" fmla="*/ 12529 w 204"/>
                  <a:gd name="T43" fmla="*/ 53618 h 151"/>
                  <a:gd name="T44" fmla="*/ 18972 w 204"/>
                  <a:gd name="T45" fmla="*/ 53618 h 151"/>
                  <a:gd name="T46" fmla="*/ 25416 w 204"/>
                  <a:gd name="T47" fmla="*/ 53618 h 151"/>
                  <a:gd name="T48" fmla="*/ 60138 w 204"/>
                  <a:gd name="T49" fmla="*/ 37890 h 1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04" h="151">
                    <a:moveTo>
                      <a:pt x="168" y="106"/>
                    </a:moveTo>
                    <a:lnTo>
                      <a:pt x="168" y="106"/>
                    </a:lnTo>
                    <a:lnTo>
                      <a:pt x="185" y="88"/>
                    </a:lnTo>
                    <a:lnTo>
                      <a:pt x="194" y="70"/>
                    </a:lnTo>
                    <a:lnTo>
                      <a:pt x="203" y="53"/>
                    </a:lnTo>
                    <a:lnTo>
                      <a:pt x="194" y="26"/>
                    </a:lnTo>
                    <a:lnTo>
                      <a:pt x="185" y="17"/>
                    </a:lnTo>
                    <a:lnTo>
                      <a:pt x="168" y="0"/>
                    </a:lnTo>
                    <a:lnTo>
                      <a:pt x="141" y="0"/>
                    </a:lnTo>
                    <a:lnTo>
                      <a:pt x="124" y="9"/>
                    </a:lnTo>
                    <a:lnTo>
                      <a:pt x="27" y="53"/>
                    </a:lnTo>
                    <a:lnTo>
                      <a:pt x="9" y="62"/>
                    </a:lnTo>
                    <a:lnTo>
                      <a:pt x="0" y="79"/>
                    </a:lnTo>
                    <a:lnTo>
                      <a:pt x="0" y="97"/>
                    </a:lnTo>
                    <a:lnTo>
                      <a:pt x="0" y="123"/>
                    </a:lnTo>
                    <a:lnTo>
                      <a:pt x="18" y="141"/>
                    </a:lnTo>
                    <a:lnTo>
                      <a:pt x="35" y="150"/>
                    </a:lnTo>
                    <a:lnTo>
                      <a:pt x="53" y="150"/>
                    </a:lnTo>
                    <a:lnTo>
                      <a:pt x="71" y="150"/>
                    </a:lnTo>
                    <a:lnTo>
                      <a:pt x="168"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32" name="Freeform 17"/>
              <p:cNvSpPr>
                <a:spLocks noChangeArrowheads="1"/>
              </p:cNvSpPr>
              <p:nvPr/>
            </p:nvSpPr>
            <p:spPr bwMode="auto">
              <a:xfrm>
                <a:off x="4948238" y="6065838"/>
                <a:ext cx="73025" cy="57150"/>
              </a:xfrm>
              <a:custGeom>
                <a:avLst/>
                <a:gdLst>
                  <a:gd name="T0" fmla="*/ 28419 w 203"/>
                  <a:gd name="T1" fmla="*/ 56793 h 160"/>
                  <a:gd name="T2" fmla="*/ 28419 w 203"/>
                  <a:gd name="T3" fmla="*/ 56793 h 160"/>
                  <a:gd name="T4" fmla="*/ 63312 w 203"/>
                  <a:gd name="T5" fmla="*/ 37862 h 160"/>
                  <a:gd name="T6" fmla="*/ 63312 w 203"/>
                  <a:gd name="T7" fmla="*/ 37862 h 160"/>
                  <a:gd name="T8" fmla="*/ 63312 w 203"/>
                  <a:gd name="T9" fmla="*/ 37862 h 160"/>
                  <a:gd name="T10" fmla="*/ 63312 w 203"/>
                  <a:gd name="T11" fmla="*/ 37862 h 160"/>
                  <a:gd name="T12" fmla="*/ 69787 w 203"/>
                  <a:gd name="T13" fmla="*/ 31433 h 160"/>
                  <a:gd name="T14" fmla="*/ 72665 w 203"/>
                  <a:gd name="T15" fmla="*/ 25003 h 160"/>
                  <a:gd name="T16" fmla="*/ 72665 w 203"/>
                  <a:gd name="T17" fmla="*/ 18931 h 160"/>
                  <a:gd name="T18" fmla="*/ 72665 w 203"/>
                  <a:gd name="T19" fmla="*/ 9287 h 160"/>
                  <a:gd name="T20" fmla="*/ 72665 w 203"/>
                  <a:gd name="T21" fmla="*/ 9287 h 160"/>
                  <a:gd name="T22" fmla="*/ 66550 w 203"/>
                  <a:gd name="T23" fmla="*/ 3215 h 160"/>
                  <a:gd name="T24" fmla="*/ 60075 w 203"/>
                  <a:gd name="T25" fmla="*/ 0 h 160"/>
                  <a:gd name="T26" fmla="*/ 50722 w 203"/>
                  <a:gd name="T27" fmla="*/ 0 h 160"/>
                  <a:gd name="T28" fmla="*/ 44247 w 203"/>
                  <a:gd name="T29" fmla="*/ 3215 h 160"/>
                  <a:gd name="T30" fmla="*/ 44247 w 203"/>
                  <a:gd name="T31" fmla="*/ 3215 h 160"/>
                  <a:gd name="T32" fmla="*/ 9353 w 203"/>
                  <a:gd name="T33" fmla="*/ 22146 h 160"/>
                  <a:gd name="T34" fmla="*/ 9353 w 203"/>
                  <a:gd name="T35" fmla="*/ 22146 h 160"/>
                  <a:gd name="T36" fmla="*/ 2878 w 203"/>
                  <a:gd name="T37" fmla="*/ 25003 h 160"/>
                  <a:gd name="T38" fmla="*/ 0 w 203"/>
                  <a:gd name="T39" fmla="*/ 31433 h 160"/>
                  <a:gd name="T40" fmla="*/ 0 w 203"/>
                  <a:gd name="T41" fmla="*/ 41077 h 160"/>
                  <a:gd name="T42" fmla="*/ 2878 w 203"/>
                  <a:gd name="T43" fmla="*/ 47149 h 160"/>
                  <a:gd name="T44" fmla="*/ 2878 w 203"/>
                  <a:gd name="T45" fmla="*/ 47149 h 160"/>
                  <a:gd name="T46" fmla="*/ 6115 w 203"/>
                  <a:gd name="T47" fmla="*/ 53578 h 160"/>
                  <a:gd name="T48" fmla="*/ 12591 w 203"/>
                  <a:gd name="T49" fmla="*/ 56793 h 160"/>
                  <a:gd name="T50" fmla="*/ 21943 w 203"/>
                  <a:gd name="T51" fmla="*/ 56793 h 160"/>
                  <a:gd name="T52" fmla="*/ 28419 w 203"/>
                  <a:gd name="T53" fmla="*/ 56793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03" h="160">
                    <a:moveTo>
                      <a:pt x="79" y="159"/>
                    </a:moveTo>
                    <a:lnTo>
                      <a:pt x="79" y="159"/>
                    </a:lnTo>
                    <a:lnTo>
                      <a:pt x="176" y="106"/>
                    </a:lnTo>
                    <a:lnTo>
                      <a:pt x="194" y="88"/>
                    </a:lnTo>
                    <a:lnTo>
                      <a:pt x="202" y="70"/>
                    </a:lnTo>
                    <a:lnTo>
                      <a:pt x="202" y="53"/>
                    </a:lnTo>
                    <a:lnTo>
                      <a:pt x="202" y="26"/>
                    </a:lnTo>
                    <a:lnTo>
                      <a:pt x="185" y="9"/>
                    </a:lnTo>
                    <a:lnTo>
                      <a:pt x="167" y="0"/>
                    </a:lnTo>
                    <a:lnTo>
                      <a:pt x="141" y="0"/>
                    </a:lnTo>
                    <a:lnTo>
                      <a:pt x="123" y="9"/>
                    </a:lnTo>
                    <a:lnTo>
                      <a:pt x="26" y="62"/>
                    </a:lnTo>
                    <a:lnTo>
                      <a:pt x="8" y="70"/>
                    </a:lnTo>
                    <a:lnTo>
                      <a:pt x="0" y="88"/>
                    </a:lnTo>
                    <a:lnTo>
                      <a:pt x="0" y="115"/>
                    </a:lnTo>
                    <a:lnTo>
                      <a:pt x="8" y="132"/>
                    </a:lnTo>
                    <a:lnTo>
                      <a:pt x="17" y="150"/>
                    </a:lnTo>
                    <a:lnTo>
                      <a:pt x="35" y="159"/>
                    </a:lnTo>
                    <a:lnTo>
                      <a:pt x="61" y="159"/>
                    </a:lnTo>
                    <a:lnTo>
                      <a:pt x="79" y="1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33" name="Freeform 18"/>
              <p:cNvSpPr>
                <a:spLocks noChangeArrowheads="1"/>
              </p:cNvSpPr>
              <p:nvPr/>
            </p:nvSpPr>
            <p:spPr bwMode="auto">
              <a:xfrm>
                <a:off x="5046663" y="6005513"/>
                <a:ext cx="76200" cy="63500"/>
              </a:xfrm>
              <a:custGeom>
                <a:avLst/>
                <a:gdLst>
                  <a:gd name="T0" fmla="*/ 31630 w 212"/>
                  <a:gd name="T1" fmla="*/ 59933 h 178"/>
                  <a:gd name="T2" fmla="*/ 31630 w 212"/>
                  <a:gd name="T3" fmla="*/ 59933 h 178"/>
                  <a:gd name="T4" fmla="*/ 31630 w 212"/>
                  <a:gd name="T5" fmla="*/ 59933 h 178"/>
                  <a:gd name="T6" fmla="*/ 66136 w 212"/>
                  <a:gd name="T7" fmla="*/ 37815 h 178"/>
                  <a:gd name="T8" fmla="*/ 66136 w 212"/>
                  <a:gd name="T9" fmla="*/ 37815 h 178"/>
                  <a:gd name="T10" fmla="*/ 66136 w 212"/>
                  <a:gd name="T11" fmla="*/ 37815 h 178"/>
                  <a:gd name="T12" fmla="*/ 66136 w 212"/>
                  <a:gd name="T13" fmla="*/ 37815 h 178"/>
                  <a:gd name="T14" fmla="*/ 72606 w 212"/>
                  <a:gd name="T15" fmla="*/ 31393 h 178"/>
                  <a:gd name="T16" fmla="*/ 75841 w 212"/>
                  <a:gd name="T17" fmla="*/ 25329 h 178"/>
                  <a:gd name="T18" fmla="*/ 75841 w 212"/>
                  <a:gd name="T19" fmla="*/ 15697 h 178"/>
                  <a:gd name="T20" fmla="*/ 72606 w 212"/>
                  <a:gd name="T21" fmla="*/ 9632 h 178"/>
                  <a:gd name="T22" fmla="*/ 72606 w 212"/>
                  <a:gd name="T23" fmla="*/ 9632 h 178"/>
                  <a:gd name="T24" fmla="*/ 66136 w 212"/>
                  <a:gd name="T25" fmla="*/ 3211 h 178"/>
                  <a:gd name="T26" fmla="*/ 56791 w 212"/>
                  <a:gd name="T27" fmla="*/ 0 h 178"/>
                  <a:gd name="T28" fmla="*/ 50321 w 212"/>
                  <a:gd name="T29" fmla="*/ 0 h 178"/>
                  <a:gd name="T30" fmla="*/ 41335 w 212"/>
                  <a:gd name="T31" fmla="*/ 3211 h 178"/>
                  <a:gd name="T32" fmla="*/ 41335 w 212"/>
                  <a:gd name="T33" fmla="*/ 3211 h 178"/>
                  <a:gd name="T34" fmla="*/ 41335 w 212"/>
                  <a:gd name="T35" fmla="*/ 3211 h 178"/>
                  <a:gd name="T36" fmla="*/ 9705 w 212"/>
                  <a:gd name="T37" fmla="*/ 25329 h 178"/>
                  <a:gd name="T38" fmla="*/ 9705 w 212"/>
                  <a:gd name="T39" fmla="*/ 25329 h 178"/>
                  <a:gd name="T40" fmla="*/ 3235 w 212"/>
                  <a:gd name="T41" fmla="*/ 28539 h 178"/>
                  <a:gd name="T42" fmla="*/ 0 w 212"/>
                  <a:gd name="T43" fmla="*/ 37815 h 178"/>
                  <a:gd name="T44" fmla="*/ 0 w 212"/>
                  <a:gd name="T45" fmla="*/ 44236 h 178"/>
                  <a:gd name="T46" fmla="*/ 3235 w 212"/>
                  <a:gd name="T47" fmla="*/ 53511 h 178"/>
                  <a:gd name="T48" fmla="*/ 3235 w 212"/>
                  <a:gd name="T49" fmla="*/ 53511 h 178"/>
                  <a:gd name="T50" fmla="*/ 9705 w 212"/>
                  <a:gd name="T51" fmla="*/ 56722 h 178"/>
                  <a:gd name="T52" fmla="*/ 15815 w 212"/>
                  <a:gd name="T53" fmla="*/ 59933 h 178"/>
                  <a:gd name="T54" fmla="*/ 25520 w 212"/>
                  <a:gd name="T55" fmla="*/ 63143 h 178"/>
                  <a:gd name="T56" fmla="*/ 31630 w 212"/>
                  <a:gd name="T57" fmla="*/ 59933 h 17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2" h="178">
                    <a:moveTo>
                      <a:pt x="88" y="168"/>
                    </a:moveTo>
                    <a:lnTo>
                      <a:pt x="88" y="168"/>
                    </a:lnTo>
                    <a:lnTo>
                      <a:pt x="184" y="106"/>
                    </a:lnTo>
                    <a:lnTo>
                      <a:pt x="202" y="88"/>
                    </a:lnTo>
                    <a:lnTo>
                      <a:pt x="211" y="71"/>
                    </a:lnTo>
                    <a:lnTo>
                      <a:pt x="211" y="44"/>
                    </a:lnTo>
                    <a:lnTo>
                      <a:pt x="202" y="27"/>
                    </a:lnTo>
                    <a:lnTo>
                      <a:pt x="184" y="9"/>
                    </a:lnTo>
                    <a:lnTo>
                      <a:pt x="158" y="0"/>
                    </a:lnTo>
                    <a:lnTo>
                      <a:pt x="140" y="0"/>
                    </a:lnTo>
                    <a:lnTo>
                      <a:pt x="115" y="9"/>
                    </a:lnTo>
                    <a:lnTo>
                      <a:pt x="27" y="71"/>
                    </a:lnTo>
                    <a:lnTo>
                      <a:pt x="9" y="80"/>
                    </a:lnTo>
                    <a:lnTo>
                      <a:pt x="0" y="106"/>
                    </a:lnTo>
                    <a:lnTo>
                      <a:pt x="0" y="124"/>
                    </a:lnTo>
                    <a:lnTo>
                      <a:pt x="9" y="150"/>
                    </a:lnTo>
                    <a:lnTo>
                      <a:pt x="27" y="159"/>
                    </a:lnTo>
                    <a:lnTo>
                      <a:pt x="44" y="168"/>
                    </a:lnTo>
                    <a:lnTo>
                      <a:pt x="71" y="177"/>
                    </a:lnTo>
                    <a:lnTo>
                      <a:pt x="88" y="1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34" name="Freeform 19"/>
              <p:cNvSpPr>
                <a:spLocks noChangeArrowheads="1"/>
              </p:cNvSpPr>
              <p:nvPr/>
            </p:nvSpPr>
            <p:spPr bwMode="auto">
              <a:xfrm>
                <a:off x="5141913" y="5935663"/>
                <a:ext cx="73025" cy="66675"/>
              </a:xfrm>
              <a:custGeom>
                <a:avLst/>
                <a:gdLst>
                  <a:gd name="T0" fmla="*/ 3222 w 204"/>
                  <a:gd name="T1" fmla="*/ 60223 h 186"/>
                  <a:gd name="T2" fmla="*/ 3222 w 204"/>
                  <a:gd name="T3" fmla="*/ 60223 h 186"/>
                  <a:gd name="T4" fmla="*/ 9307 w 204"/>
                  <a:gd name="T5" fmla="*/ 63449 h 186"/>
                  <a:gd name="T6" fmla="*/ 18972 w 204"/>
                  <a:gd name="T7" fmla="*/ 66317 h 186"/>
                  <a:gd name="T8" fmla="*/ 25058 w 204"/>
                  <a:gd name="T9" fmla="*/ 66317 h 186"/>
                  <a:gd name="T10" fmla="*/ 34723 w 204"/>
                  <a:gd name="T11" fmla="*/ 63449 h 186"/>
                  <a:gd name="T12" fmla="*/ 34723 w 204"/>
                  <a:gd name="T13" fmla="*/ 63449 h 186"/>
                  <a:gd name="T14" fmla="*/ 34723 w 204"/>
                  <a:gd name="T15" fmla="*/ 63449 h 186"/>
                  <a:gd name="T16" fmla="*/ 66224 w 204"/>
                  <a:gd name="T17" fmla="*/ 37998 h 186"/>
                  <a:gd name="T18" fmla="*/ 66224 w 204"/>
                  <a:gd name="T19" fmla="*/ 37998 h 186"/>
                  <a:gd name="T20" fmla="*/ 66224 w 204"/>
                  <a:gd name="T21" fmla="*/ 37998 h 186"/>
                  <a:gd name="T22" fmla="*/ 66224 w 204"/>
                  <a:gd name="T23" fmla="*/ 37998 h 186"/>
                  <a:gd name="T24" fmla="*/ 72667 w 204"/>
                  <a:gd name="T25" fmla="*/ 31545 h 186"/>
                  <a:gd name="T26" fmla="*/ 72667 w 204"/>
                  <a:gd name="T27" fmla="*/ 25451 h 186"/>
                  <a:gd name="T28" fmla="*/ 72667 w 204"/>
                  <a:gd name="T29" fmla="*/ 15773 h 186"/>
                  <a:gd name="T30" fmla="*/ 69445 w 204"/>
                  <a:gd name="T31" fmla="*/ 9679 h 186"/>
                  <a:gd name="T32" fmla="*/ 69445 w 204"/>
                  <a:gd name="T33" fmla="*/ 9679 h 186"/>
                  <a:gd name="T34" fmla="*/ 63002 w 204"/>
                  <a:gd name="T35" fmla="*/ 3226 h 186"/>
                  <a:gd name="T36" fmla="*/ 53695 w 204"/>
                  <a:gd name="T37" fmla="*/ 0 h 186"/>
                  <a:gd name="T38" fmla="*/ 47251 w 204"/>
                  <a:gd name="T39" fmla="*/ 0 h 186"/>
                  <a:gd name="T40" fmla="*/ 37944 w 204"/>
                  <a:gd name="T41" fmla="*/ 6452 h 186"/>
                  <a:gd name="T42" fmla="*/ 37944 w 204"/>
                  <a:gd name="T43" fmla="*/ 6452 h 186"/>
                  <a:gd name="T44" fmla="*/ 37944 w 204"/>
                  <a:gd name="T45" fmla="*/ 6452 h 186"/>
                  <a:gd name="T46" fmla="*/ 9307 w 204"/>
                  <a:gd name="T47" fmla="*/ 28319 h 186"/>
                  <a:gd name="T48" fmla="*/ 9307 w 204"/>
                  <a:gd name="T49" fmla="*/ 28319 h 186"/>
                  <a:gd name="T50" fmla="*/ 3222 w 204"/>
                  <a:gd name="T51" fmla="*/ 34771 h 186"/>
                  <a:gd name="T52" fmla="*/ 0 w 204"/>
                  <a:gd name="T53" fmla="*/ 44450 h 186"/>
                  <a:gd name="T54" fmla="*/ 0 w 204"/>
                  <a:gd name="T55" fmla="*/ 50544 h 186"/>
                  <a:gd name="T56" fmla="*/ 3222 w 204"/>
                  <a:gd name="T57" fmla="*/ 60223 h 1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4" h="186">
                    <a:moveTo>
                      <a:pt x="9" y="168"/>
                    </a:moveTo>
                    <a:lnTo>
                      <a:pt x="9" y="168"/>
                    </a:lnTo>
                    <a:lnTo>
                      <a:pt x="26" y="177"/>
                    </a:lnTo>
                    <a:lnTo>
                      <a:pt x="53" y="185"/>
                    </a:lnTo>
                    <a:lnTo>
                      <a:pt x="70" y="185"/>
                    </a:lnTo>
                    <a:lnTo>
                      <a:pt x="97" y="177"/>
                    </a:lnTo>
                    <a:lnTo>
                      <a:pt x="185" y="106"/>
                    </a:lnTo>
                    <a:lnTo>
                      <a:pt x="203" y="88"/>
                    </a:lnTo>
                    <a:lnTo>
                      <a:pt x="203" y="71"/>
                    </a:lnTo>
                    <a:lnTo>
                      <a:pt x="203" y="44"/>
                    </a:lnTo>
                    <a:lnTo>
                      <a:pt x="194" y="27"/>
                    </a:lnTo>
                    <a:lnTo>
                      <a:pt x="176" y="9"/>
                    </a:lnTo>
                    <a:lnTo>
                      <a:pt x="150" y="0"/>
                    </a:lnTo>
                    <a:lnTo>
                      <a:pt x="132" y="0"/>
                    </a:lnTo>
                    <a:lnTo>
                      <a:pt x="106" y="18"/>
                    </a:lnTo>
                    <a:lnTo>
                      <a:pt x="26" y="79"/>
                    </a:lnTo>
                    <a:lnTo>
                      <a:pt x="9" y="97"/>
                    </a:lnTo>
                    <a:lnTo>
                      <a:pt x="0" y="124"/>
                    </a:lnTo>
                    <a:lnTo>
                      <a:pt x="0" y="141"/>
                    </a:lnTo>
                    <a:lnTo>
                      <a:pt x="9" y="1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35" name="Freeform 20"/>
              <p:cNvSpPr>
                <a:spLocks noChangeArrowheads="1"/>
              </p:cNvSpPr>
              <p:nvPr/>
            </p:nvSpPr>
            <p:spPr bwMode="auto">
              <a:xfrm>
                <a:off x="5230813" y="5856288"/>
                <a:ext cx="69850" cy="73025"/>
              </a:xfrm>
              <a:custGeom>
                <a:avLst/>
                <a:gdLst>
                  <a:gd name="T0" fmla="*/ 34746 w 195"/>
                  <a:gd name="T1" fmla="*/ 66582 h 204"/>
                  <a:gd name="T2" fmla="*/ 37970 w 195"/>
                  <a:gd name="T3" fmla="*/ 66582 h 204"/>
                  <a:gd name="T4" fmla="*/ 37970 w 195"/>
                  <a:gd name="T5" fmla="*/ 66582 h 204"/>
                  <a:gd name="T6" fmla="*/ 63044 w 195"/>
                  <a:gd name="T7" fmla="*/ 37944 h 204"/>
                  <a:gd name="T8" fmla="*/ 63044 w 195"/>
                  <a:gd name="T9" fmla="*/ 37944 h 204"/>
                  <a:gd name="T10" fmla="*/ 63044 w 195"/>
                  <a:gd name="T11" fmla="*/ 37944 h 204"/>
                  <a:gd name="T12" fmla="*/ 69492 w 195"/>
                  <a:gd name="T13" fmla="*/ 31859 h 204"/>
                  <a:gd name="T14" fmla="*/ 69492 w 195"/>
                  <a:gd name="T15" fmla="*/ 22194 h 204"/>
                  <a:gd name="T16" fmla="*/ 69492 w 195"/>
                  <a:gd name="T17" fmla="*/ 16108 h 204"/>
                  <a:gd name="T18" fmla="*/ 63044 w 195"/>
                  <a:gd name="T19" fmla="*/ 6443 h 204"/>
                  <a:gd name="T20" fmla="*/ 63044 w 195"/>
                  <a:gd name="T21" fmla="*/ 6443 h 204"/>
                  <a:gd name="T22" fmla="*/ 56955 w 195"/>
                  <a:gd name="T23" fmla="*/ 3222 h 204"/>
                  <a:gd name="T24" fmla="*/ 47283 w 195"/>
                  <a:gd name="T25" fmla="*/ 0 h 204"/>
                  <a:gd name="T26" fmla="*/ 41194 w 195"/>
                  <a:gd name="T27" fmla="*/ 3222 h 204"/>
                  <a:gd name="T28" fmla="*/ 31522 w 195"/>
                  <a:gd name="T29" fmla="*/ 9665 h 204"/>
                  <a:gd name="T30" fmla="*/ 31522 w 195"/>
                  <a:gd name="T31" fmla="*/ 9665 h 204"/>
                  <a:gd name="T32" fmla="*/ 6089 w 195"/>
                  <a:gd name="T33" fmla="*/ 35081 h 204"/>
                  <a:gd name="T34" fmla="*/ 6089 w 195"/>
                  <a:gd name="T35" fmla="*/ 35081 h 204"/>
                  <a:gd name="T36" fmla="*/ 0 w 195"/>
                  <a:gd name="T37" fmla="*/ 41166 h 204"/>
                  <a:gd name="T38" fmla="*/ 0 w 195"/>
                  <a:gd name="T39" fmla="*/ 50831 h 204"/>
                  <a:gd name="T40" fmla="*/ 0 w 195"/>
                  <a:gd name="T41" fmla="*/ 60138 h 204"/>
                  <a:gd name="T42" fmla="*/ 6089 w 195"/>
                  <a:gd name="T43" fmla="*/ 66582 h 204"/>
                  <a:gd name="T44" fmla="*/ 6089 w 195"/>
                  <a:gd name="T45" fmla="*/ 66582 h 204"/>
                  <a:gd name="T46" fmla="*/ 12537 w 195"/>
                  <a:gd name="T47" fmla="*/ 69803 h 204"/>
                  <a:gd name="T48" fmla="*/ 18985 w 195"/>
                  <a:gd name="T49" fmla="*/ 72667 h 204"/>
                  <a:gd name="T50" fmla="*/ 28298 w 195"/>
                  <a:gd name="T51" fmla="*/ 72667 h 204"/>
                  <a:gd name="T52" fmla="*/ 34746 w 195"/>
                  <a:gd name="T53" fmla="*/ 66582 h 20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95" h="204">
                    <a:moveTo>
                      <a:pt x="97" y="186"/>
                    </a:moveTo>
                    <a:lnTo>
                      <a:pt x="106" y="186"/>
                    </a:lnTo>
                    <a:lnTo>
                      <a:pt x="176" y="106"/>
                    </a:lnTo>
                    <a:lnTo>
                      <a:pt x="194" y="89"/>
                    </a:lnTo>
                    <a:lnTo>
                      <a:pt x="194" y="62"/>
                    </a:lnTo>
                    <a:lnTo>
                      <a:pt x="194" y="45"/>
                    </a:lnTo>
                    <a:lnTo>
                      <a:pt x="176" y="18"/>
                    </a:lnTo>
                    <a:lnTo>
                      <a:pt x="159" y="9"/>
                    </a:lnTo>
                    <a:lnTo>
                      <a:pt x="132" y="0"/>
                    </a:lnTo>
                    <a:lnTo>
                      <a:pt x="115" y="9"/>
                    </a:lnTo>
                    <a:lnTo>
                      <a:pt x="88" y="27"/>
                    </a:lnTo>
                    <a:lnTo>
                      <a:pt x="17" y="98"/>
                    </a:lnTo>
                    <a:lnTo>
                      <a:pt x="0" y="115"/>
                    </a:lnTo>
                    <a:lnTo>
                      <a:pt x="0" y="142"/>
                    </a:lnTo>
                    <a:lnTo>
                      <a:pt x="0" y="168"/>
                    </a:lnTo>
                    <a:lnTo>
                      <a:pt x="17" y="186"/>
                    </a:lnTo>
                    <a:lnTo>
                      <a:pt x="35" y="195"/>
                    </a:lnTo>
                    <a:lnTo>
                      <a:pt x="53" y="203"/>
                    </a:lnTo>
                    <a:lnTo>
                      <a:pt x="79" y="203"/>
                    </a:lnTo>
                    <a:lnTo>
                      <a:pt x="97" y="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36" name="Freeform 21"/>
              <p:cNvSpPr>
                <a:spLocks noChangeArrowheads="1"/>
              </p:cNvSpPr>
              <p:nvPr/>
            </p:nvSpPr>
            <p:spPr bwMode="auto">
              <a:xfrm>
                <a:off x="5307013" y="5770563"/>
                <a:ext cx="69850" cy="76200"/>
              </a:xfrm>
              <a:custGeom>
                <a:avLst/>
                <a:gdLst>
                  <a:gd name="T0" fmla="*/ 40835 w 195"/>
                  <a:gd name="T1" fmla="*/ 66541 h 213"/>
                  <a:gd name="T2" fmla="*/ 40835 w 195"/>
                  <a:gd name="T3" fmla="*/ 66541 h 213"/>
                  <a:gd name="T4" fmla="*/ 40835 w 195"/>
                  <a:gd name="T5" fmla="*/ 66541 h 213"/>
                  <a:gd name="T6" fmla="*/ 66268 w 195"/>
                  <a:gd name="T7" fmla="*/ 34701 h 213"/>
                  <a:gd name="T8" fmla="*/ 66268 w 195"/>
                  <a:gd name="T9" fmla="*/ 34701 h 213"/>
                  <a:gd name="T10" fmla="*/ 69492 w 195"/>
                  <a:gd name="T11" fmla="*/ 25400 h 213"/>
                  <a:gd name="T12" fmla="*/ 69492 w 195"/>
                  <a:gd name="T13" fmla="*/ 18961 h 213"/>
                  <a:gd name="T14" fmla="*/ 66268 w 195"/>
                  <a:gd name="T15" fmla="*/ 9659 h 213"/>
                  <a:gd name="T16" fmla="*/ 59820 w 195"/>
                  <a:gd name="T17" fmla="*/ 3220 h 213"/>
                  <a:gd name="T18" fmla="*/ 59820 w 195"/>
                  <a:gd name="T19" fmla="*/ 3220 h 213"/>
                  <a:gd name="T20" fmla="*/ 50507 w 195"/>
                  <a:gd name="T21" fmla="*/ 0 h 213"/>
                  <a:gd name="T22" fmla="*/ 44059 w 195"/>
                  <a:gd name="T23" fmla="*/ 0 h 213"/>
                  <a:gd name="T24" fmla="*/ 34746 w 195"/>
                  <a:gd name="T25" fmla="*/ 3220 h 213"/>
                  <a:gd name="T26" fmla="*/ 28298 w 195"/>
                  <a:gd name="T27" fmla="*/ 6439 h 213"/>
                  <a:gd name="T28" fmla="*/ 28298 w 195"/>
                  <a:gd name="T29" fmla="*/ 6439 h 213"/>
                  <a:gd name="T30" fmla="*/ 6089 w 195"/>
                  <a:gd name="T31" fmla="*/ 37921 h 213"/>
                  <a:gd name="T32" fmla="*/ 6089 w 195"/>
                  <a:gd name="T33" fmla="*/ 37921 h 213"/>
                  <a:gd name="T34" fmla="*/ 0 w 195"/>
                  <a:gd name="T35" fmla="*/ 44361 h 213"/>
                  <a:gd name="T36" fmla="*/ 0 w 195"/>
                  <a:gd name="T37" fmla="*/ 53662 h 213"/>
                  <a:gd name="T38" fmla="*/ 2866 w 195"/>
                  <a:gd name="T39" fmla="*/ 63321 h 213"/>
                  <a:gd name="T40" fmla="*/ 9313 w 195"/>
                  <a:gd name="T41" fmla="*/ 69403 h 213"/>
                  <a:gd name="T42" fmla="*/ 9313 w 195"/>
                  <a:gd name="T43" fmla="*/ 69403 h 213"/>
                  <a:gd name="T44" fmla="*/ 15761 w 195"/>
                  <a:gd name="T45" fmla="*/ 72623 h 213"/>
                  <a:gd name="T46" fmla="*/ 25074 w 195"/>
                  <a:gd name="T47" fmla="*/ 75842 h 213"/>
                  <a:gd name="T48" fmla="*/ 34746 w 195"/>
                  <a:gd name="T49" fmla="*/ 72623 h 213"/>
                  <a:gd name="T50" fmla="*/ 40835 w 195"/>
                  <a:gd name="T51" fmla="*/ 66541 h 2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5" h="213">
                    <a:moveTo>
                      <a:pt x="114" y="186"/>
                    </a:moveTo>
                    <a:lnTo>
                      <a:pt x="114" y="186"/>
                    </a:lnTo>
                    <a:lnTo>
                      <a:pt x="185" y="97"/>
                    </a:lnTo>
                    <a:lnTo>
                      <a:pt x="194" y="71"/>
                    </a:lnTo>
                    <a:lnTo>
                      <a:pt x="194" y="53"/>
                    </a:lnTo>
                    <a:lnTo>
                      <a:pt x="185" y="27"/>
                    </a:lnTo>
                    <a:lnTo>
                      <a:pt x="167" y="9"/>
                    </a:lnTo>
                    <a:lnTo>
                      <a:pt x="141" y="0"/>
                    </a:lnTo>
                    <a:lnTo>
                      <a:pt x="123" y="0"/>
                    </a:lnTo>
                    <a:lnTo>
                      <a:pt x="97" y="9"/>
                    </a:lnTo>
                    <a:lnTo>
                      <a:pt x="79" y="18"/>
                    </a:lnTo>
                    <a:lnTo>
                      <a:pt x="17" y="106"/>
                    </a:lnTo>
                    <a:lnTo>
                      <a:pt x="0" y="124"/>
                    </a:lnTo>
                    <a:lnTo>
                      <a:pt x="0" y="150"/>
                    </a:lnTo>
                    <a:lnTo>
                      <a:pt x="8" y="177"/>
                    </a:lnTo>
                    <a:lnTo>
                      <a:pt x="26" y="194"/>
                    </a:lnTo>
                    <a:lnTo>
                      <a:pt x="44" y="203"/>
                    </a:lnTo>
                    <a:lnTo>
                      <a:pt x="70" y="212"/>
                    </a:lnTo>
                    <a:lnTo>
                      <a:pt x="97" y="203"/>
                    </a:lnTo>
                    <a:lnTo>
                      <a:pt x="114" y="18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37" name="Freeform 22"/>
              <p:cNvSpPr>
                <a:spLocks noChangeArrowheads="1"/>
              </p:cNvSpPr>
              <p:nvPr/>
            </p:nvSpPr>
            <p:spPr bwMode="auto">
              <a:xfrm>
                <a:off x="5370513" y="5668963"/>
                <a:ext cx="66675" cy="82550"/>
              </a:xfrm>
              <a:custGeom>
                <a:avLst/>
                <a:gdLst>
                  <a:gd name="T0" fmla="*/ 44450 w 186"/>
                  <a:gd name="T1" fmla="*/ 69629 h 230"/>
                  <a:gd name="T2" fmla="*/ 53770 w 186"/>
                  <a:gd name="T3" fmla="*/ 50607 h 230"/>
                  <a:gd name="T4" fmla="*/ 63449 w 186"/>
                  <a:gd name="T5" fmla="*/ 34815 h 230"/>
                  <a:gd name="T6" fmla="*/ 63449 w 186"/>
                  <a:gd name="T7" fmla="*/ 34815 h 230"/>
                  <a:gd name="T8" fmla="*/ 63449 w 186"/>
                  <a:gd name="T9" fmla="*/ 34815 h 230"/>
                  <a:gd name="T10" fmla="*/ 66317 w 186"/>
                  <a:gd name="T11" fmla="*/ 25124 h 230"/>
                  <a:gd name="T12" fmla="*/ 63449 w 186"/>
                  <a:gd name="T13" fmla="*/ 15792 h 230"/>
                  <a:gd name="T14" fmla="*/ 60223 w 186"/>
                  <a:gd name="T15" fmla="*/ 9332 h 230"/>
                  <a:gd name="T16" fmla="*/ 53770 w 186"/>
                  <a:gd name="T17" fmla="*/ 3230 h 230"/>
                  <a:gd name="T18" fmla="*/ 53770 w 186"/>
                  <a:gd name="T19" fmla="*/ 3230 h 230"/>
                  <a:gd name="T20" fmla="*/ 44450 w 186"/>
                  <a:gd name="T21" fmla="*/ 0 h 230"/>
                  <a:gd name="T22" fmla="*/ 34771 w 186"/>
                  <a:gd name="T23" fmla="*/ 0 h 230"/>
                  <a:gd name="T24" fmla="*/ 28677 w 186"/>
                  <a:gd name="T25" fmla="*/ 6102 h 230"/>
                  <a:gd name="T26" fmla="*/ 22225 w 186"/>
                  <a:gd name="T27" fmla="*/ 12562 h 230"/>
                  <a:gd name="T28" fmla="*/ 22225 w 186"/>
                  <a:gd name="T29" fmla="*/ 12562 h 230"/>
                  <a:gd name="T30" fmla="*/ 12546 w 186"/>
                  <a:gd name="T31" fmla="*/ 31584 h 230"/>
                  <a:gd name="T32" fmla="*/ 3226 w 186"/>
                  <a:gd name="T33" fmla="*/ 47377 h 230"/>
                  <a:gd name="T34" fmla="*/ 3226 w 186"/>
                  <a:gd name="T35" fmla="*/ 47377 h 230"/>
                  <a:gd name="T36" fmla="*/ 3226 w 186"/>
                  <a:gd name="T37" fmla="*/ 47377 h 230"/>
                  <a:gd name="T38" fmla="*/ 0 w 186"/>
                  <a:gd name="T39" fmla="*/ 57067 h 230"/>
                  <a:gd name="T40" fmla="*/ 3226 w 186"/>
                  <a:gd name="T41" fmla="*/ 63169 h 230"/>
                  <a:gd name="T42" fmla="*/ 6452 w 186"/>
                  <a:gd name="T43" fmla="*/ 72859 h 230"/>
                  <a:gd name="T44" fmla="*/ 12546 w 186"/>
                  <a:gd name="T45" fmla="*/ 78961 h 230"/>
                  <a:gd name="T46" fmla="*/ 12546 w 186"/>
                  <a:gd name="T47" fmla="*/ 78961 h 230"/>
                  <a:gd name="T48" fmla="*/ 22225 w 186"/>
                  <a:gd name="T49" fmla="*/ 82191 h 230"/>
                  <a:gd name="T50" fmla="*/ 31545 w 186"/>
                  <a:gd name="T51" fmla="*/ 78961 h 230"/>
                  <a:gd name="T52" fmla="*/ 37998 w 186"/>
                  <a:gd name="T53" fmla="*/ 76090 h 230"/>
                  <a:gd name="T54" fmla="*/ 44450 w 186"/>
                  <a:gd name="T55" fmla="*/ 69629 h 23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86" h="230">
                    <a:moveTo>
                      <a:pt x="124" y="194"/>
                    </a:moveTo>
                    <a:lnTo>
                      <a:pt x="150" y="141"/>
                    </a:lnTo>
                    <a:lnTo>
                      <a:pt x="177" y="97"/>
                    </a:lnTo>
                    <a:lnTo>
                      <a:pt x="185" y="70"/>
                    </a:lnTo>
                    <a:lnTo>
                      <a:pt x="177" y="44"/>
                    </a:lnTo>
                    <a:lnTo>
                      <a:pt x="168" y="26"/>
                    </a:lnTo>
                    <a:lnTo>
                      <a:pt x="150" y="9"/>
                    </a:lnTo>
                    <a:lnTo>
                      <a:pt x="124" y="0"/>
                    </a:lnTo>
                    <a:lnTo>
                      <a:pt x="97" y="0"/>
                    </a:lnTo>
                    <a:lnTo>
                      <a:pt x="80" y="17"/>
                    </a:lnTo>
                    <a:lnTo>
                      <a:pt x="62" y="35"/>
                    </a:lnTo>
                    <a:lnTo>
                      <a:pt x="35" y="88"/>
                    </a:lnTo>
                    <a:lnTo>
                      <a:pt x="9" y="132"/>
                    </a:lnTo>
                    <a:lnTo>
                      <a:pt x="0" y="159"/>
                    </a:lnTo>
                    <a:lnTo>
                      <a:pt x="9" y="176"/>
                    </a:lnTo>
                    <a:lnTo>
                      <a:pt x="18" y="203"/>
                    </a:lnTo>
                    <a:lnTo>
                      <a:pt x="35" y="220"/>
                    </a:lnTo>
                    <a:lnTo>
                      <a:pt x="62" y="229"/>
                    </a:lnTo>
                    <a:lnTo>
                      <a:pt x="88" y="220"/>
                    </a:lnTo>
                    <a:lnTo>
                      <a:pt x="106" y="212"/>
                    </a:lnTo>
                    <a:lnTo>
                      <a:pt x="124" y="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38" name="Freeform 23"/>
              <p:cNvSpPr>
                <a:spLocks noChangeArrowheads="1"/>
              </p:cNvSpPr>
              <p:nvPr/>
            </p:nvSpPr>
            <p:spPr bwMode="auto">
              <a:xfrm>
                <a:off x="5418138" y="5561013"/>
                <a:ext cx="57150" cy="82550"/>
              </a:xfrm>
              <a:custGeom>
                <a:avLst/>
                <a:gdLst>
                  <a:gd name="T0" fmla="*/ 16073 w 160"/>
                  <a:gd name="T1" fmla="*/ 82191 h 230"/>
                  <a:gd name="T2" fmla="*/ 16073 w 160"/>
                  <a:gd name="T3" fmla="*/ 82191 h 230"/>
                  <a:gd name="T4" fmla="*/ 25360 w 160"/>
                  <a:gd name="T5" fmla="*/ 82191 h 230"/>
                  <a:gd name="T6" fmla="*/ 35004 w 160"/>
                  <a:gd name="T7" fmla="*/ 82191 h 230"/>
                  <a:gd name="T8" fmla="*/ 41077 w 160"/>
                  <a:gd name="T9" fmla="*/ 76090 h 230"/>
                  <a:gd name="T10" fmla="*/ 44291 w 160"/>
                  <a:gd name="T11" fmla="*/ 66399 h 230"/>
                  <a:gd name="T12" fmla="*/ 44291 w 160"/>
                  <a:gd name="T13" fmla="*/ 66399 h 230"/>
                  <a:gd name="T14" fmla="*/ 44291 w 160"/>
                  <a:gd name="T15" fmla="*/ 66399 h 230"/>
                  <a:gd name="T16" fmla="*/ 50721 w 160"/>
                  <a:gd name="T17" fmla="*/ 47377 h 230"/>
                  <a:gd name="T18" fmla="*/ 50721 w 160"/>
                  <a:gd name="T19" fmla="*/ 47377 h 230"/>
                  <a:gd name="T20" fmla="*/ 56793 w 160"/>
                  <a:gd name="T21" fmla="*/ 28354 h 230"/>
                  <a:gd name="T22" fmla="*/ 56793 w 160"/>
                  <a:gd name="T23" fmla="*/ 28354 h 230"/>
                  <a:gd name="T24" fmla="*/ 56793 w 160"/>
                  <a:gd name="T25" fmla="*/ 28354 h 230"/>
                  <a:gd name="T26" fmla="*/ 56793 w 160"/>
                  <a:gd name="T27" fmla="*/ 19022 h 230"/>
                  <a:gd name="T28" fmla="*/ 53578 w 160"/>
                  <a:gd name="T29" fmla="*/ 12562 h 230"/>
                  <a:gd name="T30" fmla="*/ 47506 w 160"/>
                  <a:gd name="T31" fmla="*/ 3230 h 230"/>
                  <a:gd name="T32" fmla="*/ 41077 w 160"/>
                  <a:gd name="T33" fmla="*/ 0 h 230"/>
                  <a:gd name="T34" fmla="*/ 41077 w 160"/>
                  <a:gd name="T35" fmla="*/ 0 h 230"/>
                  <a:gd name="T36" fmla="*/ 31790 w 160"/>
                  <a:gd name="T37" fmla="*/ 0 h 230"/>
                  <a:gd name="T38" fmla="*/ 22146 w 160"/>
                  <a:gd name="T39" fmla="*/ 3230 h 230"/>
                  <a:gd name="T40" fmla="*/ 16073 w 160"/>
                  <a:gd name="T41" fmla="*/ 9332 h 230"/>
                  <a:gd name="T42" fmla="*/ 12859 w 160"/>
                  <a:gd name="T43" fmla="*/ 15792 h 230"/>
                  <a:gd name="T44" fmla="*/ 12859 w 160"/>
                  <a:gd name="T45" fmla="*/ 19022 h 230"/>
                  <a:gd name="T46" fmla="*/ 12859 w 160"/>
                  <a:gd name="T47" fmla="*/ 19022 h 230"/>
                  <a:gd name="T48" fmla="*/ 6429 w 160"/>
                  <a:gd name="T49" fmla="*/ 34815 h 230"/>
                  <a:gd name="T50" fmla="*/ 6429 w 160"/>
                  <a:gd name="T51" fmla="*/ 34815 h 230"/>
                  <a:gd name="T52" fmla="*/ 0 w 160"/>
                  <a:gd name="T53" fmla="*/ 53837 h 230"/>
                  <a:gd name="T54" fmla="*/ 0 w 160"/>
                  <a:gd name="T55" fmla="*/ 53837 h 230"/>
                  <a:gd name="T56" fmla="*/ 0 w 160"/>
                  <a:gd name="T57" fmla="*/ 63169 h 230"/>
                  <a:gd name="T58" fmla="*/ 3215 w 160"/>
                  <a:gd name="T59" fmla="*/ 69629 h 230"/>
                  <a:gd name="T60" fmla="*/ 6429 w 160"/>
                  <a:gd name="T61" fmla="*/ 78961 h 230"/>
                  <a:gd name="T62" fmla="*/ 16073 w 160"/>
                  <a:gd name="T63" fmla="*/ 82191 h 2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0" h="230">
                    <a:moveTo>
                      <a:pt x="45" y="229"/>
                    </a:moveTo>
                    <a:lnTo>
                      <a:pt x="45" y="229"/>
                    </a:lnTo>
                    <a:lnTo>
                      <a:pt x="71" y="229"/>
                    </a:lnTo>
                    <a:lnTo>
                      <a:pt x="98" y="229"/>
                    </a:lnTo>
                    <a:lnTo>
                      <a:pt x="115" y="212"/>
                    </a:lnTo>
                    <a:lnTo>
                      <a:pt x="124" y="185"/>
                    </a:lnTo>
                    <a:lnTo>
                      <a:pt x="142" y="132"/>
                    </a:lnTo>
                    <a:lnTo>
                      <a:pt x="159" y="79"/>
                    </a:lnTo>
                    <a:lnTo>
                      <a:pt x="159" y="53"/>
                    </a:lnTo>
                    <a:lnTo>
                      <a:pt x="150" y="35"/>
                    </a:lnTo>
                    <a:lnTo>
                      <a:pt x="133" y="9"/>
                    </a:lnTo>
                    <a:lnTo>
                      <a:pt x="115" y="0"/>
                    </a:lnTo>
                    <a:lnTo>
                      <a:pt x="89" y="0"/>
                    </a:lnTo>
                    <a:lnTo>
                      <a:pt x="62" y="9"/>
                    </a:lnTo>
                    <a:lnTo>
                      <a:pt x="45" y="26"/>
                    </a:lnTo>
                    <a:lnTo>
                      <a:pt x="36" y="44"/>
                    </a:lnTo>
                    <a:lnTo>
                      <a:pt x="36" y="53"/>
                    </a:lnTo>
                    <a:lnTo>
                      <a:pt x="18" y="97"/>
                    </a:lnTo>
                    <a:lnTo>
                      <a:pt x="0" y="150"/>
                    </a:lnTo>
                    <a:lnTo>
                      <a:pt x="0" y="176"/>
                    </a:lnTo>
                    <a:lnTo>
                      <a:pt x="9" y="194"/>
                    </a:lnTo>
                    <a:lnTo>
                      <a:pt x="18" y="220"/>
                    </a:lnTo>
                    <a:lnTo>
                      <a:pt x="45" y="2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39" name="Freeform 24"/>
              <p:cNvSpPr>
                <a:spLocks noChangeArrowheads="1"/>
              </p:cNvSpPr>
              <p:nvPr/>
            </p:nvSpPr>
            <p:spPr bwMode="auto">
              <a:xfrm>
                <a:off x="5443538" y="5446713"/>
                <a:ext cx="50800" cy="85725"/>
              </a:xfrm>
              <a:custGeom>
                <a:avLst/>
                <a:gdLst>
                  <a:gd name="T0" fmla="*/ 44361 w 142"/>
                  <a:gd name="T1" fmla="*/ 63487 h 239"/>
                  <a:gd name="T2" fmla="*/ 44361 w 142"/>
                  <a:gd name="T3" fmla="*/ 63487 h 239"/>
                  <a:gd name="T4" fmla="*/ 44361 w 142"/>
                  <a:gd name="T5" fmla="*/ 63487 h 239"/>
                  <a:gd name="T6" fmla="*/ 47223 w 142"/>
                  <a:gd name="T7" fmla="*/ 44477 h 239"/>
                  <a:gd name="T8" fmla="*/ 47223 w 142"/>
                  <a:gd name="T9" fmla="*/ 44477 h 239"/>
                  <a:gd name="T10" fmla="*/ 50442 w 142"/>
                  <a:gd name="T11" fmla="*/ 25466 h 239"/>
                  <a:gd name="T12" fmla="*/ 50442 w 142"/>
                  <a:gd name="T13" fmla="*/ 25466 h 239"/>
                  <a:gd name="T14" fmla="*/ 47223 w 142"/>
                  <a:gd name="T15" fmla="*/ 15782 h 239"/>
                  <a:gd name="T16" fmla="*/ 44361 w 142"/>
                  <a:gd name="T17" fmla="*/ 6456 h 239"/>
                  <a:gd name="T18" fmla="*/ 34701 w 142"/>
                  <a:gd name="T19" fmla="*/ 3228 h 239"/>
                  <a:gd name="T20" fmla="*/ 28262 w 142"/>
                  <a:gd name="T21" fmla="*/ 0 h 239"/>
                  <a:gd name="T22" fmla="*/ 28262 w 142"/>
                  <a:gd name="T23" fmla="*/ 0 h 239"/>
                  <a:gd name="T24" fmla="*/ 18961 w 142"/>
                  <a:gd name="T25" fmla="*/ 0 h 239"/>
                  <a:gd name="T26" fmla="*/ 9659 w 142"/>
                  <a:gd name="T27" fmla="*/ 6456 h 239"/>
                  <a:gd name="T28" fmla="*/ 3220 w 142"/>
                  <a:gd name="T29" fmla="*/ 12554 h 239"/>
                  <a:gd name="T30" fmla="*/ 3220 w 142"/>
                  <a:gd name="T31" fmla="*/ 22238 h 239"/>
                  <a:gd name="T32" fmla="*/ 3220 w 142"/>
                  <a:gd name="T33" fmla="*/ 22238 h 239"/>
                  <a:gd name="T34" fmla="*/ 0 w 142"/>
                  <a:gd name="T35" fmla="*/ 41248 h 239"/>
                  <a:gd name="T36" fmla="*/ 0 w 142"/>
                  <a:gd name="T37" fmla="*/ 41248 h 239"/>
                  <a:gd name="T38" fmla="*/ 0 w 142"/>
                  <a:gd name="T39" fmla="*/ 60259 h 239"/>
                  <a:gd name="T40" fmla="*/ 0 w 142"/>
                  <a:gd name="T41" fmla="*/ 60259 h 239"/>
                  <a:gd name="T42" fmla="*/ 0 w 142"/>
                  <a:gd name="T43" fmla="*/ 69584 h 239"/>
                  <a:gd name="T44" fmla="*/ 3220 w 142"/>
                  <a:gd name="T45" fmla="*/ 76041 h 239"/>
                  <a:gd name="T46" fmla="*/ 9659 w 142"/>
                  <a:gd name="T47" fmla="*/ 82497 h 239"/>
                  <a:gd name="T48" fmla="*/ 18961 w 142"/>
                  <a:gd name="T49" fmla="*/ 85366 h 239"/>
                  <a:gd name="T50" fmla="*/ 18961 w 142"/>
                  <a:gd name="T51" fmla="*/ 85366 h 239"/>
                  <a:gd name="T52" fmla="*/ 28262 w 142"/>
                  <a:gd name="T53" fmla="*/ 85366 h 239"/>
                  <a:gd name="T54" fmla="*/ 37921 w 142"/>
                  <a:gd name="T55" fmla="*/ 79269 h 239"/>
                  <a:gd name="T56" fmla="*/ 44361 w 142"/>
                  <a:gd name="T57" fmla="*/ 72812 h 239"/>
                  <a:gd name="T58" fmla="*/ 44361 w 142"/>
                  <a:gd name="T59" fmla="*/ 63487 h 2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2" h="239">
                    <a:moveTo>
                      <a:pt x="124" y="177"/>
                    </a:moveTo>
                    <a:lnTo>
                      <a:pt x="124" y="177"/>
                    </a:lnTo>
                    <a:lnTo>
                      <a:pt x="132" y="124"/>
                    </a:lnTo>
                    <a:lnTo>
                      <a:pt x="141" y="71"/>
                    </a:lnTo>
                    <a:lnTo>
                      <a:pt x="132" y="44"/>
                    </a:lnTo>
                    <a:lnTo>
                      <a:pt x="124" y="18"/>
                    </a:lnTo>
                    <a:lnTo>
                      <a:pt x="97" y="9"/>
                    </a:lnTo>
                    <a:lnTo>
                      <a:pt x="79" y="0"/>
                    </a:lnTo>
                    <a:lnTo>
                      <a:pt x="53" y="0"/>
                    </a:lnTo>
                    <a:lnTo>
                      <a:pt x="27" y="18"/>
                    </a:lnTo>
                    <a:lnTo>
                      <a:pt x="9" y="35"/>
                    </a:lnTo>
                    <a:lnTo>
                      <a:pt x="9" y="62"/>
                    </a:lnTo>
                    <a:lnTo>
                      <a:pt x="0" y="115"/>
                    </a:lnTo>
                    <a:lnTo>
                      <a:pt x="0" y="168"/>
                    </a:lnTo>
                    <a:lnTo>
                      <a:pt x="0" y="194"/>
                    </a:lnTo>
                    <a:lnTo>
                      <a:pt x="9" y="212"/>
                    </a:lnTo>
                    <a:lnTo>
                      <a:pt x="27" y="230"/>
                    </a:lnTo>
                    <a:lnTo>
                      <a:pt x="53" y="238"/>
                    </a:lnTo>
                    <a:lnTo>
                      <a:pt x="79" y="238"/>
                    </a:lnTo>
                    <a:lnTo>
                      <a:pt x="106" y="221"/>
                    </a:lnTo>
                    <a:lnTo>
                      <a:pt x="124" y="203"/>
                    </a:lnTo>
                    <a:lnTo>
                      <a:pt x="124" y="1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40" name="Freeform 25"/>
              <p:cNvSpPr>
                <a:spLocks noChangeArrowheads="1"/>
              </p:cNvSpPr>
              <p:nvPr/>
            </p:nvSpPr>
            <p:spPr bwMode="auto">
              <a:xfrm>
                <a:off x="5440363" y="5329238"/>
                <a:ext cx="50800" cy="88900"/>
              </a:xfrm>
              <a:custGeom>
                <a:avLst/>
                <a:gdLst>
                  <a:gd name="T0" fmla="*/ 47580 w 142"/>
                  <a:gd name="T1" fmla="*/ 21867 h 248"/>
                  <a:gd name="T2" fmla="*/ 47580 w 142"/>
                  <a:gd name="T3" fmla="*/ 21867 h 248"/>
                  <a:gd name="T4" fmla="*/ 47580 w 142"/>
                  <a:gd name="T5" fmla="*/ 21867 h 248"/>
                  <a:gd name="T6" fmla="*/ 44361 w 142"/>
                  <a:gd name="T7" fmla="*/ 12546 h 248"/>
                  <a:gd name="T8" fmla="*/ 37921 w 142"/>
                  <a:gd name="T9" fmla="*/ 6094 h 248"/>
                  <a:gd name="T10" fmla="*/ 31482 w 142"/>
                  <a:gd name="T11" fmla="*/ 3226 h 248"/>
                  <a:gd name="T12" fmla="*/ 22180 w 142"/>
                  <a:gd name="T13" fmla="*/ 0 h 248"/>
                  <a:gd name="T14" fmla="*/ 22180 w 142"/>
                  <a:gd name="T15" fmla="*/ 0 h 248"/>
                  <a:gd name="T16" fmla="*/ 12879 w 142"/>
                  <a:gd name="T17" fmla="*/ 3226 h 248"/>
                  <a:gd name="T18" fmla="*/ 3220 w 142"/>
                  <a:gd name="T19" fmla="*/ 9320 h 248"/>
                  <a:gd name="T20" fmla="*/ 0 w 142"/>
                  <a:gd name="T21" fmla="*/ 18999 h 248"/>
                  <a:gd name="T22" fmla="*/ 0 w 142"/>
                  <a:gd name="T23" fmla="*/ 28319 h 248"/>
                  <a:gd name="T24" fmla="*/ 0 w 142"/>
                  <a:gd name="T25" fmla="*/ 28319 h 248"/>
                  <a:gd name="T26" fmla="*/ 3220 w 142"/>
                  <a:gd name="T27" fmla="*/ 47318 h 248"/>
                  <a:gd name="T28" fmla="*/ 3220 w 142"/>
                  <a:gd name="T29" fmla="*/ 66317 h 248"/>
                  <a:gd name="T30" fmla="*/ 3220 w 142"/>
                  <a:gd name="T31" fmla="*/ 66317 h 248"/>
                  <a:gd name="T32" fmla="*/ 3220 w 142"/>
                  <a:gd name="T33" fmla="*/ 66317 h 248"/>
                  <a:gd name="T34" fmla="*/ 6439 w 142"/>
                  <a:gd name="T35" fmla="*/ 75637 h 248"/>
                  <a:gd name="T36" fmla="*/ 12879 w 142"/>
                  <a:gd name="T37" fmla="*/ 82089 h 248"/>
                  <a:gd name="T38" fmla="*/ 18961 w 142"/>
                  <a:gd name="T39" fmla="*/ 85315 h 248"/>
                  <a:gd name="T40" fmla="*/ 28620 w 142"/>
                  <a:gd name="T41" fmla="*/ 88542 h 248"/>
                  <a:gd name="T42" fmla="*/ 28620 w 142"/>
                  <a:gd name="T43" fmla="*/ 88542 h 248"/>
                  <a:gd name="T44" fmla="*/ 37921 w 142"/>
                  <a:gd name="T45" fmla="*/ 85315 h 248"/>
                  <a:gd name="T46" fmla="*/ 44361 w 142"/>
                  <a:gd name="T47" fmla="*/ 78863 h 248"/>
                  <a:gd name="T48" fmla="*/ 50442 w 142"/>
                  <a:gd name="T49" fmla="*/ 69543 h 248"/>
                  <a:gd name="T50" fmla="*/ 50442 w 142"/>
                  <a:gd name="T51" fmla="*/ 63090 h 248"/>
                  <a:gd name="T52" fmla="*/ 50442 w 142"/>
                  <a:gd name="T53" fmla="*/ 40865 h 248"/>
                  <a:gd name="T54" fmla="*/ 47580 w 142"/>
                  <a:gd name="T55" fmla="*/ 21867 h 2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2" h="248">
                    <a:moveTo>
                      <a:pt x="133" y="61"/>
                    </a:moveTo>
                    <a:lnTo>
                      <a:pt x="133" y="61"/>
                    </a:lnTo>
                    <a:lnTo>
                      <a:pt x="124" y="35"/>
                    </a:lnTo>
                    <a:lnTo>
                      <a:pt x="106" y="17"/>
                    </a:lnTo>
                    <a:lnTo>
                      <a:pt x="88" y="9"/>
                    </a:lnTo>
                    <a:lnTo>
                      <a:pt x="62" y="0"/>
                    </a:lnTo>
                    <a:lnTo>
                      <a:pt x="36" y="9"/>
                    </a:lnTo>
                    <a:lnTo>
                      <a:pt x="9" y="26"/>
                    </a:lnTo>
                    <a:lnTo>
                      <a:pt x="0" y="53"/>
                    </a:lnTo>
                    <a:lnTo>
                      <a:pt x="0" y="79"/>
                    </a:lnTo>
                    <a:lnTo>
                      <a:pt x="9" y="132"/>
                    </a:lnTo>
                    <a:lnTo>
                      <a:pt x="9" y="185"/>
                    </a:lnTo>
                    <a:lnTo>
                      <a:pt x="18" y="211"/>
                    </a:lnTo>
                    <a:lnTo>
                      <a:pt x="36" y="229"/>
                    </a:lnTo>
                    <a:lnTo>
                      <a:pt x="53" y="238"/>
                    </a:lnTo>
                    <a:lnTo>
                      <a:pt x="80" y="247"/>
                    </a:lnTo>
                    <a:lnTo>
                      <a:pt x="106" y="238"/>
                    </a:lnTo>
                    <a:lnTo>
                      <a:pt x="124" y="220"/>
                    </a:lnTo>
                    <a:lnTo>
                      <a:pt x="141" y="194"/>
                    </a:lnTo>
                    <a:lnTo>
                      <a:pt x="141" y="176"/>
                    </a:lnTo>
                    <a:lnTo>
                      <a:pt x="141" y="114"/>
                    </a:lnTo>
                    <a:lnTo>
                      <a:pt x="133" y="6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41" name="Freeform 26"/>
              <p:cNvSpPr>
                <a:spLocks noChangeArrowheads="1"/>
              </p:cNvSpPr>
              <p:nvPr/>
            </p:nvSpPr>
            <p:spPr bwMode="auto">
              <a:xfrm>
                <a:off x="5414963" y="5218113"/>
                <a:ext cx="57150" cy="85725"/>
              </a:xfrm>
              <a:custGeom>
                <a:avLst/>
                <a:gdLst>
                  <a:gd name="T0" fmla="*/ 53915 w 159"/>
                  <a:gd name="T1" fmla="*/ 34792 h 239"/>
                  <a:gd name="T2" fmla="*/ 47445 w 159"/>
                  <a:gd name="T3" fmla="*/ 15782 h 239"/>
                  <a:gd name="T4" fmla="*/ 47445 w 159"/>
                  <a:gd name="T5" fmla="*/ 15782 h 239"/>
                  <a:gd name="T6" fmla="*/ 44210 w 159"/>
                  <a:gd name="T7" fmla="*/ 9326 h 239"/>
                  <a:gd name="T8" fmla="*/ 34865 w 159"/>
                  <a:gd name="T9" fmla="*/ 3228 h 239"/>
                  <a:gd name="T10" fmla="*/ 28395 w 159"/>
                  <a:gd name="T11" fmla="*/ 0 h 239"/>
                  <a:gd name="T12" fmla="*/ 19050 w 159"/>
                  <a:gd name="T13" fmla="*/ 0 h 239"/>
                  <a:gd name="T14" fmla="*/ 19050 w 159"/>
                  <a:gd name="T15" fmla="*/ 0 h 239"/>
                  <a:gd name="T16" fmla="*/ 9345 w 159"/>
                  <a:gd name="T17" fmla="*/ 6098 h 239"/>
                  <a:gd name="T18" fmla="*/ 2875 w 159"/>
                  <a:gd name="T19" fmla="*/ 12554 h 239"/>
                  <a:gd name="T20" fmla="*/ 0 w 159"/>
                  <a:gd name="T21" fmla="*/ 22238 h 239"/>
                  <a:gd name="T22" fmla="*/ 0 w 159"/>
                  <a:gd name="T23" fmla="*/ 28336 h 239"/>
                  <a:gd name="T24" fmla="*/ 2875 w 159"/>
                  <a:gd name="T25" fmla="*/ 31564 h 239"/>
                  <a:gd name="T26" fmla="*/ 6110 w 159"/>
                  <a:gd name="T27" fmla="*/ 47346 h 239"/>
                  <a:gd name="T28" fmla="*/ 12580 w 159"/>
                  <a:gd name="T29" fmla="*/ 66356 h 239"/>
                  <a:gd name="T30" fmla="*/ 12580 w 159"/>
                  <a:gd name="T31" fmla="*/ 66356 h 239"/>
                  <a:gd name="T32" fmla="*/ 12580 w 159"/>
                  <a:gd name="T33" fmla="*/ 66356 h 239"/>
                  <a:gd name="T34" fmla="*/ 15815 w 159"/>
                  <a:gd name="T35" fmla="*/ 76041 h 239"/>
                  <a:gd name="T36" fmla="*/ 21925 w 159"/>
                  <a:gd name="T37" fmla="*/ 82138 h 239"/>
                  <a:gd name="T38" fmla="*/ 31630 w 159"/>
                  <a:gd name="T39" fmla="*/ 85366 h 239"/>
                  <a:gd name="T40" fmla="*/ 40975 w 159"/>
                  <a:gd name="T41" fmla="*/ 85366 h 239"/>
                  <a:gd name="T42" fmla="*/ 40975 w 159"/>
                  <a:gd name="T43" fmla="*/ 85366 h 239"/>
                  <a:gd name="T44" fmla="*/ 50680 w 159"/>
                  <a:gd name="T45" fmla="*/ 78910 h 239"/>
                  <a:gd name="T46" fmla="*/ 53915 w 159"/>
                  <a:gd name="T47" fmla="*/ 72812 h 239"/>
                  <a:gd name="T48" fmla="*/ 56791 w 159"/>
                  <a:gd name="T49" fmla="*/ 63128 h 239"/>
                  <a:gd name="T50" fmla="*/ 56791 w 159"/>
                  <a:gd name="T51" fmla="*/ 53802 h 239"/>
                  <a:gd name="T52" fmla="*/ 53915 w 159"/>
                  <a:gd name="T53" fmla="*/ 34792 h 23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9" h="239">
                    <a:moveTo>
                      <a:pt x="150" y="97"/>
                    </a:moveTo>
                    <a:lnTo>
                      <a:pt x="132" y="44"/>
                    </a:lnTo>
                    <a:lnTo>
                      <a:pt x="123" y="26"/>
                    </a:lnTo>
                    <a:lnTo>
                      <a:pt x="97" y="9"/>
                    </a:lnTo>
                    <a:lnTo>
                      <a:pt x="79" y="0"/>
                    </a:lnTo>
                    <a:lnTo>
                      <a:pt x="53" y="0"/>
                    </a:lnTo>
                    <a:lnTo>
                      <a:pt x="26" y="17"/>
                    </a:lnTo>
                    <a:lnTo>
                      <a:pt x="8" y="35"/>
                    </a:lnTo>
                    <a:lnTo>
                      <a:pt x="0" y="62"/>
                    </a:lnTo>
                    <a:lnTo>
                      <a:pt x="0" y="79"/>
                    </a:lnTo>
                    <a:lnTo>
                      <a:pt x="8" y="88"/>
                    </a:lnTo>
                    <a:lnTo>
                      <a:pt x="17" y="132"/>
                    </a:lnTo>
                    <a:lnTo>
                      <a:pt x="35" y="185"/>
                    </a:lnTo>
                    <a:lnTo>
                      <a:pt x="44" y="212"/>
                    </a:lnTo>
                    <a:lnTo>
                      <a:pt x="61" y="229"/>
                    </a:lnTo>
                    <a:lnTo>
                      <a:pt x="88" y="238"/>
                    </a:lnTo>
                    <a:lnTo>
                      <a:pt x="114" y="238"/>
                    </a:lnTo>
                    <a:lnTo>
                      <a:pt x="141" y="220"/>
                    </a:lnTo>
                    <a:lnTo>
                      <a:pt x="150" y="203"/>
                    </a:lnTo>
                    <a:lnTo>
                      <a:pt x="158" y="176"/>
                    </a:lnTo>
                    <a:lnTo>
                      <a:pt x="158" y="150"/>
                    </a:lnTo>
                    <a:lnTo>
                      <a:pt x="150" y="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42" name="Freeform 27"/>
              <p:cNvSpPr>
                <a:spLocks noChangeArrowheads="1"/>
              </p:cNvSpPr>
              <p:nvPr/>
            </p:nvSpPr>
            <p:spPr bwMode="auto">
              <a:xfrm>
                <a:off x="5376863" y="5110163"/>
                <a:ext cx="60325" cy="82550"/>
              </a:xfrm>
              <a:custGeom>
                <a:avLst/>
                <a:gdLst>
                  <a:gd name="T0" fmla="*/ 50630 w 168"/>
                  <a:gd name="T1" fmla="*/ 31584 h 230"/>
                  <a:gd name="T2" fmla="*/ 44167 w 168"/>
                  <a:gd name="T3" fmla="*/ 12562 h 230"/>
                  <a:gd name="T4" fmla="*/ 44167 w 168"/>
                  <a:gd name="T5" fmla="*/ 12562 h 230"/>
                  <a:gd name="T6" fmla="*/ 38062 w 168"/>
                  <a:gd name="T7" fmla="*/ 6102 h 230"/>
                  <a:gd name="T8" fmla="*/ 31599 w 168"/>
                  <a:gd name="T9" fmla="*/ 0 h 230"/>
                  <a:gd name="T10" fmla="*/ 22263 w 168"/>
                  <a:gd name="T11" fmla="*/ 0 h 230"/>
                  <a:gd name="T12" fmla="*/ 12568 w 168"/>
                  <a:gd name="T13" fmla="*/ 3230 h 230"/>
                  <a:gd name="T14" fmla="*/ 12568 w 168"/>
                  <a:gd name="T15" fmla="*/ 3230 h 230"/>
                  <a:gd name="T16" fmla="*/ 6104 w 168"/>
                  <a:gd name="T17" fmla="*/ 6102 h 230"/>
                  <a:gd name="T18" fmla="*/ 0 w 168"/>
                  <a:gd name="T19" fmla="*/ 15792 h 230"/>
                  <a:gd name="T20" fmla="*/ 0 w 168"/>
                  <a:gd name="T21" fmla="*/ 22253 h 230"/>
                  <a:gd name="T22" fmla="*/ 0 w 168"/>
                  <a:gd name="T23" fmla="*/ 31584 h 230"/>
                  <a:gd name="T24" fmla="*/ 0 w 168"/>
                  <a:gd name="T25" fmla="*/ 31584 h 230"/>
                  <a:gd name="T26" fmla="*/ 9336 w 168"/>
                  <a:gd name="T27" fmla="*/ 50607 h 230"/>
                  <a:gd name="T28" fmla="*/ 15799 w 168"/>
                  <a:gd name="T29" fmla="*/ 66399 h 230"/>
                  <a:gd name="T30" fmla="*/ 15799 w 168"/>
                  <a:gd name="T31" fmla="*/ 66399 h 230"/>
                  <a:gd name="T32" fmla="*/ 15799 w 168"/>
                  <a:gd name="T33" fmla="*/ 66399 h 230"/>
                  <a:gd name="T34" fmla="*/ 22263 w 168"/>
                  <a:gd name="T35" fmla="*/ 76090 h 230"/>
                  <a:gd name="T36" fmla="*/ 28367 w 168"/>
                  <a:gd name="T37" fmla="*/ 82191 h 230"/>
                  <a:gd name="T38" fmla="*/ 38062 w 168"/>
                  <a:gd name="T39" fmla="*/ 82191 h 230"/>
                  <a:gd name="T40" fmla="*/ 47398 w 168"/>
                  <a:gd name="T41" fmla="*/ 82191 h 230"/>
                  <a:gd name="T42" fmla="*/ 47398 w 168"/>
                  <a:gd name="T43" fmla="*/ 82191 h 230"/>
                  <a:gd name="T44" fmla="*/ 53862 w 168"/>
                  <a:gd name="T45" fmla="*/ 76090 h 230"/>
                  <a:gd name="T46" fmla="*/ 59966 w 168"/>
                  <a:gd name="T47" fmla="*/ 69629 h 230"/>
                  <a:gd name="T48" fmla="*/ 59966 w 168"/>
                  <a:gd name="T49" fmla="*/ 59938 h 230"/>
                  <a:gd name="T50" fmla="*/ 59966 w 168"/>
                  <a:gd name="T51" fmla="*/ 50607 h 230"/>
                  <a:gd name="T52" fmla="*/ 50630 w 168"/>
                  <a:gd name="T53" fmla="*/ 31584 h 2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8" h="230">
                    <a:moveTo>
                      <a:pt x="141" y="88"/>
                    </a:moveTo>
                    <a:lnTo>
                      <a:pt x="123" y="35"/>
                    </a:lnTo>
                    <a:lnTo>
                      <a:pt x="106" y="17"/>
                    </a:lnTo>
                    <a:lnTo>
                      <a:pt x="88" y="0"/>
                    </a:lnTo>
                    <a:lnTo>
                      <a:pt x="62" y="0"/>
                    </a:lnTo>
                    <a:lnTo>
                      <a:pt x="35" y="9"/>
                    </a:lnTo>
                    <a:lnTo>
                      <a:pt x="17" y="17"/>
                    </a:lnTo>
                    <a:lnTo>
                      <a:pt x="0" y="44"/>
                    </a:lnTo>
                    <a:lnTo>
                      <a:pt x="0" y="62"/>
                    </a:lnTo>
                    <a:lnTo>
                      <a:pt x="0" y="88"/>
                    </a:lnTo>
                    <a:lnTo>
                      <a:pt x="26" y="141"/>
                    </a:lnTo>
                    <a:lnTo>
                      <a:pt x="44" y="185"/>
                    </a:lnTo>
                    <a:lnTo>
                      <a:pt x="62" y="212"/>
                    </a:lnTo>
                    <a:lnTo>
                      <a:pt x="79" y="229"/>
                    </a:lnTo>
                    <a:lnTo>
                      <a:pt x="106" y="229"/>
                    </a:lnTo>
                    <a:lnTo>
                      <a:pt x="132" y="229"/>
                    </a:lnTo>
                    <a:lnTo>
                      <a:pt x="150" y="212"/>
                    </a:lnTo>
                    <a:lnTo>
                      <a:pt x="167" y="194"/>
                    </a:lnTo>
                    <a:lnTo>
                      <a:pt x="167" y="167"/>
                    </a:lnTo>
                    <a:lnTo>
                      <a:pt x="167" y="141"/>
                    </a:lnTo>
                    <a:lnTo>
                      <a:pt x="141" y="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43" name="Freeform 28"/>
              <p:cNvSpPr>
                <a:spLocks noChangeArrowheads="1"/>
              </p:cNvSpPr>
              <p:nvPr/>
            </p:nvSpPr>
            <p:spPr bwMode="auto">
              <a:xfrm>
                <a:off x="5322888" y="5006975"/>
                <a:ext cx="66675" cy="79375"/>
              </a:xfrm>
              <a:custGeom>
                <a:avLst/>
                <a:gdLst>
                  <a:gd name="T0" fmla="*/ 63090 w 186"/>
                  <a:gd name="T1" fmla="*/ 44336 h 222"/>
                  <a:gd name="T2" fmla="*/ 63090 w 186"/>
                  <a:gd name="T3" fmla="*/ 44336 h 222"/>
                  <a:gd name="T4" fmla="*/ 44092 w 186"/>
                  <a:gd name="T5" fmla="*/ 9654 h 222"/>
                  <a:gd name="T6" fmla="*/ 44092 w 186"/>
                  <a:gd name="T7" fmla="*/ 9654 h 222"/>
                  <a:gd name="T8" fmla="*/ 37998 w 186"/>
                  <a:gd name="T9" fmla="*/ 3218 h 222"/>
                  <a:gd name="T10" fmla="*/ 28319 w 186"/>
                  <a:gd name="T11" fmla="*/ 0 h 222"/>
                  <a:gd name="T12" fmla="*/ 22225 w 186"/>
                  <a:gd name="T13" fmla="*/ 0 h 222"/>
                  <a:gd name="T14" fmla="*/ 12546 w 186"/>
                  <a:gd name="T15" fmla="*/ 3218 h 222"/>
                  <a:gd name="T16" fmla="*/ 12546 w 186"/>
                  <a:gd name="T17" fmla="*/ 3218 h 222"/>
                  <a:gd name="T18" fmla="*/ 6094 w 186"/>
                  <a:gd name="T19" fmla="*/ 9654 h 222"/>
                  <a:gd name="T20" fmla="*/ 0 w 186"/>
                  <a:gd name="T21" fmla="*/ 16090 h 222"/>
                  <a:gd name="T22" fmla="*/ 0 w 186"/>
                  <a:gd name="T23" fmla="*/ 25386 h 222"/>
                  <a:gd name="T24" fmla="*/ 3226 w 186"/>
                  <a:gd name="T25" fmla="*/ 35039 h 222"/>
                  <a:gd name="T26" fmla="*/ 3226 w 186"/>
                  <a:gd name="T27" fmla="*/ 35039 h 222"/>
                  <a:gd name="T28" fmla="*/ 3226 w 186"/>
                  <a:gd name="T29" fmla="*/ 35039 h 222"/>
                  <a:gd name="T30" fmla="*/ 22225 w 186"/>
                  <a:gd name="T31" fmla="*/ 66503 h 222"/>
                  <a:gd name="T32" fmla="*/ 22225 w 186"/>
                  <a:gd name="T33" fmla="*/ 66503 h 222"/>
                  <a:gd name="T34" fmla="*/ 22225 w 186"/>
                  <a:gd name="T35" fmla="*/ 66503 h 222"/>
                  <a:gd name="T36" fmla="*/ 28319 w 186"/>
                  <a:gd name="T37" fmla="*/ 72582 h 222"/>
                  <a:gd name="T38" fmla="*/ 34771 w 186"/>
                  <a:gd name="T39" fmla="*/ 79017 h 222"/>
                  <a:gd name="T40" fmla="*/ 44092 w 186"/>
                  <a:gd name="T41" fmla="*/ 79017 h 222"/>
                  <a:gd name="T42" fmla="*/ 53770 w 186"/>
                  <a:gd name="T43" fmla="*/ 75800 h 222"/>
                  <a:gd name="T44" fmla="*/ 53770 w 186"/>
                  <a:gd name="T45" fmla="*/ 75800 h 222"/>
                  <a:gd name="T46" fmla="*/ 59864 w 186"/>
                  <a:gd name="T47" fmla="*/ 69721 h 222"/>
                  <a:gd name="T48" fmla="*/ 66317 w 186"/>
                  <a:gd name="T49" fmla="*/ 63285 h 222"/>
                  <a:gd name="T50" fmla="*/ 66317 w 186"/>
                  <a:gd name="T51" fmla="*/ 53632 h 222"/>
                  <a:gd name="T52" fmla="*/ 63090 w 186"/>
                  <a:gd name="T53" fmla="*/ 44336 h 2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6" h="222">
                    <a:moveTo>
                      <a:pt x="176" y="124"/>
                    </a:moveTo>
                    <a:lnTo>
                      <a:pt x="176" y="124"/>
                    </a:lnTo>
                    <a:lnTo>
                      <a:pt x="123" y="27"/>
                    </a:lnTo>
                    <a:lnTo>
                      <a:pt x="106" y="9"/>
                    </a:lnTo>
                    <a:lnTo>
                      <a:pt x="79" y="0"/>
                    </a:lnTo>
                    <a:lnTo>
                      <a:pt x="62" y="0"/>
                    </a:lnTo>
                    <a:lnTo>
                      <a:pt x="35" y="9"/>
                    </a:lnTo>
                    <a:lnTo>
                      <a:pt x="17" y="27"/>
                    </a:lnTo>
                    <a:lnTo>
                      <a:pt x="0" y="45"/>
                    </a:lnTo>
                    <a:lnTo>
                      <a:pt x="0" y="71"/>
                    </a:lnTo>
                    <a:lnTo>
                      <a:pt x="9" y="98"/>
                    </a:lnTo>
                    <a:lnTo>
                      <a:pt x="62" y="186"/>
                    </a:lnTo>
                    <a:lnTo>
                      <a:pt x="79" y="203"/>
                    </a:lnTo>
                    <a:lnTo>
                      <a:pt x="97" y="221"/>
                    </a:lnTo>
                    <a:lnTo>
                      <a:pt x="123" y="221"/>
                    </a:lnTo>
                    <a:lnTo>
                      <a:pt x="150" y="212"/>
                    </a:lnTo>
                    <a:lnTo>
                      <a:pt x="167" y="195"/>
                    </a:lnTo>
                    <a:lnTo>
                      <a:pt x="185" y="177"/>
                    </a:lnTo>
                    <a:lnTo>
                      <a:pt x="185" y="150"/>
                    </a:lnTo>
                    <a:lnTo>
                      <a:pt x="176" y="1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44" name="Freeform 29"/>
              <p:cNvSpPr>
                <a:spLocks noChangeArrowheads="1"/>
              </p:cNvSpPr>
              <p:nvPr/>
            </p:nvSpPr>
            <p:spPr bwMode="auto">
              <a:xfrm>
                <a:off x="5259388" y="4908550"/>
                <a:ext cx="69850" cy="79375"/>
              </a:xfrm>
              <a:custGeom>
                <a:avLst/>
                <a:gdLst>
                  <a:gd name="T0" fmla="*/ 66626 w 195"/>
                  <a:gd name="T1" fmla="*/ 41118 h 222"/>
                  <a:gd name="T2" fmla="*/ 66626 w 195"/>
                  <a:gd name="T3" fmla="*/ 41118 h 222"/>
                  <a:gd name="T4" fmla="*/ 44417 w 195"/>
                  <a:gd name="T5" fmla="*/ 9296 h 222"/>
                  <a:gd name="T6" fmla="*/ 44417 w 195"/>
                  <a:gd name="T7" fmla="*/ 9296 h 222"/>
                  <a:gd name="T8" fmla="*/ 37970 w 195"/>
                  <a:gd name="T9" fmla="*/ 3218 h 222"/>
                  <a:gd name="T10" fmla="*/ 28656 w 195"/>
                  <a:gd name="T11" fmla="*/ 0 h 222"/>
                  <a:gd name="T12" fmla="*/ 18985 w 195"/>
                  <a:gd name="T13" fmla="*/ 0 h 222"/>
                  <a:gd name="T14" fmla="*/ 9672 w 195"/>
                  <a:gd name="T15" fmla="*/ 6436 h 222"/>
                  <a:gd name="T16" fmla="*/ 9672 w 195"/>
                  <a:gd name="T17" fmla="*/ 6436 h 222"/>
                  <a:gd name="T18" fmla="*/ 3224 w 195"/>
                  <a:gd name="T19" fmla="*/ 12514 h 222"/>
                  <a:gd name="T20" fmla="*/ 0 w 195"/>
                  <a:gd name="T21" fmla="*/ 18950 h 222"/>
                  <a:gd name="T22" fmla="*/ 3224 w 195"/>
                  <a:gd name="T23" fmla="*/ 28246 h 222"/>
                  <a:gd name="T24" fmla="*/ 6448 w 195"/>
                  <a:gd name="T25" fmla="*/ 37900 h 222"/>
                  <a:gd name="T26" fmla="*/ 6448 w 195"/>
                  <a:gd name="T27" fmla="*/ 37900 h 222"/>
                  <a:gd name="T28" fmla="*/ 28656 w 195"/>
                  <a:gd name="T29" fmla="*/ 69364 h 222"/>
                  <a:gd name="T30" fmla="*/ 28656 w 195"/>
                  <a:gd name="T31" fmla="*/ 69364 h 222"/>
                  <a:gd name="T32" fmla="*/ 28656 w 195"/>
                  <a:gd name="T33" fmla="*/ 69364 h 222"/>
                  <a:gd name="T34" fmla="*/ 34746 w 195"/>
                  <a:gd name="T35" fmla="*/ 75800 h 222"/>
                  <a:gd name="T36" fmla="*/ 41194 w 195"/>
                  <a:gd name="T37" fmla="*/ 79017 h 222"/>
                  <a:gd name="T38" fmla="*/ 50507 w 195"/>
                  <a:gd name="T39" fmla="*/ 79017 h 222"/>
                  <a:gd name="T40" fmla="*/ 60178 w 195"/>
                  <a:gd name="T41" fmla="*/ 75800 h 222"/>
                  <a:gd name="T42" fmla="*/ 60178 w 195"/>
                  <a:gd name="T43" fmla="*/ 75800 h 222"/>
                  <a:gd name="T44" fmla="*/ 66626 w 195"/>
                  <a:gd name="T45" fmla="*/ 69364 h 222"/>
                  <a:gd name="T46" fmla="*/ 69492 w 195"/>
                  <a:gd name="T47" fmla="*/ 60068 h 222"/>
                  <a:gd name="T48" fmla="*/ 69492 w 195"/>
                  <a:gd name="T49" fmla="*/ 50414 h 222"/>
                  <a:gd name="T50" fmla="*/ 66626 w 195"/>
                  <a:gd name="T51" fmla="*/ 41118 h 2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5" h="222">
                    <a:moveTo>
                      <a:pt x="186" y="115"/>
                    </a:moveTo>
                    <a:lnTo>
                      <a:pt x="186" y="115"/>
                    </a:lnTo>
                    <a:lnTo>
                      <a:pt x="124" y="26"/>
                    </a:lnTo>
                    <a:lnTo>
                      <a:pt x="106" y="9"/>
                    </a:lnTo>
                    <a:lnTo>
                      <a:pt x="80" y="0"/>
                    </a:lnTo>
                    <a:lnTo>
                      <a:pt x="53" y="0"/>
                    </a:lnTo>
                    <a:lnTo>
                      <a:pt x="27" y="18"/>
                    </a:lnTo>
                    <a:lnTo>
                      <a:pt x="9" y="35"/>
                    </a:lnTo>
                    <a:lnTo>
                      <a:pt x="0" y="53"/>
                    </a:lnTo>
                    <a:lnTo>
                      <a:pt x="9" y="79"/>
                    </a:lnTo>
                    <a:lnTo>
                      <a:pt x="18" y="106"/>
                    </a:lnTo>
                    <a:lnTo>
                      <a:pt x="80" y="194"/>
                    </a:lnTo>
                    <a:lnTo>
                      <a:pt x="97" y="212"/>
                    </a:lnTo>
                    <a:lnTo>
                      <a:pt x="115" y="221"/>
                    </a:lnTo>
                    <a:lnTo>
                      <a:pt x="141" y="221"/>
                    </a:lnTo>
                    <a:lnTo>
                      <a:pt x="168" y="212"/>
                    </a:lnTo>
                    <a:lnTo>
                      <a:pt x="186" y="194"/>
                    </a:lnTo>
                    <a:lnTo>
                      <a:pt x="194" y="168"/>
                    </a:lnTo>
                    <a:lnTo>
                      <a:pt x="194" y="141"/>
                    </a:lnTo>
                    <a:lnTo>
                      <a:pt x="186" y="1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45" name="Freeform 30"/>
              <p:cNvSpPr>
                <a:spLocks noChangeArrowheads="1"/>
              </p:cNvSpPr>
              <p:nvPr/>
            </p:nvSpPr>
            <p:spPr bwMode="auto">
              <a:xfrm>
                <a:off x="5189538" y="4819650"/>
                <a:ext cx="69850" cy="73025"/>
              </a:xfrm>
              <a:custGeom>
                <a:avLst/>
                <a:gdLst>
                  <a:gd name="T0" fmla="*/ 28656 w 195"/>
                  <a:gd name="T1" fmla="*/ 66224 h 204"/>
                  <a:gd name="T2" fmla="*/ 28656 w 195"/>
                  <a:gd name="T3" fmla="*/ 66224 h 204"/>
                  <a:gd name="T4" fmla="*/ 28656 w 195"/>
                  <a:gd name="T5" fmla="*/ 66224 h 204"/>
                  <a:gd name="T6" fmla="*/ 37970 w 195"/>
                  <a:gd name="T7" fmla="*/ 72667 h 204"/>
                  <a:gd name="T8" fmla="*/ 44417 w 195"/>
                  <a:gd name="T9" fmla="*/ 72667 h 204"/>
                  <a:gd name="T10" fmla="*/ 53731 w 195"/>
                  <a:gd name="T11" fmla="*/ 72667 h 204"/>
                  <a:gd name="T12" fmla="*/ 63402 w 195"/>
                  <a:gd name="T13" fmla="*/ 69445 h 204"/>
                  <a:gd name="T14" fmla="*/ 63402 w 195"/>
                  <a:gd name="T15" fmla="*/ 69445 h 204"/>
                  <a:gd name="T16" fmla="*/ 66268 w 195"/>
                  <a:gd name="T17" fmla="*/ 63002 h 204"/>
                  <a:gd name="T18" fmla="*/ 69492 w 195"/>
                  <a:gd name="T19" fmla="*/ 53695 h 204"/>
                  <a:gd name="T20" fmla="*/ 69492 w 195"/>
                  <a:gd name="T21" fmla="*/ 44030 h 204"/>
                  <a:gd name="T22" fmla="*/ 66268 w 195"/>
                  <a:gd name="T23" fmla="*/ 37944 h 204"/>
                  <a:gd name="T24" fmla="*/ 66268 w 195"/>
                  <a:gd name="T25" fmla="*/ 37944 h 204"/>
                  <a:gd name="T26" fmla="*/ 66268 w 195"/>
                  <a:gd name="T27" fmla="*/ 37944 h 204"/>
                  <a:gd name="T28" fmla="*/ 41194 w 195"/>
                  <a:gd name="T29" fmla="*/ 6443 h 204"/>
                  <a:gd name="T30" fmla="*/ 41194 w 195"/>
                  <a:gd name="T31" fmla="*/ 6443 h 204"/>
                  <a:gd name="T32" fmla="*/ 31522 w 195"/>
                  <a:gd name="T33" fmla="*/ 0 h 204"/>
                  <a:gd name="T34" fmla="*/ 25433 w 195"/>
                  <a:gd name="T35" fmla="*/ 0 h 204"/>
                  <a:gd name="T36" fmla="*/ 15761 w 195"/>
                  <a:gd name="T37" fmla="*/ 0 h 204"/>
                  <a:gd name="T38" fmla="*/ 6448 w 195"/>
                  <a:gd name="T39" fmla="*/ 6443 h 204"/>
                  <a:gd name="T40" fmla="*/ 6448 w 195"/>
                  <a:gd name="T41" fmla="*/ 6443 h 204"/>
                  <a:gd name="T42" fmla="*/ 3224 w 195"/>
                  <a:gd name="T43" fmla="*/ 12529 h 204"/>
                  <a:gd name="T44" fmla="*/ 0 w 195"/>
                  <a:gd name="T45" fmla="*/ 18972 h 204"/>
                  <a:gd name="T46" fmla="*/ 0 w 195"/>
                  <a:gd name="T47" fmla="*/ 28279 h 204"/>
                  <a:gd name="T48" fmla="*/ 6448 w 195"/>
                  <a:gd name="T49" fmla="*/ 37944 h 204"/>
                  <a:gd name="T50" fmla="*/ 6448 w 195"/>
                  <a:gd name="T51" fmla="*/ 37944 h 204"/>
                  <a:gd name="T52" fmla="*/ 28656 w 195"/>
                  <a:gd name="T53" fmla="*/ 66224 h 20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95" h="204">
                    <a:moveTo>
                      <a:pt x="80" y="185"/>
                    </a:moveTo>
                    <a:lnTo>
                      <a:pt x="80" y="185"/>
                    </a:lnTo>
                    <a:lnTo>
                      <a:pt x="106" y="203"/>
                    </a:lnTo>
                    <a:lnTo>
                      <a:pt x="124" y="203"/>
                    </a:lnTo>
                    <a:lnTo>
                      <a:pt x="150" y="203"/>
                    </a:lnTo>
                    <a:lnTo>
                      <a:pt x="177" y="194"/>
                    </a:lnTo>
                    <a:lnTo>
                      <a:pt x="185" y="176"/>
                    </a:lnTo>
                    <a:lnTo>
                      <a:pt x="194" y="150"/>
                    </a:lnTo>
                    <a:lnTo>
                      <a:pt x="194" y="123"/>
                    </a:lnTo>
                    <a:lnTo>
                      <a:pt x="185" y="106"/>
                    </a:lnTo>
                    <a:lnTo>
                      <a:pt x="115" y="18"/>
                    </a:lnTo>
                    <a:lnTo>
                      <a:pt x="88" y="0"/>
                    </a:lnTo>
                    <a:lnTo>
                      <a:pt x="71" y="0"/>
                    </a:lnTo>
                    <a:lnTo>
                      <a:pt x="44" y="0"/>
                    </a:lnTo>
                    <a:lnTo>
                      <a:pt x="18" y="18"/>
                    </a:lnTo>
                    <a:lnTo>
                      <a:pt x="9" y="35"/>
                    </a:lnTo>
                    <a:lnTo>
                      <a:pt x="0" y="53"/>
                    </a:lnTo>
                    <a:lnTo>
                      <a:pt x="0" y="79"/>
                    </a:lnTo>
                    <a:lnTo>
                      <a:pt x="18" y="106"/>
                    </a:lnTo>
                    <a:lnTo>
                      <a:pt x="80" y="1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46" name="Freeform 31"/>
              <p:cNvSpPr>
                <a:spLocks noChangeArrowheads="1"/>
              </p:cNvSpPr>
              <p:nvPr/>
            </p:nvSpPr>
            <p:spPr bwMode="auto">
              <a:xfrm>
                <a:off x="5113338" y="4735513"/>
                <a:ext cx="69850" cy="73025"/>
              </a:xfrm>
              <a:custGeom>
                <a:avLst/>
                <a:gdLst>
                  <a:gd name="T0" fmla="*/ 28656 w 195"/>
                  <a:gd name="T1" fmla="*/ 66224 h 204"/>
                  <a:gd name="T2" fmla="*/ 31880 w 195"/>
                  <a:gd name="T3" fmla="*/ 66224 h 204"/>
                  <a:gd name="T4" fmla="*/ 31880 w 195"/>
                  <a:gd name="T5" fmla="*/ 66224 h 204"/>
                  <a:gd name="T6" fmla="*/ 31880 w 195"/>
                  <a:gd name="T7" fmla="*/ 66224 h 204"/>
                  <a:gd name="T8" fmla="*/ 31880 w 195"/>
                  <a:gd name="T9" fmla="*/ 66224 h 204"/>
                  <a:gd name="T10" fmla="*/ 37970 w 195"/>
                  <a:gd name="T11" fmla="*/ 69445 h 204"/>
                  <a:gd name="T12" fmla="*/ 44417 w 195"/>
                  <a:gd name="T13" fmla="*/ 72667 h 204"/>
                  <a:gd name="T14" fmla="*/ 53731 w 195"/>
                  <a:gd name="T15" fmla="*/ 72667 h 204"/>
                  <a:gd name="T16" fmla="*/ 63402 w 195"/>
                  <a:gd name="T17" fmla="*/ 66224 h 204"/>
                  <a:gd name="T18" fmla="*/ 63402 w 195"/>
                  <a:gd name="T19" fmla="*/ 66224 h 204"/>
                  <a:gd name="T20" fmla="*/ 66626 w 195"/>
                  <a:gd name="T21" fmla="*/ 59780 h 204"/>
                  <a:gd name="T22" fmla="*/ 69492 w 195"/>
                  <a:gd name="T23" fmla="*/ 50473 h 204"/>
                  <a:gd name="T24" fmla="*/ 69492 w 195"/>
                  <a:gd name="T25" fmla="*/ 44030 h 204"/>
                  <a:gd name="T26" fmla="*/ 63402 w 195"/>
                  <a:gd name="T27" fmla="*/ 34723 h 204"/>
                  <a:gd name="T28" fmla="*/ 63402 w 195"/>
                  <a:gd name="T29" fmla="*/ 34723 h 204"/>
                  <a:gd name="T30" fmla="*/ 37970 w 195"/>
                  <a:gd name="T31" fmla="*/ 6085 h 204"/>
                  <a:gd name="T32" fmla="*/ 37970 w 195"/>
                  <a:gd name="T33" fmla="*/ 6085 h 204"/>
                  <a:gd name="T34" fmla="*/ 37970 w 195"/>
                  <a:gd name="T35" fmla="*/ 6085 h 204"/>
                  <a:gd name="T36" fmla="*/ 31880 w 195"/>
                  <a:gd name="T37" fmla="*/ 0 h 204"/>
                  <a:gd name="T38" fmla="*/ 25433 w 195"/>
                  <a:gd name="T39" fmla="*/ 0 h 204"/>
                  <a:gd name="T40" fmla="*/ 15761 w 195"/>
                  <a:gd name="T41" fmla="*/ 0 h 204"/>
                  <a:gd name="T42" fmla="*/ 9672 w 195"/>
                  <a:gd name="T43" fmla="*/ 2864 h 204"/>
                  <a:gd name="T44" fmla="*/ 9672 w 195"/>
                  <a:gd name="T45" fmla="*/ 2864 h 204"/>
                  <a:gd name="T46" fmla="*/ 3224 w 195"/>
                  <a:gd name="T47" fmla="*/ 9307 h 204"/>
                  <a:gd name="T48" fmla="*/ 0 w 195"/>
                  <a:gd name="T49" fmla="*/ 18972 h 204"/>
                  <a:gd name="T50" fmla="*/ 0 w 195"/>
                  <a:gd name="T51" fmla="*/ 28279 h 204"/>
                  <a:gd name="T52" fmla="*/ 6448 w 195"/>
                  <a:gd name="T53" fmla="*/ 34723 h 204"/>
                  <a:gd name="T54" fmla="*/ 6448 w 195"/>
                  <a:gd name="T55" fmla="*/ 34723 h 204"/>
                  <a:gd name="T56" fmla="*/ 28656 w 195"/>
                  <a:gd name="T57" fmla="*/ 66224 h 2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95" h="204">
                    <a:moveTo>
                      <a:pt x="80" y="185"/>
                    </a:moveTo>
                    <a:lnTo>
                      <a:pt x="89" y="185"/>
                    </a:lnTo>
                    <a:lnTo>
                      <a:pt x="106" y="194"/>
                    </a:lnTo>
                    <a:lnTo>
                      <a:pt x="124" y="203"/>
                    </a:lnTo>
                    <a:lnTo>
                      <a:pt x="150" y="203"/>
                    </a:lnTo>
                    <a:lnTo>
                      <a:pt x="177" y="185"/>
                    </a:lnTo>
                    <a:lnTo>
                      <a:pt x="186" y="167"/>
                    </a:lnTo>
                    <a:lnTo>
                      <a:pt x="194" y="141"/>
                    </a:lnTo>
                    <a:lnTo>
                      <a:pt x="194" y="123"/>
                    </a:lnTo>
                    <a:lnTo>
                      <a:pt x="177" y="97"/>
                    </a:lnTo>
                    <a:lnTo>
                      <a:pt x="106" y="17"/>
                    </a:lnTo>
                    <a:lnTo>
                      <a:pt x="89" y="0"/>
                    </a:lnTo>
                    <a:lnTo>
                      <a:pt x="71" y="0"/>
                    </a:lnTo>
                    <a:lnTo>
                      <a:pt x="44" y="0"/>
                    </a:lnTo>
                    <a:lnTo>
                      <a:pt x="27" y="8"/>
                    </a:lnTo>
                    <a:lnTo>
                      <a:pt x="9" y="26"/>
                    </a:lnTo>
                    <a:lnTo>
                      <a:pt x="0" y="53"/>
                    </a:lnTo>
                    <a:lnTo>
                      <a:pt x="0" y="79"/>
                    </a:lnTo>
                    <a:lnTo>
                      <a:pt x="18" y="97"/>
                    </a:lnTo>
                    <a:lnTo>
                      <a:pt x="80" y="1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47" name="Freeform 32"/>
              <p:cNvSpPr>
                <a:spLocks noChangeArrowheads="1"/>
              </p:cNvSpPr>
              <p:nvPr/>
            </p:nvSpPr>
            <p:spPr bwMode="auto">
              <a:xfrm>
                <a:off x="5043488" y="4641850"/>
                <a:ext cx="66675" cy="73025"/>
              </a:xfrm>
              <a:custGeom>
                <a:avLst/>
                <a:gdLst>
                  <a:gd name="T0" fmla="*/ 25451 w 186"/>
                  <a:gd name="T1" fmla="*/ 66224 h 204"/>
                  <a:gd name="T2" fmla="*/ 28677 w 186"/>
                  <a:gd name="T3" fmla="*/ 66224 h 204"/>
                  <a:gd name="T4" fmla="*/ 28677 w 186"/>
                  <a:gd name="T5" fmla="*/ 66224 h 204"/>
                  <a:gd name="T6" fmla="*/ 28677 w 186"/>
                  <a:gd name="T7" fmla="*/ 66224 h 204"/>
                  <a:gd name="T8" fmla="*/ 28677 w 186"/>
                  <a:gd name="T9" fmla="*/ 66224 h 204"/>
                  <a:gd name="T10" fmla="*/ 34771 w 186"/>
                  <a:gd name="T11" fmla="*/ 72667 h 204"/>
                  <a:gd name="T12" fmla="*/ 41224 w 186"/>
                  <a:gd name="T13" fmla="*/ 72667 h 204"/>
                  <a:gd name="T14" fmla="*/ 50185 w 186"/>
                  <a:gd name="T15" fmla="*/ 72667 h 204"/>
                  <a:gd name="T16" fmla="*/ 56638 w 186"/>
                  <a:gd name="T17" fmla="*/ 69445 h 204"/>
                  <a:gd name="T18" fmla="*/ 56638 w 186"/>
                  <a:gd name="T19" fmla="*/ 69445 h 204"/>
                  <a:gd name="T20" fmla="*/ 63090 w 186"/>
                  <a:gd name="T21" fmla="*/ 63002 h 204"/>
                  <a:gd name="T22" fmla="*/ 66317 w 186"/>
                  <a:gd name="T23" fmla="*/ 56917 h 204"/>
                  <a:gd name="T24" fmla="*/ 66317 w 186"/>
                  <a:gd name="T25" fmla="*/ 47251 h 204"/>
                  <a:gd name="T26" fmla="*/ 63090 w 186"/>
                  <a:gd name="T27" fmla="*/ 40808 h 204"/>
                  <a:gd name="T28" fmla="*/ 63090 w 186"/>
                  <a:gd name="T29" fmla="*/ 40808 h 204"/>
                  <a:gd name="T30" fmla="*/ 41224 w 186"/>
                  <a:gd name="T31" fmla="*/ 9307 h 204"/>
                  <a:gd name="T32" fmla="*/ 41224 w 186"/>
                  <a:gd name="T33" fmla="*/ 9307 h 204"/>
                  <a:gd name="T34" fmla="*/ 34771 w 186"/>
                  <a:gd name="T35" fmla="*/ 3222 h 204"/>
                  <a:gd name="T36" fmla="*/ 25451 w 186"/>
                  <a:gd name="T37" fmla="*/ 0 h 204"/>
                  <a:gd name="T38" fmla="*/ 18999 w 186"/>
                  <a:gd name="T39" fmla="*/ 0 h 204"/>
                  <a:gd name="T40" fmla="*/ 9679 w 186"/>
                  <a:gd name="T41" fmla="*/ 3222 h 204"/>
                  <a:gd name="T42" fmla="*/ 9679 w 186"/>
                  <a:gd name="T43" fmla="*/ 3222 h 204"/>
                  <a:gd name="T44" fmla="*/ 3226 w 186"/>
                  <a:gd name="T45" fmla="*/ 9307 h 204"/>
                  <a:gd name="T46" fmla="*/ 0 w 186"/>
                  <a:gd name="T47" fmla="*/ 15750 h 204"/>
                  <a:gd name="T48" fmla="*/ 0 w 186"/>
                  <a:gd name="T49" fmla="*/ 25058 h 204"/>
                  <a:gd name="T50" fmla="*/ 3226 w 186"/>
                  <a:gd name="T51" fmla="*/ 31501 h 204"/>
                  <a:gd name="T52" fmla="*/ 3226 w 186"/>
                  <a:gd name="T53" fmla="*/ 31501 h 204"/>
                  <a:gd name="T54" fmla="*/ 25451 w 186"/>
                  <a:gd name="T55" fmla="*/ 66224 h 2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86" h="204">
                    <a:moveTo>
                      <a:pt x="71" y="185"/>
                    </a:moveTo>
                    <a:lnTo>
                      <a:pt x="80" y="185"/>
                    </a:lnTo>
                    <a:lnTo>
                      <a:pt x="97" y="203"/>
                    </a:lnTo>
                    <a:lnTo>
                      <a:pt x="115" y="203"/>
                    </a:lnTo>
                    <a:lnTo>
                      <a:pt x="140" y="203"/>
                    </a:lnTo>
                    <a:lnTo>
                      <a:pt x="158" y="194"/>
                    </a:lnTo>
                    <a:lnTo>
                      <a:pt x="176" y="176"/>
                    </a:lnTo>
                    <a:lnTo>
                      <a:pt x="185" y="159"/>
                    </a:lnTo>
                    <a:lnTo>
                      <a:pt x="185" y="132"/>
                    </a:lnTo>
                    <a:lnTo>
                      <a:pt x="176" y="114"/>
                    </a:lnTo>
                    <a:lnTo>
                      <a:pt x="115" y="26"/>
                    </a:lnTo>
                    <a:lnTo>
                      <a:pt x="97" y="9"/>
                    </a:lnTo>
                    <a:lnTo>
                      <a:pt x="71" y="0"/>
                    </a:lnTo>
                    <a:lnTo>
                      <a:pt x="53" y="0"/>
                    </a:lnTo>
                    <a:lnTo>
                      <a:pt x="27" y="9"/>
                    </a:lnTo>
                    <a:lnTo>
                      <a:pt x="9" y="26"/>
                    </a:lnTo>
                    <a:lnTo>
                      <a:pt x="0" y="44"/>
                    </a:lnTo>
                    <a:lnTo>
                      <a:pt x="0" y="70"/>
                    </a:lnTo>
                    <a:lnTo>
                      <a:pt x="9" y="88"/>
                    </a:lnTo>
                    <a:lnTo>
                      <a:pt x="71" y="1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48" name="Freeform 33"/>
              <p:cNvSpPr>
                <a:spLocks noChangeArrowheads="1"/>
              </p:cNvSpPr>
              <p:nvPr/>
            </p:nvSpPr>
            <p:spPr bwMode="auto">
              <a:xfrm>
                <a:off x="4986338" y="4543425"/>
                <a:ext cx="60325" cy="76200"/>
              </a:xfrm>
              <a:custGeom>
                <a:avLst/>
                <a:gdLst>
                  <a:gd name="T0" fmla="*/ 18918 w 169"/>
                  <a:gd name="T1" fmla="*/ 63321 h 213"/>
                  <a:gd name="T2" fmla="*/ 22131 w 169"/>
                  <a:gd name="T3" fmla="*/ 63321 h 213"/>
                  <a:gd name="T4" fmla="*/ 22131 w 169"/>
                  <a:gd name="T5" fmla="*/ 63321 h 213"/>
                  <a:gd name="T6" fmla="*/ 22131 w 169"/>
                  <a:gd name="T7" fmla="*/ 63321 h 213"/>
                  <a:gd name="T8" fmla="*/ 22131 w 169"/>
                  <a:gd name="T9" fmla="*/ 63321 h 213"/>
                  <a:gd name="T10" fmla="*/ 25344 w 169"/>
                  <a:gd name="T11" fmla="*/ 69403 h 213"/>
                  <a:gd name="T12" fmla="*/ 34624 w 169"/>
                  <a:gd name="T13" fmla="*/ 75842 h 213"/>
                  <a:gd name="T14" fmla="*/ 41050 w 169"/>
                  <a:gd name="T15" fmla="*/ 75842 h 213"/>
                  <a:gd name="T16" fmla="*/ 50687 w 169"/>
                  <a:gd name="T17" fmla="*/ 72623 h 213"/>
                  <a:gd name="T18" fmla="*/ 50687 w 169"/>
                  <a:gd name="T19" fmla="*/ 72623 h 213"/>
                  <a:gd name="T20" fmla="*/ 56755 w 169"/>
                  <a:gd name="T21" fmla="*/ 66183 h 213"/>
                  <a:gd name="T22" fmla="*/ 59968 w 169"/>
                  <a:gd name="T23" fmla="*/ 60101 h 213"/>
                  <a:gd name="T24" fmla="*/ 59968 w 169"/>
                  <a:gd name="T25" fmla="*/ 50442 h 213"/>
                  <a:gd name="T26" fmla="*/ 56755 w 169"/>
                  <a:gd name="T27" fmla="*/ 44361 h 213"/>
                  <a:gd name="T28" fmla="*/ 56755 w 169"/>
                  <a:gd name="T29" fmla="*/ 44361 h 213"/>
                  <a:gd name="T30" fmla="*/ 41050 w 169"/>
                  <a:gd name="T31" fmla="*/ 9659 h 213"/>
                  <a:gd name="T32" fmla="*/ 41050 w 169"/>
                  <a:gd name="T33" fmla="*/ 9659 h 213"/>
                  <a:gd name="T34" fmla="*/ 34624 w 169"/>
                  <a:gd name="T35" fmla="*/ 3220 h 213"/>
                  <a:gd name="T36" fmla="*/ 28556 w 169"/>
                  <a:gd name="T37" fmla="*/ 0 h 213"/>
                  <a:gd name="T38" fmla="*/ 18918 w 169"/>
                  <a:gd name="T39" fmla="*/ 0 h 213"/>
                  <a:gd name="T40" fmla="*/ 12850 w 169"/>
                  <a:gd name="T41" fmla="*/ 0 h 213"/>
                  <a:gd name="T42" fmla="*/ 12850 w 169"/>
                  <a:gd name="T43" fmla="*/ 0 h 213"/>
                  <a:gd name="T44" fmla="*/ 6425 w 169"/>
                  <a:gd name="T45" fmla="*/ 6439 h 213"/>
                  <a:gd name="T46" fmla="*/ 0 w 169"/>
                  <a:gd name="T47" fmla="*/ 12521 h 213"/>
                  <a:gd name="T48" fmla="*/ 0 w 169"/>
                  <a:gd name="T49" fmla="*/ 22180 h 213"/>
                  <a:gd name="T50" fmla="*/ 3213 w 169"/>
                  <a:gd name="T51" fmla="*/ 28620 h 213"/>
                  <a:gd name="T52" fmla="*/ 3213 w 169"/>
                  <a:gd name="T53" fmla="*/ 28620 h 213"/>
                  <a:gd name="T54" fmla="*/ 18918 w 169"/>
                  <a:gd name="T55" fmla="*/ 63321 h 2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9" h="213">
                    <a:moveTo>
                      <a:pt x="53" y="177"/>
                    </a:moveTo>
                    <a:lnTo>
                      <a:pt x="62" y="177"/>
                    </a:lnTo>
                    <a:lnTo>
                      <a:pt x="71" y="194"/>
                    </a:lnTo>
                    <a:lnTo>
                      <a:pt x="97" y="212"/>
                    </a:lnTo>
                    <a:lnTo>
                      <a:pt x="115" y="212"/>
                    </a:lnTo>
                    <a:lnTo>
                      <a:pt x="142" y="203"/>
                    </a:lnTo>
                    <a:lnTo>
                      <a:pt x="159" y="185"/>
                    </a:lnTo>
                    <a:lnTo>
                      <a:pt x="168" y="168"/>
                    </a:lnTo>
                    <a:lnTo>
                      <a:pt x="168" y="141"/>
                    </a:lnTo>
                    <a:lnTo>
                      <a:pt x="159" y="124"/>
                    </a:lnTo>
                    <a:lnTo>
                      <a:pt x="115" y="27"/>
                    </a:lnTo>
                    <a:lnTo>
                      <a:pt x="97" y="9"/>
                    </a:lnTo>
                    <a:lnTo>
                      <a:pt x="80" y="0"/>
                    </a:lnTo>
                    <a:lnTo>
                      <a:pt x="53" y="0"/>
                    </a:lnTo>
                    <a:lnTo>
                      <a:pt x="36" y="0"/>
                    </a:lnTo>
                    <a:lnTo>
                      <a:pt x="18" y="18"/>
                    </a:lnTo>
                    <a:lnTo>
                      <a:pt x="0" y="35"/>
                    </a:lnTo>
                    <a:lnTo>
                      <a:pt x="0" y="62"/>
                    </a:lnTo>
                    <a:lnTo>
                      <a:pt x="9" y="80"/>
                    </a:lnTo>
                    <a:lnTo>
                      <a:pt x="53" y="1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49" name="Freeform 34"/>
              <p:cNvSpPr>
                <a:spLocks noChangeArrowheads="1"/>
              </p:cNvSpPr>
              <p:nvPr/>
            </p:nvSpPr>
            <p:spPr bwMode="auto">
              <a:xfrm>
                <a:off x="4945063" y="4435475"/>
                <a:ext cx="53975" cy="79375"/>
              </a:xfrm>
              <a:custGeom>
                <a:avLst/>
                <a:gdLst>
                  <a:gd name="T0" fmla="*/ 6077 w 151"/>
                  <a:gd name="T1" fmla="*/ 44336 h 222"/>
                  <a:gd name="T2" fmla="*/ 12511 w 151"/>
                  <a:gd name="T3" fmla="*/ 63285 h 222"/>
                  <a:gd name="T4" fmla="*/ 12511 w 151"/>
                  <a:gd name="T5" fmla="*/ 63285 h 222"/>
                  <a:gd name="T6" fmla="*/ 12511 w 151"/>
                  <a:gd name="T7" fmla="*/ 63285 h 222"/>
                  <a:gd name="T8" fmla="*/ 12511 w 151"/>
                  <a:gd name="T9" fmla="*/ 63285 h 222"/>
                  <a:gd name="T10" fmla="*/ 15728 w 151"/>
                  <a:gd name="T11" fmla="*/ 69364 h 222"/>
                  <a:gd name="T12" fmla="*/ 21804 w 151"/>
                  <a:gd name="T13" fmla="*/ 75800 h 222"/>
                  <a:gd name="T14" fmla="*/ 31456 w 151"/>
                  <a:gd name="T15" fmla="*/ 79017 h 222"/>
                  <a:gd name="T16" fmla="*/ 37890 w 151"/>
                  <a:gd name="T17" fmla="*/ 75800 h 222"/>
                  <a:gd name="T18" fmla="*/ 37890 w 151"/>
                  <a:gd name="T19" fmla="*/ 75800 h 222"/>
                  <a:gd name="T20" fmla="*/ 47183 w 151"/>
                  <a:gd name="T21" fmla="*/ 72582 h 222"/>
                  <a:gd name="T22" fmla="*/ 50400 w 151"/>
                  <a:gd name="T23" fmla="*/ 66146 h 222"/>
                  <a:gd name="T24" fmla="*/ 53618 w 151"/>
                  <a:gd name="T25" fmla="*/ 56850 h 222"/>
                  <a:gd name="T26" fmla="*/ 53618 w 151"/>
                  <a:gd name="T27" fmla="*/ 50414 h 222"/>
                  <a:gd name="T28" fmla="*/ 53618 w 151"/>
                  <a:gd name="T29" fmla="*/ 50414 h 222"/>
                  <a:gd name="T30" fmla="*/ 47183 w 151"/>
                  <a:gd name="T31" fmla="*/ 31464 h 222"/>
                  <a:gd name="T32" fmla="*/ 47183 w 151"/>
                  <a:gd name="T33" fmla="*/ 31464 h 222"/>
                  <a:gd name="T34" fmla="*/ 40749 w 151"/>
                  <a:gd name="T35" fmla="*/ 15732 h 222"/>
                  <a:gd name="T36" fmla="*/ 40749 w 151"/>
                  <a:gd name="T37" fmla="*/ 15732 h 222"/>
                  <a:gd name="T38" fmla="*/ 40749 w 151"/>
                  <a:gd name="T39" fmla="*/ 15732 h 222"/>
                  <a:gd name="T40" fmla="*/ 37890 w 151"/>
                  <a:gd name="T41" fmla="*/ 6436 h 222"/>
                  <a:gd name="T42" fmla="*/ 31456 w 151"/>
                  <a:gd name="T43" fmla="*/ 3218 h 222"/>
                  <a:gd name="T44" fmla="*/ 21804 w 151"/>
                  <a:gd name="T45" fmla="*/ 0 h 222"/>
                  <a:gd name="T46" fmla="*/ 15728 w 151"/>
                  <a:gd name="T47" fmla="*/ 0 h 222"/>
                  <a:gd name="T48" fmla="*/ 15728 w 151"/>
                  <a:gd name="T49" fmla="*/ 0 h 222"/>
                  <a:gd name="T50" fmla="*/ 9294 w 151"/>
                  <a:gd name="T51" fmla="*/ 3218 h 222"/>
                  <a:gd name="T52" fmla="*/ 3217 w 151"/>
                  <a:gd name="T53" fmla="*/ 9654 h 222"/>
                  <a:gd name="T54" fmla="*/ 0 w 151"/>
                  <a:gd name="T55" fmla="*/ 18950 h 222"/>
                  <a:gd name="T56" fmla="*/ 0 w 151"/>
                  <a:gd name="T57" fmla="*/ 25386 h 222"/>
                  <a:gd name="T58" fmla="*/ 0 w 151"/>
                  <a:gd name="T59" fmla="*/ 25386 h 222"/>
                  <a:gd name="T60" fmla="*/ 6077 w 151"/>
                  <a:gd name="T61" fmla="*/ 44336 h 22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51" h="222">
                    <a:moveTo>
                      <a:pt x="17" y="124"/>
                    </a:moveTo>
                    <a:lnTo>
                      <a:pt x="35" y="177"/>
                    </a:lnTo>
                    <a:lnTo>
                      <a:pt x="44" y="194"/>
                    </a:lnTo>
                    <a:lnTo>
                      <a:pt x="61" y="212"/>
                    </a:lnTo>
                    <a:lnTo>
                      <a:pt x="88" y="221"/>
                    </a:lnTo>
                    <a:lnTo>
                      <a:pt x="106" y="212"/>
                    </a:lnTo>
                    <a:lnTo>
                      <a:pt x="132" y="203"/>
                    </a:lnTo>
                    <a:lnTo>
                      <a:pt x="141" y="185"/>
                    </a:lnTo>
                    <a:lnTo>
                      <a:pt x="150" y="159"/>
                    </a:lnTo>
                    <a:lnTo>
                      <a:pt x="150" y="141"/>
                    </a:lnTo>
                    <a:lnTo>
                      <a:pt x="132" y="88"/>
                    </a:lnTo>
                    <a:lnTo>
                      <a:pt x="114" y="44"/>
                    </a:lnTo>
                    <a:lnTo>
                      <a:pt x="106" y="18"/>
                    </a:lnTo>
                    <a:lnTo>
                      <a:pt x="88" y="9"/>
                    </a:lnTo>
                    <a:lnTo>
                      <a:pt x="61" y="0"/>
                    </a:lnTo>
                    <a:lnTo>
                      <a:pt x="44" y="0"/>
                    </a:lnTo>
                    <a:lnTo>
                      <a:pt x="26" y="9"/>
                    </a:lnTo>
                    <a:lnTo>
                      <a:pt x="9" y="27"/>
                    </a:lnTo>
                    <a:lnTo>
                      <a:pt x="0" y="53"/>
                    </a:lnTo>
                    <a:lnTo>
                      <a:pt x="0" y="71"/>
                    </a:lnTo>
                    <a:lnTo>
                      <a:pt x="17" y="1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50" name="Freeform 35"/>
              <p:cNvSpPr>
                <a:spLocks noChangeArrowheads="1"/>
              </p:cNvSpPr>
              <p:nvPr/>
            </p:nvSpPr>
            <p:spPr bwMode="auto">
              <a:xfrm>
                <a:off x="4929188" y="4321175"/>
                <a:ext cx="41275" cy="79375"/>
              </a:xfrm>
              <a:custGeom>
                <a:avLst/>
                <a:gdLst>
                  <a:gd name="T0" fmla="*/ 25124 w 115"/>
                  <a:gd name="T1" fmla="*/ 79016 h 221"/>
                  <a:gd name="T2" fmla="*/ 25124 w 115"/>
                  <a:gd name="T3" fmla="*/ 79016 h 221"/>
                  <a:gd name="T4" fmla="*/ 31584 w 115"/>
                  <a:gd name="T5" fmla="*/ 75783 h 221"/>
                  <a:gd name="T6" fmla="*/ 37686 w 115"/>
                  <a:gd name="T7" fmla="*/ 72551 h 221"/>
                  <a:gd name="T8" fmla="*/ 40916 w 115"/>
                  <a:gd name="T9" fmla="*/ 63213 h 221"/>
                  <a:gd name="T10" fmla="*/ 40916 w 115"/>
                  <a:gd name="T11" fmla="*/ 56748 h 221"/>
                  <a:gd name="T12" fmla="*/ 40916 w 115"/>
                  <a:gd name="T13" fmla="*/ 56748 h 221"/>
                  <a:gd name="T14" fmla="*/ 40916 w 115"/>
                  <a:gd name="T15" fmla="*/ 37712 h 221"/>
                  <a:gd name="T16" fmla="*/ 40916 w 115"/>
                  <a:gd name="T17" fmla="*/ 37712 h 221"/>
                  <a:gd name="T18" fmla="*/ 37686 w 115"/>
                  <a:gd name="T19" fmla="*/ 18676 h 221"/>
                  <a:gd name="T20" fmla="*/ 37686 w 115"/>
                  <a:gd name="T21" fmla="*/ 18676 h 221"/>
                  <a:gd name="T22" fmla="*/ 37686 w 115"/>
                  <a:gd name="T23" fmla="*/ 18676 h 221"/>
                  <a:gd name="T24" fmla="*/ 37686 w 115"/>
                  <a:gd name="T25" fmla="*/ 12571 h 221"/>
                  <a:gd name="T26" fmla="*/ 31584 w 115"/>
                  <a:gd name="T27" fmla="*/ 6106 h 221"/>
                  <a:gd name="T28" fmla="*/ 25124 w 115"/>
                  <a:gd name="T29" fmla="*/ 2873 h 221"/>
                  <a:gd name="T30" fmla="*/ 19022 w 115"/>
                  <a:gd name="T31" fmla="*/ 0 h 221"/>
                  <a:gd name="T32" fmla="*/ 19022 w 115"/>
                  <a:gd name="T33" fmla="*/ 0 h 221"/>
                  <a:gd name="T34" fmla="*/ 9332 w 115"/>
                  <a:gd name="T35" fmla="*/ 2873 h 221"/>
                  <a:gd name="T36" fmla="*/ 2871 w 115"/>
                  <a:gd name="T37" fmla="*/ 6106 h 221"/>
                  <a:gd name="T38" fmla="*/ 0 w 115"/>
                  <a:gd name="T39" fmla="*/ 12571 h 221"/>
                  <a:gd name="T40" fmla="*/ 0 w 115"/>
                  <a:gd name="T41" fmla="*/ 21909 h 221"/>
                  <a:gd name="T42" fmla="*/ 0 w 115"/>
                  <a:gd name="T43" fmla="*/ 21909 h 221"/>
                  <a:gd name="T44" fmla="*/ 0 w 115"/>
                  <a:gd name="T45" fmla="*/ 40945 h 221"/>
                  <a:gd name="T46" fmla="*/ 0 w 115"/>
                  <a:gd name="T47" fmla="*/ 40945 h 221"/>
                  <a:gd name="T48" fmla="*/ 0 w 115"/>
                  <a:gd name="T49" fmla="*/ 59980 h 221"/>
                  <a:gd name="T50" fmla="*/ 0 w 115"/>
                  <a:gd name="T51" fmla="*/ 59980 h 221"/>
                  <a:gd name="T52" fmla="*/ 0 w 115"/>
                  <a:gd name="T53" fmla="*/ 59980 h 221"/>
                  <a:gd name="T54" fmla="*/ 0 w 115"/>
                  <a:gd name="T55" fmla="*/ 59980 h 221"/>
                  <a:gd name="T56" fmla="*/ 0 w 115"/>
                  <a:gd name="T57" fmla="*/ 59980 h 221"/>
                  <a:gd name="T58" fmla="*/ 2871 w 115"/>
                  <a:gd name="T59" fmla="*/ 69678 h 221"/>
                  <a:gd name="T60" fmla="*/ 9332 w 115"/>
                  <a:gd name="T61" fmla="*/ 75783 h 221"/>
                  <a:gd name="T62" fmla="*/ 15792 w 115"/>
                  <a:gd name="T63" fmla="*/ 79016 h 221"/>
                  <a:gd name="T64" fmla="*/ 25124 w 115"/>
                  <a:gd name="T65" fmla="*/ 79016 h 2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5" h="221">
                    <a:moveTo>
                      <a:pt x="70" y="220"/>
                    </a:moveTo>
                    <a:lnTo>
                      <a:pt x="70" y="220"/>
                    </a:lnTo>
                    <a:lnTo>
                      <a:pt x="88" y="211"/>
                    </a:lnTo>
                    <a:lnTo>
                      <a:pt x="105" y="202"/>
                    </a:lnTo>
                    <a:lnTo>
                      <a:pt x="114" y="176"/>
                    </a:lnTo>
                    <a:lnTo>
                      <a:pt x="114" y="158"/>
                    </a:lnTo>
                    <a:lnTo>
                      <a:pt x="114" y="105"/>
                    </a:lnTo>
                    <a:lnTo>
                      <a:pt x="105" y="52"/>
                    </a:lnTo>
                    <a:lnTo>
                      <a:pt x="105" y="35"/>
                    </a:lnTo>
                    <a:lnTo>
                      <a:pt x="88" y="17"/>
                    </a:lnTo>
                    <a:lnTo>
                      <a:pt x="70" y="8"/>
                    </a:lnTo>
                    <a:lnTo>
                      <a:pt x="53" y="0"/>
                    </a:lnTo>
                    <a:lnTo>
                      <a:pt x="26" y="8"/>
                    </a:lnTo>
                    <a:lnTo>
                      <a:pt x="8" y="17"/>
                    </a:lnTo>
                    <a:lnTo>
                      <a:pt x="0" y="35"/>
                    </a:lnTo>
                    <a:lnTo>
                      <a:pt x="0" y="61"/>
                    </a:lnTo>
                    <a:lnTo>
                      <a:pt x="0" y="114"/>
                    </a:lnTo>
                    <a:lnTo>
                      <a:pt x="0" y="167"/>
                    </a:lnTo>
                    <a:lnTo>
                      <a:pt x="8" y="194"/>
                    </a:lnTo>
                    <a:lnTo>
                      <a:pt x="26" y="211"/>
                    </a:lnTo>
                    <a:lnTo>
                      <a:pt x="44" y="220"/>
                    </a:lnTo>
                    <a:lnTo>
                      <a:pt x="70" y="22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51" name="Freeform 36"/>
              <p:cNvSpPr>
                <a:spLocks noChangeArrowheads="1"/>
              </p:cNvSpPr>
              <p:nvPr/>
            </p:nvSpPr>
            <p:spPr bwMode="auto">
              <a:xfrm>
                <a:off x="4932363" y="4206875"/>
                <a:ext cx="47625" cy="76200"/>
              </a:xfrm>
              <a:custGeom>
                <a:avLst/>
                <a:gdLst>
                  <a:gd name="T0" fmla="*/ 9596 w 134"/>
                  <a:gd name="T1" fmla="*/ 15741 h 213"/>
                  <a:gd name="T2" fmla="*/ 9596 w 134"/>
                  <a:gd name="T3" fmla="*/ 15741 h 213"/>
                  <a:gd name="T4" fmla="*/ 3199 w 134"/>
                  <a:gd name="T5" fmla="*/ 34701 h 213"/>
                  <a:gd name="T6" fmla="*/ 3199 w 134"/>
                  <a:gd name="T7" fmla="*/ 34701 h 213"/>
                  <a:gd name="T8" fmla="*/ 0 w 134"/>
                  <a:gd name="T9" fmla="*/ 53662 h 213"/>
                  <a:gd name="T10" fmla="*/ 0 w 134"/>
                  <a:gd name="T11" fmla="*/ 53662 h 213"/>
                  <a:gd name="T12" fmla="*/ 0 w 134"/>
                  <a:gd name="T13" fmla="*/ 53662 h 213"/>
                  <a:gd name="T14" fmla="*/ 0 w 134"/>
                  <a:gd name="T15" fmla="*/ 53662 h 213"/>
                  <a:gd name="T16" fmla="*/ 0 w 134"/>
                  <a:gd name="T17" fmla="*/ 53662 h 213"/>
                  <a:gd name="T18" fmla="*/ 0 w 134"/>
                  <a:gd name="T19" fmla="*/ 62963 h 213"/>
                  <a:gd name="T20" fmla="*/ 3199 w 134"/>
                  <a:gd name="T21" fmla="*/ 69403 h 213"/>
                  <a:gd name="T22" fmla="*/ 9596 w 134"/>
                  <a:gd name="T23" fmla="*/ 75842 h 213"/>
                  <a:gd name="T24" fmla="*/ 15993 w 134"/>
                  <a:gd name="T25" fmla="*/ 75842 h 213"/>
                  <a:gd name="T26" fmla="*/ 15993 w 134"/>
                  <a:gd name="T27" fmla="*/ 75842 h 213"/>
                  <a:gd name="T28" fmla="*/ 25234 w 134"/>
                  <a:gd name="T29" fmla="*/ 75842 h 213"/>
                  <a:gd name="T30" fmla="*/ 31632 w 134"/>
                  <a:gd name="T31" fmla="*/ 72623 h 213"/>
                  <a:gd name="T32" fmla="*/ 37674 w 134"/>
                  <a:gd name="T33" fmla="*/ 69403 h 213"/>
                  <a:gd name="T34" fmla="*/ 37674 w 134"/>
                  <a:gd name="T35" fmla="*/ 59744 h 213"/>
                  <a:gd name="T36" fmla="*/ 37674 w 134"/>
                  <a:gd name="T37" fmla="*/ 59744 h 213"/>
                  <a:gd name="T38" fmla="*/ 40872 w 134"/>
                  <a:gd name="T39" fmla="*/ 44003 h 213"/>
                  <a:gd name="T40" fmla="*/ 40872 w 134"/>
                  <a:gd name="T41" fmla="*/ 44003 h 213"/>
                  <a:gd name="T42" fmla="*/ 47270 w 134"/>
                  <a:gd name="T43" fmla="*/ 25042 h 213"/>
                  <a:gd name="T44" fmla="*/ 47270 w 134"/>
                  <a:gd name="T45" fmla="*/ 25042 h 213"/>
                  <a:gd name="T46" fmla="*/ 47270 w 134"/>
                  <a:gd name="T47" fmla="*/ 25042 h 213"/>
                  <a:gd name="T48" fmla="*/ 47270 w 134"/>
                  <a:gd name="T49" fmla="*/ 15741 h 213"/>
                  <a:gd name="T50" fmla="*/ 44071 w 134"/>
                  <a:gd name="T51" fmla="*/ 9301 h 213"/>
                  <a:gd name="T52" fmla="*/ 37674 w 134"/>
                  <a:gd name="T53" fmla="*/ 6082 h 213"/>
                  <a:gd name="T54" fmla="*/ 31632 w 134"/>
                  <a:gd name="T55" fmla="*/ 3220 h 213"/>
                  <a:gd name="T56" fmla="*/ 31632 w 134"/>
                  <a:gd name="T57" fmla="*/ 3220 h 213"/>
                  <a:gd name="T58" fmla="*/ 25234 w 134"/>
                  <a:gd name="T59" fmla="*/ 0 h 213"/>
                  <a:gd name="T60" fmla="*/ 18837 w 134"/>
                  <a:gd name="T61" fmla="*/ 3220 h 213"/>
                  <a:gd name="T62" fmla="*/ 12795 w 134"/>
                  <a:gd name="T63" fmla="*/ 9301 h 213"/>
                  <a:gd name="T64" fmla="*/ 9596 w 134"/>
                  <a:gd name="T65" fmla="*/ 15741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4" h="213">
                    <a:moveTo>
                      <a:pt x="27" y="44"/>
                    </a:moveTo>
                    <a:lnTo>
                      <a:pt x="27" y="44"/>
                    </a:lnTo>
                    <a:lnTo>
                      <a:pt x="9" y="97"/>
                    </a:lnTo>
                    <a:lnTo>
                      <a:pt x="0" y="150"/>
                    </a:lnTo>
                    <a:lnTo>
                      <a:pt x="0" y="176"/>
                    </a:lnTo>
                    <a:lnTo>
                      <a:pt x="9" y="194"/>
                    </a:lnTo>
                    <a:lnTo>
                      <a:pt x="27" y="212"/>
                    </a:lnTo>
                    <a:lnTo>
                      <a:pt x="45" y="212"/>
                    </a:lnTo>
                    <a:lnTo>
                      <a:pt x="71" y="212"/>
                    </a:lnTo>
                    <a:lnTo>
                      <a:pt x="89" y="203"/>
                    </a:lnTo>
                    <a:lnTo>
                      <a:pt x="106" y="194"/>
                    </a:lnTo>
                    <a:lnTo>
                      <a:pt x="106" y="167"/>
                    </a:lnTo>
                    <a:lnTo>
                      <a:pt x="115" y="123"/>
                    </a:lnTo>
                    <a:lnTo>
                      <a:pt x="133" y="70"/>
                    </a:lnTo>
                    <a:lnTo>
                      <a:pt x="133" y="44"/>
                    </a:lnTo>
                    <a:lnTo>
                      <a:pt x="124" y="26"/>
                    </a:lnTo>
                    <a:lnTo>
                      <a:pt x="106" y="17"/>
                    </a:lnTo>
                    <a:lnTo>
                      <a:pt x="89" y="9"/>
                    </a:lnTo>
                    <a:lnTo>
                      <a:pt x="71" y="0"/>
                    </a:lnTo>
                    <a:lnTo>
                      <a:pt x="53" y="9"/>
                    </a:lnTo>
                    <a:lnTo>
                      <a:pt x="36" y="26"/>
                    </a:lnTo>
                    <a:lnTo>
                      <a:pt x="27" y="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52" name="Freeform 37"/>
              <p:cNvSpPr>
                <a:spLocks noChangeArrowheads="1"/>
              </p:cNvSpPr>
              <p:nvPr/>
            </p:nvSpPr>
            <p:spPr bwMode="auto">
              <a:xfrm>
                <a:off x="4967288" y="4102100"/>
                <a:ext cx="53975" cy="69850"/>
              </a:xfrm>
              <a:custGeom>
                <a:avLst/>
                <a:gdLst>
                  <a:gd name="T0" fmla="*/ 35030 w 151"/>
                  <a:gd name="T1" fmla="*/ 59820 h 195"/>
                  <a:gd name="T2" fmla="*/ 35030 w 151"/>
                  <a:gd name="T3" fmla="*/ 59820 h 195"/>
                  <a:gd name="T4" fmla="*/ 41107 w 151"/>
                  <a:gd name="T5" fmla="*/ 44059 h 195"/>
                  <a:gd name="T6" fmla="*/ 41107 w 151"/>
                  <a:gd name="T7" fmla="*/ 44059 h 195"/>
                  <a:gd name="T8" fmla="*/ 50758 w 151"/>
                  <a:gd name="T9" fmla="*/ 25074 h 195"/>
                  <a:gd name="T10" fmla="*/ 50758 w 151"/>
                  <a:gd name="T11" fmla="*/ 25074 h 195"/>
                  <a:gd name="T12" fmla="*/ 50758 w 151"/>
                  <a:gd name="T13" fmla="*/ 25074 h 195"/>
                  <a:gd name="T14" fmla="*/ 53618 w 151"/>
                  <a:gd name="T15" fmla="*/ 18985 h 195"/>
                  <a:gd name="T16" fmla="*/ 50758 w 151"/>
                  <a:gd name="T17" fmla="*/ 12537 h 195"/>
                  <a:gd name="T18" fmla="*/ 47541 w 151"/>
                  <a:gd name="T19" fmla="*/ 6089 h 195"/>
                  <a:gd name="T20" fmla="*/ 44324 w 151"/>
                  <a:gd name="T21" fmla="*/ 2866 h 195"/>
                  <a:gd name="T22" fmla="*/ 44324 w 151"/>
                  <a:gd name="T23" fmla="*/ 2866 h 195"/>
                  <a:gd name="T24" fmla="*/ 37890 w 151"/>
                  <a:gd name="T25" fmla="*/ 0 h 195"/>
                  <a:gd name="T26" fmla="*/ 28596 w 151"/>
                  <a:gd name="T27" fmla="*/ 0 h 195"/>
                  <a:gd name="T28" fmla="*/ 22162 w 151"/>
                  <a:gd name="T29" fmla="*/ 2866 h 195"/>
                  <a:gd name="T30" fmla="*/ 18945 w 151"/>
                  <a:gd name="T31" fmla="*/ 9313 h 195"/>
                  <a:gd name="T32" fmla="*/ 18945 w 151"/>
                  <a:gd name="T33" fmla="*/ 9313 h 195"/>
                  <a:gd name="T34" fmla="*/ 9651 w 151"/>
                  <a:gd name="T35" fmla="*/ 25074 h 195"/>
                  <a:gd name="T36" fmla="*/ 9651 w 151"/>
                  <a:gd name="T37" fmla="*/ 25074 h 195"/>
                  <a:gd name="T38" fmla="*/ 0 w 151"/>
                  <a:gd name="T39" fmla="*/ 44059 h 195"/>
                  <a:gd name="T40" fmla="*/ 0 w 151"/>
                  <a:gd name="T41" fmla="*/ 44059 h 195"/>
                  <a:gd name="T42" fmla="*/ 0 w 151"/>
                  <a:gd name="T43" fmla="*/ 44059 h 195"/>
                  <a:gd name="T44" fmla="*/ 0 w 151"/>
                  <a:gd name="T45" fmla="*/ 44059 h 195"/>
                  <a:gd name="T46" fmla="*/ 0 w 151"/>
                  <a:gd name="T47" fmla="*/ 44059 h 195"/>
                  <a:gd name="T48" fmla="*/ 0 w 151"/>
                  <a:gd name="T49" fmla="*/ 50507 h 195"/>
                  <a:gd name="T50" fmla="*/ 0 w 151"/>
                  <a:gd name="T51" fmla="*/ 59820 h 195"/>
                  <a:gd name="T52" fmla="*/ 3217 w 151"/>
                  <a:gd name="T53" fmla="*/ 66268 h 195"/>
                  <a:gd name="T54" fmla="*/ 9651 w 151"/>
                  <a:gd name="T55" fmla="*/ 69492 h 195"/>
                  <a:gd name="T56" fmla="*/ 9651 w 151"/>
                  <a:gd name="T57" fmla="*/ 69492 h 195"/>
                  <a:gd name="T58" fmla="*/ 16085 w 151"/>
                  <a:gd name="T59" fmla="*/ 69492 h 195"/>
                  <a:gd name="T60" fmla="*/ 25379 w 151"/>
                  <a:gd name="T61" fmla="*/ 69492 h 195"/>
                  <a:gd name="T62" fmla="*/ 31813 w 151"/>
                  <a:gd name="T63" fmla="*/ 66268 h 195"/>
                  <a:gd name="T64" fmla="*/ 35030 w 151"/>
                  <a:gd name="T65" fmla="*/ 59820 h 1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1" h="195">
                    <a:moveTo>
                      <a:pt x="98" y="167"/>
                    </a:moveTo>
                    <a:lnTo>
                      <a:pt x="98" y="167"/>
                    </a:lnTo>
                    <a:lnTo>
                      <a:pt x="115" y="123"/>
                    </a:lnTo>
                    <a:lnTo>
                      <a:pt x="142" y="70"/>
                    </a:lnTo>
                    <a:lnTo>
                      <a:pt x="150" y="53"/>
                    </a:lnTo>
                    <a:lnTo>
                      <a:pt x="142" y="35"/>
                    </a:lnTo>
                    <a:lnTo>
                      <a:pt x="133" y="17"/>
                    </a:lnTo>
                    <a:lnTo>
                      <a:pt x="124" y="8"/>
                    </a:lnTo>
                    <a:lnTo>
                      <a:pt x="106" y="0"/>
                    </a:lnTo>
                    <a:lnTo>
                      <a:pt x="80" y="0"/>
                    </a:lnTo>
                    <a:lnTo>
                      <a:pt x="62" y="8"/>
                    </a:lnTo>
                    <a:lnTo>
                      <a:pt x="53" y="26"/>
                    </a:lnTo>
                    <a:lnTo>
                      <a:pt x="27" y="70"/>
                    </a:lnTo>
                    <a:lnTo>
                      <a:pt x="0" y="123"/>
                    </a:lnTo>
                    <a:lnTo>
                      <a:pt x="0" y="141"/>
                    </a:lnTo>
                    <a:lnTo>
                      <a:pt x="0" y="167"/>
                    </a:lnTo>
                    <a:lnTo>
                      <a:pt x="9" y="185"/>
                    </a:lnTo>
                    <a:lnTo>
                      <a:pt x="27" y="194"/>
                    </a:lnTo>
                    <a:lnTo>
                      <a:pt x="45" y="194"/>
                    </a:lnTo>
                    <a:lnTo>
                      <a:pt x="71" y="194"/>
                    </a:lnTo>
                    <a:lnTo>
                      <a:pt x="89" y="185"/>
                    </a:lnTo>
                    <a:lnTo>
                      <a:pt x="98" y="16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53" name="Freeform 38"/>
              <p:cNvSpPr>
                <a:spLocks noChangeArrowheads="1"/>
              </p:cNvSpPr>
              <p:nvPr/>
            </p:nvSpPr>
            <p:spPr bwMode="auto">
              <a:xfrm>
                <a:off x="5027613" y="4006850"/>
                <a:ext cx="57150" cy="66675"/>
              </a:xfrm>
              <a:custGeom>
                <a:avLst/>
                <a:gdLst>
                  <a:gd name="T0" fmla="*/ 31433 w 160"/>
                  <a:gd name="T1" fmla="*/ 60223 h 186"/>
                  <a:gd name="T2" fmla="*/ 31433 w 160"/>
                  <a:gd name="T3" fmla="*/ 60223 h 186"/>
                  <a:gd name="T4" fmla="*/ 53578 w 160"/>
                  <a:gd name="T5" fmla="*/ 28319 h 186"/>
                  <a:gd name="T6" fmla="*/ 53578 w 160"/>
                  <a:gd name="T7" fmla="*/ 28319 h 186"/>
                  <a:gd name="T8" fmla="*/ 56793 w 160"/>
                  <a:gd name="T9" fmla="*/ 22225 h 186"/>
                  <a:gd name="T10" fmla="*/ 56793 w 160"/>
                  <a:gd name="T11" fmla="*/ 15773 h 186"/>
                  <a:gd name="T12" fmla="*/ 56793 w 160"/>
                  <a:gd name="T13" fmla="*/ 9320 h 186"/>
                  <a:gd name="T14" fmla="*/ 50363 w 160"/>
                  <a:gd name="T15" fmla="*/ 6452 h 186"/>
                  <a:gd name="T16" fmla="*/ 50363 w 160"/>
                  <a:gd name="T17" fmla="*/ 6452 h 186"/>
                  <a:gd name="T18" fmla="*/ 44291 w 160"/>
                  <a:gd name="T19" fmla="*/ 0 h 186"/>
                  <a:gd name="T20" fmla="*/ 37862 w 160"/>
                  <a:gd name="T21" fmla="*/ 0 h 186"/>
                  <a:gd name="T22" fmla="*/ 31433 w 160"/>
                  <a:gd name="T23" fmla="*/ 3226 h 186"/>
                  <a:gd name="T24" fmla="*/ 28575 w 160"/>
                  <a:gd name="T25" fmla="*/ 6452 h 186"/>
                  <a:gd name="T26" fmla="*/ 28575 w 160"/>
                  <a:gd name="T27" fmla="*/ 6452 h 186"/>
                  <a:gd name="T28" fmla="*/ 3215 w 160"/>
                  <a:gd name="T29" fmla="*/ 37998 h 186"/>
                  <a:gd name="T30" fmla="*/ 3215 w 160"/>
                  <a:gd name="T31" fmla="*/ 37998 h 186"/>
                  <a:gd name="T32" fmla="*/ 3215 w 160"/>
                  <a:gd name="T33" fmla="*/ 37998 h 186"/>
                  <a:gd name="T34" fmla="*/ 3215 w 160"/>
                  <a:gd name="T35" fmla="*/ 37998 h 186"/>
                  <a:gd name="T36" fmla="*/ 3215 w 160"/>
                  <a:gd name="T37" fmla="*/ 37998 h 186"/>
                  <a:gd name="T38" fmla="*/ 0 w 160"/>
                  <a:gd name="T39" fmla="*/ 44092 h 186"/>
                  <a:gd name="T40" fmla="*/ 0 w 160"/>
                  <a:gd name="T41" fmla="*/ 50544 h 186"/>
                  <a:gd name="T42" fmla="*/ 0 w 160"/>
                  <a:gd name="T43" fmla="*/ 56996 h 186"/>
                  <a:gd name="T44" fmla="*/ 6429 w 160"/>
                  <a:gd name="T45" fmla="*/ 63090 h 186"/>
                  <a:gd name="T46" fmla="*/ 6429 w 160"/>
                  <a:gd name="T47" fmla="*/ 63090 h 186"/>
                  <a:gd name="T48" fmla="*/ 12502 w 160"/>
                  <a:gd name="T49" fmla="*/ 66317 h 186"/>
                  <a:gd name="T50" fmla="*/ 18931 w 160"/>
                  <a:gd name="T51" fmla="*/ 66317 h 186"/>
                  <a:gd name="T52" fmla="*/ 25360 w 160"/>
                  <a:gd name="T53" fmla="*/ 63090 h 186"/>
                  <a:gd name="T54" fmla="*/ 31433 w 160"/>
                  <a:gd name="T55" fmla="*/ 60223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0" h="186">
                    <a:moveTo>
                      <a:pt x="88" y="168"/>
                    </a:moveTo>
                    <a:lnTo>
                      <a:pt x="88" y="168"/>
                    </a:lnTo>
                    <a:lnTo>
                      <a:pt x="150" y="79"/>
                    </a:lnTo>
                    <a:lnTo>
                      <a:pt x="159" y="62"/>
                    </a:lnTo>
                    <a:lnTo>
                      <a:pt x="159" y="44"/>
                    </a:lnTo>
                    <a:lnTo>
                      <a:pt x="159" y="26"/>
                    </a:lnTo>
                    <a:lnTo>
                      <a:pt x="141" y="18"/>
                    </a:lnTo>
                    <a:lnTo>
                      <a:pt x="124" y="0"/>
                    </a:lnTo>
                    <a:lnTo>
                      <a:pt x="106" y="0"/>
                    </a:lnTo>
                    <a:lnTo>
                      <a:pt x="88" y="9"/>
                    </a:lnTo>
                    <a:lnTo>
                      <a:pt x="80" y="18"/>
                    </a:lnTo>
                    <a:lnTo>
                      <a:pt x="9" y="106"/>
                    </a:lnTo>
                    <a:lnTo>
                      <a:pt x="0" y="123"/>
                    </a:lnTo>
                    <a:lnTo>
                      <a:pt x="0" y="141"/>
                    </a:lnTo>
                    <a:lnTo>
                      <a:pt x="0" y="159"/>
                    </a:lnTo>
                    <a:lnTo>
                      <a:pt x="18" y="176"/>
                    </a:lnTo>
                    <a:lnTo>
                      <a:pt x="35" y="185"/>
                    </a:lnTo>
                    <a:lnTo>
                      <a:pt x="53" y="185"/>
                    </a:lnTo>
                    <a:lnTo>
                      <a:pt x="71" y="176"/>
                    </a:lnTo>
                    <a:lnTo>
                      <a:pt x="88" y="1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54" name="Freeform 39"/>
              <p:cNvSpPr>
                <a:spLocks noChangeArrowheads="1"/>
              </p:cNvSpPr>
              <p:nvPr/>
            </p:nvSpPr>
            <p:spPr bwMode="auto">
              <a:xfrm>
                <a:off x="5103813" y="3927475"/>
                <a:ext cx="63500" cy="57150"/>
              </a:xfrm>
              <a:custGeom>
                <a:avLst/>
                <a:gdLst>
                  <a:gd name="T0" fmla="*/ 34799 w 177"/>
                  <a:gd name="T1" fmla="*/ 3215 h 160"/>
                  <a:gd name="T2" fmla="*/ 34799 w 177"/>
                  <a:gd name="T3" fmla="*/ 3215 h 160"/>
                  <a:gd name="T4" fmla="*/ 6458 w 177"/>
                  <a:gd name="T5" fmla="*/ 28575 h 160"/>
                  <a:gd name="T6" fmla="*/ 6458 w 177"/>
                  <a:gd name="T7" fmla="*/ 28575 h 160"/>
                  <a:gd name="T8" fmla="*/ 6458 w 177"/>
                  <a:gd name="T9" fmla="*/ 28575 h 160"/>
                  <a:gd name="T10" fmla="*/ 6458 w 177"/>
                  <a:gd name="T11" fmla="*/ 28575 h 160"/>
                  <a:gd name="T12" fmla="*/ 6458 w 177"/>
                  <a:gd name="T13" fmla="*/ 28575 h 160"/>
                  <a:gd name="T14" fmla="*/ 3229 w 177"/>
                  <a:gd name="T15" fmla="*/ 34647 h 160"/>
                  <a:gd name="T16" fmla="*/ 0 w 177"/>
                  <a:gd name="T17" fmla="*/ 41077 h 160"/>
                  <a:gd name="T18" fmla="*/ 3229 w 177"/>
                  <a:gd name="T19" fmla="*/ 47506 h 160"/>
                  <a:gd name="T20" fmla="*/ 6458 w 177"/>
                  <a:gd name="T21" fmla="*/ 53578 h 160"/>
                  <a:gd name="T22" fmla="*/ 6458 w 177"/>
                  <a:gd name="T23" fmla="*/ 53578 h 160"/>
                  <a:gd name="T24" fmla="*/ 9328 w 177"/>
                  <a:gd name="T25" fmla="*/ 56793 h 160"/>
                  <a:gd name="T26" fmla="*/ 15785 w 177"/>
                  <a:gd name="T27" fmla="*/ 56793 h 160"/>
                  <a:gd name="T28" fmla="*/ 22243 w 177"/>
                  <a:gd name="T29" fmla="*/ 56793 h 160"/>
                  <a:gd name="T30" fmla="*/ 28342 w 177"/>
                  <a:gd name="T31" fmla="*/ 53578 h 160"/>
                  <a:gd name="T32" fmla="*/ 28342 w 177"/>
                  <a:gd name="T33" fmla="*/ 53578 h 160"/>
                  <a:gd name="T34" fmla="*/ 57042 w 177"/>
                  <a:gd name="T35" fmla="*/ 28575 h 160"/>
                  <a:gd name="T36" fmla="*/ 57042 w 177"/>
                  <a:gd name="T37" fmla="*/ 28575 h 160"/>
                  <a:gd name="T38" fmla="*/ 57042 w 177"/>
                  <a:gd name="T39" fmla="*/ 28575 h 160"/>
                  <a:gd name="T40" fmla="*/ 60271 w 177"/>
                  <a:gd name="T41" fmla="*/ 22146 h 160"/>
                  <a:gd name="T42" fmla="*/ 63141 w 177"/>
                  <a:gd name="T43" fmla="*/ 15716 h 160"/>
                  <a:gd name="T44" fmla="*/ 60271 w 177"/>
                  <a:gd name="T45" fmla="*/ 9644 h 160"/>
                  <a:gd name="T46" fmla="*/ 57042 w 177"/>
                  <a:gd name="T47" fmla="*/ 6429 h 160"/>
                  <a:gd name="T48" fmla="*/ 57042 w 177"/>
                  <a:gd name="T49" fmla="*/ 6429 h 160"/>
                  <a:gd name="T50" fmla="*/ 53814 w 177"/>
                  <a:gd name="T51" fmla="*/ 0 h 160"/>
                  <a:gd name="T52" fmla="*/ 47356 w 177"/>
                  <a:gd name="T53" fmla="*/ 0 h 160"/>
                  <a:gd name="T54" fmla="*/ 41257 w 177"/>
                  <a:gd name="T55" fmla="*/ 0 h 160"/>
                  <a:gd name="T56" fmla="*/ 34799 w 177"/>
                  <a:gd name="T57" fmla="*/ 3215 h 16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77" h="160">
                    <a:moveTo>
                      <a:pt x="97" y="9"/>
                    </a:moveTo>
                    <a:lnTo>
                      <a:pt x="97" y="9"/>
                    </a:lnTo>
                    <a:lnTo>
                      <a:pt x="18" y="80"/>
                    </a:lnTo>
                    <a:lnTo>
                      <a:pt x="9" y="97"/>
                    </a:lnTo>
                    <a:lnTo>
                      <a:pt x="0" y="115"/>
                    </a:lnTo>
                    <a:lnTo>
                      <a:pt x="9" y="133"/>
                    </a:lnTo>
                    <a:lnTo>
                      <a:pt x="18" y="150"/>
                    </a:lnTo>
                    <a:lnTo>
                      <a:pt x="26" y="159"/>
                    </a:lnTo>
                    <a:lnTo>
                      <a:pt x="44" y="159"/>
                    </a:lnTo>
                    <a:lnTo>
                      <a:pt x="62" y="159"/>
                    </a:lnTo>
                    <a:lnTo>
                      <a:pt x="79" y="150"/>
                    </a:lnTo>
                    <a:lnTo>
                      <a:pt x="159" y="80"/>
                    </a:lnTo>
                    <a:lnTo>
                      <a:pt x="168" y="62"/>
                    </a:lnTo>
                    <a:lnTo>
                      <a:pt x="176" y="44"/>
                    </a:lnTo>
                    <a:lnTo>
                      <a:pt x="168" y="27"/>
                    </a:lnTo>
                    <a:lnTo>
                      <a:pt x="159" y="18"/>
                    </a:lnTo>
                    <a:lnTo>
                      <a:pt x="150" y="0"/>
                    </a:lnTo>
                    <a:lnTo>
                      <a:pt x="132" y="0"/>
                    </a:lnTo>
                    <a:lnTo>
                      <a:pt x="115" y="0"/>
                    </a:lnTo>
                    <a:lnTo>
                      <a:pt x="97"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55" name="Freeform 40"/>
              <p:cNvSpPr>
                <a:spLocks noChangeArrowheads="1"/>
              </p:cNvSpPr>
              <p:nvPr/>
            </p:nvSpPr>
            <p:spPr bwMode="auto">
              <a:xfrm>
                <a:off x="5195888" y="3857625"/>
                <a:ext cx="60325" cy="53975"/>
              </a:xfrm>
              <a:custGeom>
                <a:avLst/>
                <a:gdLst>
                  <a:gd name="T0" fmla="*/ 38062 w 168"/>
                  <a:gd name="T1" fmla="*/ 3217 h 151"/>
                  <a:gd name="T2" fmla="*/ 38062 w 168"/>
                  <a:gd name="T3" fmla="*/ 3217 h 151"/>
                  <a:gd name="T4" fmla="*/ 6104 w 168"/>
                  <a:gd name="T5" fmla="*/ 25379 h 151"/>
                  <a:gd name="T6" fmla="*/ 3232 w 168"/>
                  <a:gd name="T7" fmla="*/ 25379 h 151"/>
                  <a:gd name="T8" fmla="*/ 3232 w 168"/>
                  <a:gd name="T9" fmla="*/ 25379 h 151"/>
                  <a:gd name="T10" fmla="*/ 3232 w 168"/>
                  <a:gd name="T11" fmla="*/ 25379 h 151"/>
                  <a:gd name="T12" fmla="*/ 3232 w 168"/>
                  <a:gd name="T13" fmla="*/ 25379 h 151"/>
                  <a:gd name="T14" fmla="*/ 0 w 168"/>
                  <a:gd name="T15" fmla="*/ 28596 h 151"/>
                  <a:gd name="T16" fmla="*/ 0 w 168"/>
                  <a:gd name="T17" fmla="*/ 34673 h 151"/>
                  <a:gd name="T18" fmla="*/ 0 w 168"/>
                  <a:gd name="T19" fmla="*/ 41107 h 151"/>
                  <a:gd name="T20" fmla="*/ 0 w 168"/>
                  <a:gd name="T21" fmla="*/ 47541 h 151"/>
                  <a:gd name="T22" fmla="*/ 0 w 168"/>
                  <a:gd name="T23" fmla="*/ 47541 h 151"/>
                  <a:gd name="T24" fmla="*/ 6104 w 168"/>
                  <a:gd name="T25" fmla="*/ 50400 h 151"/>
                  <a:gd name="T26" fmla="*/ 12568 w 168"/>
                  <a:gd name="T27" fmla="*/ 53618 h 151"/>
                  <a:gd name="T28" fmla="*/ 19031 w 168"/>
                  <a:gd name="T29" fmla="*/ 53618 h 151"/>
                  <a:gd name="T30" fmla="*/ 22263 w 168"/>
                  <a:gd name="T31" fmla="*/ 50400 h 151"/>
                  <a:gd name="T32" fmla="*/ 22263 w 168"/>
                  <a:gd name="T33" fmla="*/ 50400 h 151"/>
                  <a:gd name="T34" fmla="*/ 53862 w 168"/>
                  <a:gd name="T35" fmla="*/ 28596 h 151"/>
                  <a:gd name="T36" fmla="*/ 53862 w 168"/>
                  <a:gd name="T37" fmla="*/ 28596 h 151"/>
                  <a:gd name="T38" fmla="*/ 53862 w 168"/>
                  <a:gd name="T39" fmla="*/ 28596 h 151"/>
                  <a:gd name="T40" fmla="*/ 57093 w 168"/>
                  <a:gd name="T41" fmla="*/ 22162 h 151"/>
                  <a:gd name="T42" fmla="*/ 59966 w 168"/>
                  <a:gd name="T43" fmla="*/ 18945 h 151"/>
                  <a:gd name="T44" fmla="*/ 59966 w 168"/>
                  <a:gd name="T45" fmla="*/ 12868 h 151"/>
                  <a:gd name="T46" fmla="*/ 57093 w 168"/>
                  <a:gd name="T47" fmla="*/ 6434 h 151"/>
                  <a:gd name="T48" fmla="*/ 57093 w 168"/>
                  <a:gd name="T49" fmla="*/ 6434 h 151"/>
                  <a:gd name="T50" fmla="*/ 53862 w 168"/>
                  <a:gd name="T51" fmla="*/ 3217 h 151"/>
                  <a:gd name="T52" fmla="*/ 47398 w 168"/>
                  <a:gd name="T53" fmla="*/ 0 h 151"/>
                  <a:gd name="T54" fmla="*/ 40935 w 168"/>
                  <a:gd name="T55" fmla="*/ 0 h 151"/>
                  <a:gd name="T56" fmla="*/ 38062 w 168"/>
                  <a:gd name="T57" fmla="*/ 3217 h 15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68" h="151">
                    <a:moveTo>
                      <a:pt x="106" y="9"/>
                    </a:moveTo>
                    <a:lnTo>
                      <a:pt x="106" y="9"/>
                    </a:lnTo>
                    <a:lnTo>
                      <a:pt x="17" y="71"/>
                    </a:lnTo>
                    <a:lnTo>
                      <a:pt x="9" y="71"/>
                    </a:lnTo>
                    <a:lnTo>
                      <a:pt x="0" y="80"/>
                    </a:lnTo>
                    <a:lnTo>
                      <a:pt x="0" y="97"/>
                    </a:lnTo>
                    <a:lnTo>
                      <a:pt x="0" y="115"/>
                    </a:lnTo>
                    <a:lnTo>
                      <a:pt x="0" y="133"/>
                    </a:lnTo>
                    <a:lnTo>
                      <a:pt x="17" y="141"/>
                    </a:lnTo>
                    <a:lnTo>
                      <a:pt x="35" y="150"/>
                    </a:lnTo>
                    <a:lnTo>
                      <a:pt x="53" y="150"/>
                    </a:lnTo>
                    <a:lnTo>
                      <a:pt x="62" y="141"/>
                    </a:lnTo>
                    <a:lnTo>
                      <a:pt x="150" y="80"/>
                    </a:lnTo>
                    <a:lnTo>
                      <a:pt x="159" y="62"/>
                    </a:lnTo>
                    <a:lnTo>
                      <a:pt x="167" y="53"/>
                    </a:lnTo>
                    <a:lnTo>
                      <a:pt x="167" y="36"/>
                    </a:lnTo>
                    <a:lnTo>
                      <a:pt x="159" y="18"/>
                    </a:lnTo>
                    <a:lnTo>
                      <a:pt x="150" y="9"/>
                    </a:lnTo>
                    <a:lnTo>
                      <a:pt x="132" y="0"/>
                    </a:lnTo>
                    <a:lnTo>
                      <a:pt x="114" y="0"/>
                    </a:lnTo>
                    <a:lnTo>
                      <a:pt x="106"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56" name="Freeform 41"/>
              <p:cNvSpPr>
                <a:spLocks noChangeArrowheads="1"/>
              </p:cNvSpPr>
              <p:nvPr/>
            </p:nvSpPr>
            <p:spPr bwMode="auto">
              <a:xfrm>
                <a:off x="5291138" y="3797300"/>
                <a:ext cx="63500" cy="47625"/>
              </a:xfrm>
              <a:custGeom>
                <a:avLst/>
                <a:gdLst>
                  <a:gd name="T0" fmla="*/ 40898 w 177"/>
                  <a:gd name="T1" fmla="*/ 2886 h 132"/>
                  <a:gd name="T2" fmla="*/ 40898 w 177"/>
                  <a:gd name="T3" fmla="*/ 2886 h 132"/>
                  <a:gd name="T4" fmla="*/ 6099 w 177"/>
                  <a:gd name="T5" fmla="*/ 21648 h 132"/>
                  <a:gd name="T6" fmla="*/ 6099 w 177"/>
                  <a:gd name="T7" fmla="*/ 21648 h 132"/>
                  <a:gd name="T8" fmla="*/ 6099 w 177"/>
                  <a:gd name="T9" fmla="*/ 21648 h 132"/>
                  <a:gd name="T10" fmla="*/ 6099 w 177"/>
                  <a:gd name="T11" fmla="*/ 21648 h 132"/>
                  <a:gd name="T12" fmla="*/ 6099 w 177"/>
                  <a:gd name="T13" fmla="*/ 21648 h 132"/>
                  <a:gd name="T14" fmla="*/ 2870 w 177"/>
                  <a:gd name="T15" fmla="*/ 24895 h 132"/>
                  <a:gd name="T16" fmla="*/ 0 w 177"/>
                  <a:gd name="T17" fmla="*/ 31389 h 132"/>
                  <a:gd name="T18" fmla="*/ 0 w 177"/>
                  <a:gd name="T19" fmla="*/ 34636 h 132"/>
                  <a:gd name="T20" fmla="*/ 2870 w 177"/>
                  <a:gd name="T21" fmla="*/ 40770 h 132"/>
                  <a:gd name="T22" fmla="*/ 2870 w 177"/>
                  <a:gd name="T23" fmla="*/ 40770 h 132"/>
                  <a:gd name="T24" fmla="*/ 6099 w 177"/>
                  <a:gd name="T25" fmla="*/ 44017 h 132"/>
                  <a:gd name="T26" fmla="*/ 12556 w 177"/>
                  <a:gd name="T27" fmla="*/ 47264 h 132"/>
                  <a:gd name="T28" fmla="*/ 15785 w 177"/>
                  <a:gd name="T29" fmla="*/ 47264 h 132"/>
                  <a:gd name="T30" fmla="*/ 21884 w 177"/>
                  <a:gd name="T31" fmla="*/ 44017 h 132"/>
                  <a:gd name="T32" fmla="*/ 21884 w 177"/>
                  <a:gd name="T33" fmla="*/ 44017 h 132"/>
                  <a:gd name="T34" fmla="*/ 53814 w 177"/>
                  <a:gd name="T35" fmla="*/ 24895 h 132"/>
                  <a:gd name="T36" fmla="*/ 53814 w 177"/>
                  <a:gd name="T37" fmla="*/ 24895 h 132"/>
                  <a:gd name="T38" fmla="*/ 59912 w 177"/>
                  <a:gd name="T39" fmla="*/ 21648 h 132"/>
                  <a:gd name="T40" fmla="*/ 59912 w 177"/>
                  <a:gd name="T41" fmla="*/ 18761 h 132"/>
                  <a:gd name="T42" fmla="*/ 63141 w 177"/>
                  <a:gd name="T43" fmla="*/ 12628 h 132"/>
                  <a:gd name="T44" fmla="*/ 59912 w 177"/>
                  <a:gd name="T45" fmla="*/ 6134 h 132"/>
                  <a:gd name="T46" fmla="*/ 59912 w 177"/>
                  <a:gd name="T47" fmla="*/ 6134 h 132"/>
                  <a:gd name="T48" fmla="*/ 56684 w 177"/>
                  <a:gd name="T49" fmla="*/ 2886 h 132"/>
                  <a:gd name="T50" fmla="*/ 50585 w 177"/>
                  <a:gd name="T51" fmla="*/ 0 h 132"/>
                  <a:gd name="T52" fmla="*/ 47356 w 177"/>
                  <a:gd name="T53" fmla="*/ 0 h 132"/>
                  <a:gd name="T54" fmla="*/ 40898 w 177"/>
                  <a:gd name="T55" fmla="*/ 2886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132">
                    <a:moveTo>
                      <a:pt x="114" y="8"/>
                    </a:moveTo>
                    <a:lnTo>
                      <a:pt x="114" y="8"/>
                    </a:lnTo>
                    <a:lnTo>
                      <a:pt x="17" y="60"/>
                    </a:lnTo>
                    <a:lnTo>
                      <a:pt x="8" y="69"/>
                    </a:lnTo>
                    <a:lnTo>
                      <a:pt x="0" y="87"/>
                    </a:lnTo>
                    <a:lnTo>
                      <a:pt x="0" y="96"/>
                    </a:lnTo>
                    <a:lnTo>
                      <a:pt x="8" y="113"/>
                    </a:lnTo>
                    <a:lnTo>
                      <a:pt x="17" y="122"/>
                    </a:lnTo>
                    <a:lnTo>
                      <a:pt x="35" y="131"/>
                    </a:lnTo>
                    <a:lnTo>
                      <a:pt x="44" y="131"/>
                    </a:lnTo>
                    <a:lnTo>
                      <a:pt x="61" y="122"/>
                    </a:lnTo>
                    <a:lnTo>
                      <a:pt x="150" y="69"/>
                    </a:lnTo>
                    <a:lnTo>
                      <a:pt x="167" y="60"/>
                    </a:lnTo>
                    <a:lnTo>
                      <a:pt x="167" y="52"/>
                    </a:lnTo>
                    <a:lnTo>
                      <a:pt x="176" y="35"/>
                    </a:lnTo>
                    <a:lnTo>
                      <a:pt x="167" y="17"/>
                    </a:lnTo>
                    <a:lnTo>
                      <a:pt x="158" y="8"/>
                    </a:lnTo>
                    <a:lnTo>
                      <a:pt x="141" y="0"/>
                    </a:lnTo>
                    <a:lnTo>
                      <a:pt x="132" y="0"/>
                    </a:lnTo>
                    <a:lnTo>
                      <a:pt x="114"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57" name="Freeform 42"/>
              <p:cNvSpPr>
                <a:spLocks noChangeArrowheads="1"/>
              </p:cNvSpPr>
              <p:nvPr/>
            </p:nvSpPr>
            <p:spPr bwMode="auto">
              <a:xfrm>
                <a:off x="5392738" y="3746500"/>
                <a:ext cx="60325" cy="41275"/>
              </a:xfrm>
              <a:custGeom>
                <a:avLst/>
                <a:gdLst>
                  <a:gd name="T0" fmla="*/ 53543 w 169"/>
                  <a:gd name="T1" fmla="*/ 22061 h 116"/>
                  <a:gd name="T2" fmla="*/ 53543 w 169"/>
                  <a:gd name="T3" fmla="*/ 22061 h 116"/>
                  <a:gd name="T4" fmla="*/ 56755 w 169"/>
                  <a:gd name="T5" fmla="*/ 18858 h 116"/>
                  <a:gd name="T6" fmla="*/ 59968 w 169"/>
                  <a:gd name="T7" fmla="*/ 15656 h 116"/>
                  <a:gd name="T8" fmla="*/ 59968 w 169"/>
                  <a:gd name="T9" fmla="*/ 9607 h 116"/>
                  <a:gd name="T10" fmla="*/ 59968 w 169"/>
                  <a:gd name="T11" fmla="*/ 6405 h 116"/>
                  <a:gd name="T12" fmla="*/ 59968 w 169"/>
                  <a:gd name="T13" fmla="*/ 6405 h 116"/>
                  <a:gd name="T14" fmla="*/ 56755 w 169"/>
                  <a:gd name="T15" fmla="*/ 3202 h 116"/>
                  <a:gd name="T16" fmla="*/ 53543 w 169"/>
                  <a:gd name="T17" fmla="*/ 0 h 116"/>
                  <a:gd name="T18" fmla="*/ 47118 w 169"/>
                  <a:gd name="T19" fmla="*/ 0 h 116"/>
                  <a:gd name="T20" fmla="*/ 43905 w 169"/>
                  <a:gd name="T21" fmla="*/ 0 h 116"/>
                  <a:gd name="T22" fmla="*/ 9281 w 169"/>
                  <a:gd name="T23" fmla="*/ 15656 h 116"/>
                  <a:gd name="T24" fmla="*/ 9281 w 169"/>
                  <a:gd name="T25" fmla="*/ 15656 h 116"/>
                  <a:gd name="T26" fmla="*/ 9281 w 169"/>
                  <a:gd name="T27" fmla="*/ 15656 h 116"/>
                  <a:gd name="T28" fmla="*/ 9281 w 169"/>
                  <a:gd name="T29" fmla="*/ 15656 h 116"/>
                  <a:gd name="T30" fmla="*/ 3213 w 169"/>
                  <a:gd name="T31" fmla="*/ 18858 h 116"/>
                  <a:gd name="T32" fmla="*/ 3213 w 169"/>
                  <a:gd name="T33" fmla="*/ 25263 h 116"/>
                  <a:gd name="T34" fmla="*/ 0 w 169"/>
                  <a:gd name="T35" fmla="*/ 28466 h 116"/>
                  <a:gd name="T36" fmla="*/ 3213 w 169"/>
                  <a:gd name="T37" fmla="*/ 34514 h 116"/>
                  <a:gd name="T38" fmla="*/ 3213 w 169"/>
                  <a:gd name="T39" fmla="*/ 34514 h 116"/>
                  <a:gd name="T40" fmla="*/ 6425 w 169"/>
                  <a:gd name="T41" fmla="*/ 37717 h 116"/>
                  <a:gd name="T42" fmla="*/ 9281 w 169"/>
                  <a:gd name="T43" fmla="*/ 40919 h 116"/>
                  <a:gd name="T44" fmla="*/ 15706 w 169"/>
                  <a:gd name="T45" fmla="*/ 40919 h 116"/>
                  <a:gd name="T46" fmla="*/ 18918 w 169"/>
                  <a:gd name="T47" fmla="*/ 40919 h 116"/>
                  <a:gd name="T48" fmla="*/ 18918 w 169"/>
                  <a:gd name="T49" fmla="*/ 40919 h 116"/>
                  <a:gd name="T50" fmla="*/ 53543 w 169"/>
                  <a:gd name="T51" fmla="*/ 22061 h 1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 h="116">
                    <a:moveTo>
                      <a:pt x="150" y="62"/>
                    </a:moveTo>
                    <a:lnTo>
                      <a:pt x="150" y="62"/>
                    </a:lnTo>
                    <a:lnTo>
                      <a:pt x="159" y="53"/>
                    </a:lnTo>
                    <a:lnTo>
                      <a:pt x="168" y="44"/>
                    </a:lnTo>
                    <a:lnTo>
                      <a:pt x="168" y="27"/>
                    </a:lnTo>
                    <a:lnTo>
                      <a:pt x="168" y="18"/>
                    </a:lnTo>
                    <a:lnTo>
                      <a:pt x="159" y="9"/>
                    </a:lnTo>
                    <a:lnTo>
                      <a:pt x="150" y="0"/>
                    </a:lnTo>
                    <a:lnTo>
                      <a:pt x="132" y="0"/>
                    </a:lnTo>
                    <a:lnTo>
                      <a:pt x="123" y="0"/>
                    </a:lnTo>
                    <a:lnTo>
                      <a:pt x="26" y="44"/>
                    </a:lnTo>
                    <a:lnTo>
                      <a:pt x="9" y="53"/>
                    </a:lnTo>
                    <a:lnTo>
                      <a:pt x="9" y="71"/>
                    </a:lnTo>
                    <a:lnTo>
                      <a:pt x="0" y="80"/>
                    </a:lnTo>
                    <a:lnTo>
                      <a:pt x="9" y="97"/>
                    </a:lnTo>
                    <a:lnTo>
                      <a:pt x="18" y="106"/>
                    </a:lnTo>
                    <a:lnTo>
                      <a:pt x="26" y="115"/>
                    </a:lnTo>
                    <a:lnTo>
                      <a:pt x="44" y="115"/>
                    </a:lnTo>
                    <a:lnTo>
                      <a:pt x="53" y="115"/>
                    </a:lnTo>
                    <a:lnTo>
                      <a:pt x="150" y="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58" name="Freeform 43"/>
              <p:cNvSpPr>
                <a:spLocks noChangeArrowheads="1"/>
              </p:cNvSpPr>
              <p:nvPr/>
            </p:nvSpPr>
            <p:spPr bwMode="auto">
              <a:xfrm>
                <a:off x="5500688" y="3702050"/>
                <a:ext cx="57150" cy="34925"/>
              </a:xfrm>
              <a:custGeom>
                <a:avLst/>
                <a:gdLst>
                  <a:gd name="T0" fmla="*/ 15716 w 160"/>
                  <a:gd name="T1" fmla="*/ 34569 h 98"/>
                  <a:gd name="T2" fmla="*/ 15716 w 160"/>
                  <a:gd name="T3" fmla="*/ 34569 h 98"/>
                  <a:gd name="T4" fmla="*/ 50363 w 160"/>
                  <a:gd name="T5" fmla="*/ 18888 h 98"/>
                  <a:gd name="T6" fmla="*/ 50363 w 160"/>
                  <a:gd name="T7" fmla="*/ 18888 h 98"/>
                  <a:gd name="T8" fmla="*/ 50363 w 160"/>
                  <a:gd name="T9" fmla="*/ 18888 h 98"/>
                  <a:gd name="T10" fmla="*/ 56793 w 160"/>
                  <a:gd name="T11" fmla="*/ 12473 h 98"/>
                  <a:gd name="T12" fmla="*/ 56793 w 160"/>
                  <a:gd name="T13" fmla="*/ 6058 h 98"/>
                  <a:gd name="T14" fmla="*/ 56793 w 160"/>
                  <a:gd name="T15" fmla="*/ 6058 h 98"/>
                  <a:gd name="T16" fmla="*/ 50363 w 160"/>
                  <a:gd name="T17" fmla="*/ 0 h 98"/>
                  <a:gd name="T18" fmla="*/ 41077 w 160"/>
                  <a:gd name="T19" fmla="*/ 0 h 98"/>
                  <a:gd name="T20" fmla="*/ 6429 w 160"/>
                  <a:gd name="T21" fmla="*/ 12473 h 98"/>
                  <a:gd name="T22" fmla="*/ 6429 w 160"/>
                  <a:gd name="T23" fmla="*/ 12473 h 98"/>
                  <a:gd name="T24" fmla="*/ 6429 w 160"/>
                  <a:gd name="T25" fmla="*/ 12473 h 98"/>
                  <a:gd name="T26" fmla="*/ 6429 w 160"/>
                  <a:gd name="T27" fmla="*/ 12473 h 98"/>
                  <a:gd name="T28" fmla="*/ 0 w 160"/>
                  <a:gd name="T29" fmla="*/ 18888 h 98"/>
                  <a:gd name="T30" fmla="*/ 0 w 160"/>
                  <a:gd name="T31" fmla="*/ 28154 h 98"/>
                  <a:gd name="T32" fmla="*/ 0 w 160"/>
                  <a:gd name="T33" fmla="*/ 28154 h 98"/>
                  <a:gd name="T34" fmla="*/ 6429 w 160"/>
                  <a:gd name="T35" fmla="*/ 34569 h 98"/>
                  <a:gd name="T36" fmla="*/ 15716 w 160"/>
                  <a:gd name="T37" fmla="*/ 34569 h 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60" h="98">
                    <a:moveTo>
                      <a:pt x="44" y="97"/>
                    </a:moveTo>
                    <a:lnTo>
                      <a:pt x="44" y="97"/>
                    </a:lnTo>
                    <a:lnTo>
                      <a:pt x="141" y="53"/>
                    </a:lnTo>
                    <a:lnTo>
                      <a:pt x="159" y="35"/>
                    </a:lnTo>
                    <a:lnTo>
                      <a:pt x="159" y="17"/>
                    </a:lnTo>
                    <a:lnTo>
                      <a:pt x="141" y="0"/>
                    </a:lnTo>
                    <a:lnTo>
                      <a:pt x="115" y="0"/>
                    </a:lnTo>
                    <a:lnTo>
                      <a:pt x="18" y="35"/>
                    </a:lnTo>
                    <a:lnTo>
                      <a:pt x="0" y="53"/>
                    </a:lnTo>
                    <a:lnTo>
                      <a:pt x="0" y="79"/>
                    </a:lnTo>
                    <a:lnTo>
                      <a:pt x="18" y="97"/>
                    </a:lnTo>
                    <a:lnTo>
                      <a:pt x="44" y="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59" name="Freeform 44"/>
              <p:cNvSpPr>
                <a:spLocks noChangeArrowheads="1"/>
              </p:cNvSpPr>
              <p:nvPr/>
            </p:nvSpPr>
            <p:spPr bwMode="auto">
              <a:xfrm>
                <a:off x="5608638" y="3660775"/>
                <a:ext cx="53975" cy="31750"/>
              </a:xfrm>
              <a:custGeom>
                <a:avLst/>
                <a:gdLst>
                  <a:gd name="T0" fmla="*/ 50400 w 151"/>
                  <a:gd name="T1" fmla="*/ 15697 h 89"/>
                  <a:gd name="T2" fmla="*/ 50400 w 151"/>
                  <a:gd name="T3" fmla="*/ 15697 h 89"/>
                  <a:gd name="T4" fmla="*/ 53618 w 151"/>
                  <a:gd name="T5" fmla="*/ 12486 h 89"/>
                  <a:gd name="T6" fmla="*/ 53618 w 151"/>
                  <a:gd name="T7" fmla="*/ 6421 h 89"/>
                  <a:gd name="T8" fmla="*/ 53618 w 151"/>
                  <a:gd name="T9" fmla="*/ 6421 h 89"/>
                  <a:gd name="T10" fmla="*/ 50400 w 151"/>
                  <a:gd name="T11" fmla="*/ 0 h 89"/>
                  <a:gd name="T12" fmla="*/ 43966 w 151"/>
                  <a:gd name="T13" fmla="*/ 0 h 89"/>
                  <a:gd name="T14" fmla="*/ 6434 w 151"/>
                  <a:gd name="T15" fmla="*/ 12486 h 89"/>
                  <a:gd name="T16" fmla="*/ 6434 w 151"/>
                  <a:gd name="T17" fmla="*/ 12486 h 89"/>
                  <a:gd name="T18" fmla="*/ 6434 w 151"/>
                  <a:gd name="T19" fmla="*/ 12486 h 89"/>
                  <a:gd name="T20" fmla="*/ 6434 w 151"/>
                  <a:gd name="T21" fmla="*/ 12486 h 89"/>
                  <a:gd name="T22" fmla="*/ 0 w 151"/>
                  <a:gd name="T23" fmla="*/ 18907 h 89"/>
                  <a:gd name="T24" fmla="*/ 0 w 151"/>
                  <a:gd name="T25" fmla="*/ 25329 h 89"/>
                  <a:gd name="T26" fmla="*/ 0 w 151"/>
                  <a:gd name="T27" fmla="*/ 25329 h 89"/>
                  <a:gd name="T28" fmla="*/ 6434 w 151"/>
                  <a:gd name="T29" fmla="*/ 31393 h 89"/>
                  <a:gd name="T30" fmla="*/ 12511 w 151"/>
                  <a:gd name="T31" fmla="*/ 31393 h 89"/>
                  <a:gd name="T32" fmla="*/ 12511 w 151"/>
                  <a:gd name="T33" fmla="*/ 31393 h 89"/>
                  <a:gd name="T34" fmla="*/ 50400 w 151"/>
                  <a:gd name="T35" fmla="*/ 18907 h 89"/>
                  <a:gd name="T36" fmla="*/ 50400 w 151"/>
                  <a:gd name="T37" fmla="*/ 15697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1" h="89">
                    <a:moveTo>
                      <a:pt x="141" y="44"/>
                    </a:moveTo>
                    <a:lnTo>
                      <a:pt x="141" y="44"/>
                    </a:lnTo>
                    <a:lnTo>
                      <a:pt x="150" y="35"/>
                    </a:lnTo>
                    <a:lnTo>
                      <a:pt x="150" y="18"/>
                    </a:lnTo>
                    <a:lnTo>
                      <a:pt x="141" y="0"/>
                    </a:lnTo>
                    <a:lnTo>
                      <a:pt x="123" y="0"/>
                    </a:lnTo>
                    <a:lnTo>
                      <a:pt x="18" y="35"/>
                    </a:lnTo>
                    <a:lnTo>
                      <a:pt x="0" y="53"/>
                    </a:lnTo>
                    <a:lnTo>
                      <a:pt x="0" y="71"/>
                    </a:lnTo>
                    <a:lnTo>
                      <a:pt x="18" y="88"/>
                    </a:lnTo>
                    <a:lnTo>
                      <a:pt x="35" y="88"/>
                    </a:lnTo>
                    <a:lnTo>
                      <a:pt x="141" y="53"/>
                    </a:lnTo>
                    <a:lnTo>
                      <a:pt x="141" y="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60" name="Freeform 45"/>
              <p:cNvSpPr>
                <a:spLocks noChangeArrowheads="1"/>
              </p:cNvSpPr>
              <p:nvPr/>
            </p:nvSpPr>
            <p:spPr bwMode="auto">
              <a:xfrm>
                <a:off x="5719763" y="3625850"/>
                <a:ext cx="50800" cy="25400"/>
              </a:xfrm>
              <a:custGeom>
                <a:avLst/>
                <a:gdLst>
                  <a:gd name="T0" fmla="*/ 47223 w 142"/>
                  <a:gd name="T1" fmla="*/ 12347 h 72"/>
                  <a:gd name="T2" fmla="*/ 47223 w 142"/>
                  <a:gd name="T3" fmla="*/ 12347 h 72"/>
                  <a:gd name="T4" fmla="*/ 50442 w 142"/>
                  <a:gd name="T5" fmla="*/ 9525 h 72"/>
                  <a:gd name="T6" fmla="*/ 50442 w 142"/>
                  <a:gd name="T7" fmla="*/ 3175 h 72"/>
                  <a:gd name="T8" fmla="*/ 50442 w 142"/>
                  <a:gd name="T9" fmla="*/ 3175 h 72"/>
                  <a:gd name="T10" fmla="*/ 47223 w 142"/>
                  <a:gd name="T11" fmla="*/ 0 h 72"/>
                  <a:gd name="T12" fmla="*/ 40783 w 142"/>
                  <a:gd name="T13" fmla="*/ 0 h 72"/>
                  <a:gd name="T14" fmla="*/ 6082 w 142"/>
                  <a:gd name="T15" fmla="*/ 9525 h 72"/>
                  <a:gd name="T16" fmla="*/ 6082 w 142"/>
                  <a:gd name="T17" fmla="*/ 9525 h 72"/>
                  <a:gd name="T18" fmla="*/ 6082 w 142"/>
                  <a:gd name="T19" fmla="*/ 9525 h 72"/>
                  <a:gd name="T20" fmla="*/ 6082 w 142"/>
                  <a:gd name="T21" fmla="*/ 9525 h 72"/>
                  <a:gd name="T22" fmla="*/ 0 w 142"/>
                  <a:gd name="T23" fmla="*/ 15522 h 72"/>
                  <a:gd name="T24" fmla="*/ 0 w 142"/>
                  <a:gd name="T25" fmla="*/ 21872 h 72"/>
                  <a:gd name="T26" fmla="*/ 0 w 142"/>
                  <a:gd name="T27" fmla="*/ 21872 h 72"/>
                  <a:gd name="T28" fmla="*/ 3220 w 142"/>
                  <a:gd name="T29" fmla="*/ 25047 h 72"/>
                  <a:gd name="T30" fmla="*/ 9301 w 142"/>
                  <a:gd name="T31" fmla="*/ 25047 h 72"/>
                  <a:gd name="T32" fmla="*/ 47223 w 142"/>
                  <a:gd name="T33" fmla="*/ 12347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2" h="72">
                    <a:moveTo>
                      <a:pt x="132" y="35"/>
                    </a:moveTo>
                    <a:lnTo>
                      <a:pt x="132" y="35"/>
                    </a:lnTo>
                    <a:lnTo>
                      <a:pt x="141" y="27"/>
                    </a:lnTo>
                    <a:lnTo>
                      <a:pt x="141" y="9"/>
                    </a:lnTo>
                    <a:lnTo>
                      <a:pt x="132" y="0"/>
                    </a:lnTo>
                    <a:lnTo>
                      <a:pt x="114" y="0"/>
                    </a:lnTo>
                    <a:lnTo>
                      <a:pt x="17" y="27"/>
                    </a:lnTo>
                    <a:lnTo>
                      <a:pt x="0" y="44"/>
                    </a:lnTo>
                    <a:lnTo>
                      <a:pt x="0" y="62"/>
                    </a:lnTo>
                    <a:lnTo>
                      <a:pt x="9" y="71"/>
                    </a:lnTo>
                    <a:lnTo>
                      <a:pt x="26" y="71"/>
                    </a:lnTo>
                    <a:lnTo>
                      <a:pt x="132"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61" name="Freeform 46"/>
              <p:cNvSpPr>
                <a:spLocks noChangeArrowheads="1"/>
              </p:cNvSpPr>
              <p:nvPr/>
            </p:nvSpPr>
            <p:spPr bwMode="auto">
              <a:xfrm>
                <a:off x="5830888" y="3594100"/>
                <a:ext cx="50800" cy="22225"/>
              </a:xfrm>
              <a:custGeom>
                <a:avLst/>
                <a:gdLst>
                  <a:gd name="T0" fmla="*/ 47223 w 142"/>
                  <a:gd name="T1" fmla="*/ 12347 h 63"/>
                  <a:gd name="T2" fmla="*/ 47223 w 142"/>
                  <a:gd name="T3" fmla="*/ 12347 h 63"/>
                  <a:gd name="T4" fmla="*/ 50442 w 142"/>
                  <a:gd name="T5" fmla="*/ 9172 h 63"/>
                  <a:gd name="T6" fmla="*/ 50442 w 142"/>
                  <a:gd name="T7" fmla="*/ 3175 h 63"/>
                  <a:gd name="T8" fmla="*/ 50442 w 142"/>
                  <a:gd name="T9" fmla="*/ 3175 h 63"/>
                  <a:gd name="T10" fmla="*/ 47223 w 142"/>
                  <a:gd name="T11" fmla="*/ 0 h 63"/>
                  <a:gd name="T12" fmla="*/ 44003 w 142"/>
                  <a:gd name="T13" fmla="*/ 0 h 63"/>
                  <a:gd name="T14" fmla="*/ 6082 w 142"/>
                  <a:gd name="T15" fmla="*/ 9172 h 63"/>
                  <a:gd name="T16" fmla="*/ 6082 w 142"/>
                  <a:gd name="T17" fmla="*/ 9172 h 63"/>
                  <a:gd name="T18" fmla="*/ 6082 w 142"/>
                  <a:gd name="T19" fmla="*/ 9172 h 63"/>
                  <a:gd name="T20" fmla="*/ 6082 w 142"/>
                  <a:gd name="T21" fmla="*/ 9172 h 63"/>
                  <a:gd name="T22" fmla="*/ 2862 w 142"/>
                  <a:gd name="T23" fmla="*/ 12347 h 63"/>
                  <a:gd name="T24" fmla="*/ 0 w 142"/>
                  <a:gd name="T25" fmla="*/ 18697 h 63"/>
                  <a:gd name="T26" fmla="*/ 0 w 142"/>
                  <a:gd name="T27" fmla="*/ 18697 h 63"/>
                  <a:gd name="T28" fmla="*/ 2862 w 142"/>
                  <a:gd name="T29" fmla="*/ 21872 h 63"/>
                  <a:gd name="T30" fmla="*/ 9301 w 142"/>
                  <a:gd name="T31" fmla="*/ 21872 h 63"/>
                  <a:gd name="T32" fmla="*/ 47223 w 142"/>
                  <a:gd name="T33" fmla="*/ 12347 h 6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2" h="63">
                    <a:moveTo>
                      <a:pt x="132" y="35"/>
                    </a:moveTo>
                    <a:lnTo>
                      <a:pt x="132" y="35"/>
                    </a:lnTo>
                    <a:lnTo>
                      <a:pt x="141" y="26"/>
                    </a:lnTo>
                    <a:lnTo>
                      <a:pt x="141" y="9"/>
                    </a:lnTo>
                    <a:lnTo>
                      <a:pt x="132" y="0"/>
                    </a:lnTo>
                    <a:lnTo>
                      <a:pt x="123" y="0"/>
                    </a:lnTo>
                    <a:lnTo>
                      <a:pt x="17" y="26"/>
                    </a:lnTo>
                    <a:lnTo>
                      <a:pt x="8" y="35"/>
                    </a:lnTo>
                    <a:lnTo>
                      <a:pt x="0" y="53"/>
                    </a:lnTo>
                    <a:lnTo>
                      <a:pt x="8" y="62"/>
                    </a:lnTo>
                    <a:lnTo>
                      <a:pt x="26" y="62"/>
                    </a:lnTo>
                    <a:lnTo>
                      <a:pt x="132"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62" name="Freeform 47"/>
              <p:cNvSpPr>
                <a:spLocks noChangeArrowheads="1"/>
              </p:cNvSpPr>
              <p:nvPr/>
            </p:nvSpPr>
            <p:spPr bwMode="auto">
              <a:xfrm>
                <a:off x="5945188" y="3568700"/>
                <a:ext cx="47625" cy="15875"/>
              </a:xfrm>
              <a:custGeom>
                <a:avLst/>
                <a:gdLst>
                  <a:gd name="T0" fmla="*/ 6397 w 134"/>
                  <a:gd name="T1" fmla="*/ 15522 h 45"/>
                  <a:gd name="T2" fmla="*/ 44071 w 134"/>
                  <a:gd name="T3" fmla="*/ 6350 h 45"/>
                  <a:gd name="T4" fmla="*/ 44071 w 134"/>
                  <a:gd name="T5" fmla="*/ 6350 h 45"/>
                  <a:gd name="T6" fmla="*/ 44071 w 134"/>
                  <a:gd name="T7" fmla="*/ 6350 h 45"/>
                  <a:gd name="T8" fmla="*/ 47270 w 134"/>
                  <a:gd name="T9" fmla="*/ 3175 h 45"/>
                  <a:gd name="T10" fmla="*/ 47270 w 134"/>
                  <a:gd name="T11" fmla="*/ 3175 h 45"/>
                  <a:gd name="T12" fmla="*/ 44071 w 134"/>
                  <a:gd name="T13" fmla="*/ 0 h 45"/>
                  <a:gd name="T14" fmla="*/ 40872 w 134"/>
                  <a:gd name="T15" fmla="*/ 0 h 45"/>
                  <a:gd name="T16" fmla="*/ 3199 w 134"/>
                  <a:gd name="T17" fmla="*/ 6350 h 45"/>
                  <a:gd name="T18" fmla="*/ 3199 w 134"/>
                  <a:gd name="T19" fmla="*/ 6350 h 45"/>
                  <a:gd name="T20" fmla="*/ 3199 w 134"/>
                  <a:gd name="T21" fmla="*/ 6350 h 45"/>
                  <a:gd name="T22" fmla="*/ 3199 w 134"/>
                  <a:gd name="T23" fmla="*/ 6350 h 45"/>
                  <a:gd name="T24" fmla="*/ 0 w 134"/>
                  <a:gd name="T25" fmla="*/ 9525 h 45"/>
                  <a:gd name="T26" fmla="*/ 0 w 134"/>
                  <a:gd name="T27" fmla="*/ 12700 h 45"/>
                  <a:gd name="T28" fmla="*/ 0 w 134"/>
                  <a:gd name="T29" fmla="*/ 12700 h 45"/>
                  <a:gd name="T30" fmla="*/ 3199 w 134"/>
                  <a:gd name="T31" fmla="*/ 15522 h 45"/>
                  <a:gd name="T32" fmla="*/ 6397 w 134"/>
                  <a:gd name="T33" fmla="*/ 1552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4" h="45">
                    <a:moveTo>
                      <a:pt x="18" y="44"/>
                    </a:moveTo>
                    <a:lnTo>
                      <a:pt x="124" y="18"/>
                    </a:lnTo>
                    <a:lnTo>
                      <a:pt x="133" y="9"/>
                    </a:lnTo>
                    <a:lnTo>
                      <a:pt x="124" y="0"/>
                    </a:lnTo>
                    <a:lnTo>
                      <a:pt x="115" y="0"/>
                    </a:lnTo>
                    <a:lnTo>
                      <a:pt x="9" y="18"/>
                    </a:lnTo>
                    <a:lnTo>
                      <a:pt x="0" y="27"/>
                    </a:lnTo>
                    <a:lnTo>
                      <a:pt x="0" y="36"/>
                    </a:lnTo>
                    <a:lnTo>
                      <a:pt x="9" y="44"/>
                    </a:lnTo>
                    <a:lnTo>
                      <a:pt x="18" y="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63" name="Freeform 48"/>
              <p:cNvSpPr>
                <a:spLocks noChangeArrowheads="1"/>
              </p:cNvSpPr>
              <p:nvPr/>
            </p:nvSpPr>
            <p:spPr bwMode="auto">
              <a:xfrm>
                <a:off x="6059488" y="3546475"/>
                <a:ext cx="44450" cy="12700"/>
              </a:xfrm>
              <a:custGeom>
                <a:avLst/>
                <a:gdLst>
                  <a:gd name="T0" fmla="*/ 41224 w 124"/>
                  <a:gd name="T1" fmla="*/ 3089 h 37"/>
                  <a:gd name="T2" fmla="*/ 41224 w 124"/>
                  <a:gd name="T3" fmla="*/ 3089 h 37"/>
                  <a:gd name="T4" fmla="*/ 44092 w 124"/>
                  <a:gd name="T5" fmla="*/ 3089 h 37"/>
                  <a:gd name="T6" fmla="*/ 44092 w 124"/>
                  <a:gd name="T7" fmla="*/ 3089 h 37"/>
                  <a:gd name="T8" fmla="*/ 41224 w 124"/>
                  <a:gd name="T9" fmla="*/ 0 h 37"/>
                  <a:gd name="T10" fmla="*/ 3226 w 124"/>
                  <a:gd name="T11" fmla="*/ 6178 h 37"/>
                  <a:gd name="T12" fmla="*/ 3226 w 124"/>
                  <a:gd name="T13" fmla="*/ 6178 h 37"/>
                  <a:gd name="T14" fmla="*/ 3226 w 124"/>
                  <a:gd name="T15" fmla="*/ 6178 h 37"/>
                  <a:gd name="T16" fmla="*/ 3226 w 124"/>
                  <a:gd name="T17" fmla="*/ 6178 h 37"/>
                  <a:gd name="T18" fmla="*/ 0 w 124"/>
                  <a:gd name="T19" fmla="*/ 9268 h 37"/>
                  <a:gd name="T20" fmla="*/ 0 w 124"/>
                  <a:gd name="T21" fmla="*/ 9268 h 37"/>
                  <a:gd name="T22" fmla="*/ 3226 w 124"/>
                  <a:gd name="T23" fmla="*/ 12357 h 37"/>
                  <a:gd name="T24" fmla="*/ 41224 w 124"/>
                  <a:gd name="T25" fmla="*/ 3089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4" h="37">
                    <a:moveTo>
                      <a:pt x="115" y="9"/>
                    </a:moveTo>
                    <a:lnTo>
                      <a:pt x="115" y="9"/>
                    </a:lnTo>
                    <a:lnTo>
                      <a:pt x="123" y="9"/>
                    </a:lnTo>
                    <a:lnTo>
                      <a:pt x="115" y="0"/>
                    </a:lnTo>
                    <a:lnTo>
                      <a:pt x="9" y="18"/>
                    </a:lnTo>
                    <a:lnTo>
                      <a:pt x="0" y="27"/>
                    </a:lnTo>
                    <a:lnTo>
                      <a:pt x="9" y="36"/>
                    </a:lnTo>
                    <a:lnTo>
                      <a:pt x="115"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64" name="Freeform 49"/>
              <p:cNvSpPr>
                <a:spLocks noChangeArrowheads="1"/>
              </p:cNvSpPr>
              <p:nvPr/>
            </p:nvSpPr>
            <p:spPr bwMode="auto">
              <a:xfrm>
                <a:off x="4151313" y="6380163"/>
                <a:ext cx="19050" cy="3175"/>
              </a:xfrm>
              <a:custGeom>
                <a:avLst/>
                <a:gdLst>
                  <a:gd name="T0" fmla="*/ 0 w 54"/>
                  <a:gd name="T1" fmla="*/ 2858 h 10"/>
                  <a:gd name="T2" fmla="*/ 18697 w 54"/>
                  <a:gd name="T3" fmla="*/ 0 h 10"/>
                  <a:gd name="T4" fmla="*/ 18697 w 54"/>
                  <a:gd name="T5" fmla="*/ 0 h 10"/>
                  <a:gd name="T6" fmla="*/ 18697 w 54"/>
                  <a:gd name="T7" fmla="*/ 0 h 10"/>
                  <a:gd name="T8" fmla="*/ 18697 w 54"/>
                  <a:gd name="T9" fmla="*/ 0 h 10"/>
                  <a:gd name="T10" fmla="*/ 18697 w 54"/>
                  <a:gd name="T11" fmla="*/ 0 h 10"/>
                  <a:gd name="T12" fmla="*/ 18697 w 54"/>
                  <a:gd name="T13" fmla="*/ 0 h 10"/>
                  <a:gd name="T14" fmla="*/ 18697 w 54"/>
                  <a:gd name="T15" fmla="*/ 0 h 10"/>
                  <a:gd name="T16" fmla="*/ 0 w 54"/>
                  <a:gd name="T17" fmla="*/ 2858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 h="10">
                    <a:moveTo>
                      <a:pt x="0" y="9"/>
                    </a:moveTo>
                    <a:lnTo>
                      <a:pt x="53" y="0"/>
                    </a:lnTo>
                    <a:lnTo>
                      <a:pt x="0"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65" name="Freeform 50"/>
              <p:cNvSpPr>
                <a:spLocks noChangeArrowheads="1"/>
              </p:cNvSpPr>
              <p:nvPr/>
            </p:nvSpPr>
            <p:spPr bwMode="auto">
              <a:xfrm>
                <a:off x="4195763" y="6348413"/>
                <a:ext cx="88900" cy="28575"/>
              </a:xfrm>
              <a:custGeom>
                <a:avLst/>
                <a:gdLst>
                  <a:gd name="T0" fmla="*/ 85315 w 248"/>
                  <a:gd name="T1" fmla="*/ 6350 h 81"/>
                  <a:gd name="T2" fmla="*/ 56996 w 248"/>
                  <a:gd name="T3" fmla="*/ 12347 h 81"/>
                  <a:gd name="T4" fmla="*/ 56996 w 248"/>
                  <a:gd name="T5" fmla="*/ 12347 h 81"/>
                  <a:gd name="T6" fmla="*/ 56996 w 248"/>
                  <a:gd name="T7" fmla="*/ 6350 h 81"/>
                  <a:gd name="T8" fmla="*/ 56996 w 248"/>
                  <a:gd name="T9" fmla="*/ 6350 h 81"/>
                  <a:gd name="T10" fmla="*/ 50544 w 248"/>
                  <a:gd name="T11" fmla="*/ 0 h 81"/>
                  <a:gd name="T12" fmla="*/ 44450 w 248"/>
                  <a:gd name="T13" fmla="*/ 0 h 81"/>
                  <a:gd name="T14" fmla="*/ 44450 w 248"/>
                  <a:gd name="T15" fmla="*/ 0 h 81"/>
                  <a:gd name="T16" fmla="*/ 6452 w 248"/>
                  <a:gd name="T17" fmla="*/ 9525 h 81"/>
                  <a:gd name="T18" fmla="*/ 6452 w 248"/>
                  <a:gd name="T19" fmla="*/ 9525 h 81"/>
                  <a:gd name="T20" fmla="*/ 0 w 248"/>
                  <a:gd name="T21" fmla="*/ 12347 h 81"/>
                  <a:gd name="T22" fmla="*/ 0 w 248"/>
                  <a:gd name="T23" fmla="*/ 18697 h 81"/>
                  <a:gd name="T24" fmla="*/ 0 w 248"/>
                  <a:gd name="T25" fmla="*/ 18697 h 81"/>
                  <a:gd name="T26" fmla="*/ 3226 w 248"/>
                  <a:gd name="T27" fmla="*/ 25047 h 81"/>
                  <a:gd name="T28" fmla="*/ 12546 w 248"/>
                  <a:gd name="T29" fmla="*/ 28222 h 81"/>
                  <a:gd name="T30" fmla="*/ 47676 w 248"/>
                  <a:gd name="T31" fmla="*/ 18697 h 81"/>
                  <a:gd name="T32" fmla="*/ 47676 w 248"/>
                  <a:gd name="T33" fmla="*/ 18697 h 81"/>
                  <a:gd name="T34" fmla="*/ 47676 w 248"/>
                  <a:gd name="T35" fmla="*/ 18697 h 81"/>
                  <a:gd name="T36" fmla="*/ 85315 w 248"/>
                  <a:gd name="T37" fmla="*/ 12347 h 81"/>
                  <a:gd name="T38" fmla="*/ 85315 w 248"/>
                  <a:gd name="T39" fmla="*/ 12347 h 81"/>
                  <a:gd name="T40" fmla="*/ 85315 w 248"/>
                  <a:gd name="T41" fmla="*/ 12347 h 81"/>
                  <a:gd name="T42" fmla="*/ 85315 w 248"/>
                  <a:gd name="T43" fmla="*/ 12347 h 81"/>
                  <a:gd name="T44" fmla="*/ 88542 w 248"/>
                  <a:gd name="T45" fmla="*/ 12347 h 81"/>
                  <a:gd name="T46" fmla="*/ 88542 w 248"/>
                  <a:gd name="T47" fmla="*/ 9525 h 81"/>
                  <a:gd name="T48" fmla="*/ 88542 w 248"/>
                  <a:gd name="T49" fmla="*/ 9525 h 81"/>
                  <a:gd name="T50" fmla="*/ 88542 w 248"/>
                  <a:gd name="T51" fmla="*/ 6350 h 81"/>
                  <a:gd name="T52" fmla="*/ 85315 w 248"/>
                  <a:gd name="T53" fmla="*/ 6350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48" h="81">
                    <a:moveTo>
                      <a:pt x="238" y="18"/>
                    </a:moveTo>
                    <a:lnTo>
                      <a:pt x="159" y="35"/>
                    </a:lnTo>
                    <a:lnTo>
                      <a:pt x="159" y="18"/>
                    </a:lnTo>
                    <a:lnTo>
                      <a:pt x="141" y="0"/>
                    </a:lnTo>
                    <a:lnTo>
                      <a:pt x="124" y="0"/>
                    </a:lnTo>
                    <a:lnTo>
                      <a:pt x="18" y="27"/>
                    </a:lnTo>
                    <a:lnTo>
                      <a:pt x="0" y="35"/>
                    </a:lnTo>
                    <a:lnTo>
                      <a:pt x="0" y="53"/>
                    </a:lnTo>
                    <a:lnTo>
                      <a:pt x="9" y="71"/>
                    </a:lnTo>
                    <a:lnTo>
                      <a:pt x="35" y="80"/>
                    </a:lnTo>
                    <a:lnTo>
                      <a:pt x="133" y="53"/>
                    </a:lnTo>
                    <a:lnTo>
                      <a:pt x="238" y="35"/>
                    </a:lnTo>
                    <a:lnTo>
                      <a:pt x="247" y="35"/>
                    </a:lnTo>
                    <a:lnTo>
                      <a:pt x="247" y="27"/>
                    </a:lnTo>
                    <a:lnTo>
                      <a:pt x="247" y="18"/>
                    </a:lnTo>
                    <a:lnTo>
                      <a:pt x="238" y="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66" name="Freeform 51"/>
              <p:cNvSpPr>
                <a:spLocks noChangeArrowheads="1"/>
              </p:cNvSpPr>
              <p:nvPr/>
            </p:nvSpPr>
            <p:spPr bwMode="auto">
              <a:xfrm>
                <a:off x="4306888" y="6316663"/>
                <a:ext cx="92075" cy="34925"/>
              </a:xfrm>
              <a:custGeom>
                <a:avLst/>
                <a:gdLst>
                  <a:gd name="T0" fmla="*/ 85268 w 257"/>
                  <a:gd name="T1" fmla="*/ 12473 h 98"/>
                  <a:gd name="T2" fmla="*/ 60189 w 257"/>
                  <a:gd name="T3" fmla="*/ 18888 h 98"/>
                  <a:gd name="T4" fmla="*/ 60189 w 257"/>
                  <a:gd name="T5" fmla="*/ 18888 h 98"/>
                  <a:gd name="T6" fmla="*/ 60189 w 257"/>
                  <a:gd name="T7" fmla="*/ 15681 h 98"/>
                  <a:gd name="T8" fmla="*/ 60189 w 257"/>
                  <a:gd name="T9" fmla="*/ 9266 h 98"/>
                  <a:gd name="T10" fmla="*/ 60189 w 257"/>
                  <a:gd name="T11" fmla="*/ 9266 h 98"/>
                  <a:gd name="T12" fmla="*/ 56965 w 257"/>
                  <a:gd name="T13" fmla="*/ 6415 h 98"/>
                  <a:gd name="T14" fmla="*/ 53740 w 257"/>
                  <a:gd name="T15" fmla="*/ 3207 h 98"/>
                  <a:gd name="T16" fmla="*/ 50516 w 257"/>
                  <a:gd name="T17" fmla="*/ 0 h 98"/>
                  <a:gd name="T18" fmla="*/ 44425 w 257"/>
                  <a:gd name="T19" fmla="*/ 3207 h 98"/>
                  <a:gd name="T20" fmla="*/ 44425 w 257"/>
                  <a:gd name="T21" fmla="*/ 3207 h 98"/>
                  <a:gd name="T22" fmla="*/ 6449 w 257"/>
                  <a:gd name="T23" fmla="*/ 12473 h 98"/>
                  <a:gd name="T24" fmla="*/ 6449 w 257"/>
                  <a:gd name="T25" fmla="*/ 12473 h 98"/>
                  <a:gd name="T26" fmla="*/ 0 w 257"/>
                  <a:gd name="T27" fmla="*/ 15681 h 98"/>
                  <a:gd name="T28" fmla="*/ 0 w 257"/>
                  <a:gd name="T29" fmla="*/ 25303 h 98"/>
                  <a:gd name="T30" fmla="*/ 0 w 257"/>
                  <a:gd name="T31" fmla="*/ 25303 h 98"/>
                  <a:gd name="T32" fmla="*/ 3224 w 257"/>
                  <a:gd name="T33" fmla="*/ 31361 h 98"/>
                  <a:gd name="T34" fmla="*/ 12539 w 257"/>
                  <a:gd name="T35" fmla="*/ 34569 h 98"/>
                  <a:gd name="T36" fmla="*/ 44425 w 257"/>
                  <a:gd name="T37" fmla="*/ 25303 h 98"/>
                  <a:gd name="T38" fmla="*/ 44425 w 257"/>
                  <a:gd name="T39" fmla="*/ 25303 h 98"/>
                  <a:gd name="T40" fmla="*/ 44425 w 257"/>
                  <a:gd name="T41" fmla="*/ 28154 h 98"/>
                  <a:gd name="T42" fmla="*/ 44425 w 257"/>
                  <a:gd name="T43" fmla="*/ 28154 h 98"/>
                  <a:gd name="T44" fmla="*/ 47291 w 257"/>
                  <a:gd name="T45" fmla="*/ 31361 h 98"/>
                  <a:gd name="T46" fmla="*/ 50516 w 257"/>
                  <a:gd name="T47" fmla="*/ 31361 h 98"/>
                  <a:gd name="T48" fmla="*/ 88492 w 257"/>
                  <a:gd name="T49" fmla="*/ 25303 h 98"/>
                  <a:gd name="T50" fmla="*/ 88492 w 257"/>
                  <a:gd name="T51" fmla="*/ 25303 h 98"/>
                  <a:gd name="T52" fmla="*/ 88492 w 257"/>
                  <a:gd name="T53" fmla="*/ 25303 h 98"/>
                  <a:gd name="T54" fmla="*/ 88492 w 257"/>
                  <a:gd name="T55" fmla="*/ 25303 h 98"/>
                  <a:gd name="T56" fmla="*/ 91717 w 257"/>
                  <a:gd name="T57" fmla="*/ 22095 h 98"/>
                  <a:gd name="T58" fmla="*/ 91717 w 257"/>
                  <a:gd name="T59" fmla="*/ 18888 h 98"/>
                  <a:gd name="T60" fmla="*/ 91717 w 257"/>
                  <a:gd name="T61" fmla="*/ 18888 h 98"/>
                  <a:gd name="T62" fmla="*/ 88492 w 257"/>
                  <a:gd name="T63" fmla="*/ 12473 h 98"/>
                  <a:gd name="T64" fmla="*/ 85268 w 257"/>
                  <a:gd name="T65" fmla="*/ 12473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 h="98">
                    <a:moveTo>
                      <a:pt x="238" y="35"/>
                    </a:moveTo>
                    <a:lnTo>
                      <a:pt x="168" y="53"/>
                    </a:lnTo>
                    <a:lnTo>
                      <a:pt x="168" y="44"/>
                    </a:lnTo>
                    <a:lnTo>
                      <a:pt x="168" y="26"/>
                    </a:lnTo>
                    <a:lnTo>
                      <a:pt x="159" y="18"/>
                    </a:lnTo>
                    <a:lnTo>
                      <a:pt x="150" y="9"/>
                    </a:lnTo>
                    <a:lnTo>
                      <a:pt x="141" y="0"/>
                    </a:lnTo>
                    <a:lnTo>
                      <a:pt x="124" y="9"/>
                    </a:lnTo>
                    <a:lnTo>
                      <a:pt x="18" y="35"/>
                    </a:lnTo>
                    <a:lnTo>
                      <a:pt x="0" y="44"/>
                    </a:lnTo>
                    <a:lnTo>
                      <a:pt x="0" y="71"/>
                    </a:lnTo>
                    <a:lnTo>
                      <a:pt x="9" y="88"/>
                    </a:lnTo>
                    <a:lnTo>
                      <a:pt x="35" y="97"/>
                    </a:lnTo>
                    <a:lnTo>
                      <a:pt x="124" y="71"/>
                    </a:lnTo>
                    <a:lnTo>
                      <a:pt x="124" y="79"/>
                    </a:lnTo>
                    <a:lnTo>
                      <a:pt x="132" y="88"/>
                    </a:lnTo>
                    <a:lnTo>
                      <a:pt x="141" y="88"/>
                    </a:lnTo>
                    <a:lnTo>
                      <a:pt x="247" y="71"/>
                    </a:lnTo>
                    <a:lnTo>
                      <a:pt x="256" y="62"/>
                    </a:lnTo>
                    <a:lnTo>
                      <a:pt x="256" y="53"/>
                    </a:lnTo>
                    <a:lnTo>
                      <a:pt x="247" y="35"/>
                    </a:lnTo>
                    <a:lnTo>
                      <a:pt x="238"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67" name="Freeform 52"/>
              <p:cNvSpPr>
                <a:spLocks noChangeArrowheads="1"/>
              </p:cNvSpPr>
              <p:nvPr/>
            </p:nvSpPr>
            <p:spPr bwMode="auto">
              <a:xfrm>
                <a:off x="4414838" y="6284913"/>
                <a:ext cx="98425" cy="41275"/>
              </a:xfrm>
              <a:custGeom>
                <a:avLst/>
                <a:gdLst>
                  <a:gd name="T0" fmla="*/ 88404 w 275"/>
                  <a:gd name="T1" fmla="*/ 19022 h 115"/>
                  <a:gd name="T2" fmla="*/ 60129 w 275"/>
                  <a:gd name="T3" fmla="*/ 25124 h 115"/>
                  <a:gd name="T4" fmla="*/ 60129 w 275"/>
                  <a:gd name="T5" fmla="*/ 25124 h 115"/>
                  <a:gd name="T6" fmla="*/ 63350 w 275"/>
                  <a:gd name="T7" fmla="*/ 19022 h 115"/>
                  <a:gd name="T8" fmla="*/ 63350 w 275"/>
                  <a:gd name="T9" fmla="*/ 9332 h 115"/>
                  <a:gd name="T10" fmla="*/ 63350 w 275"/>
                  <a:gd name="T11" fmla="*/ 9332 h 115"/>
                  <a:gd name="T12" fmla="*/ 63350 w 275"/>
                  <a:gd name="T13" fmla="*/ 6102 h 115"/>
                  <a:gd name="T14" fmla="*/ 56908 w 275"/>
                  <a:gd name="T15" fmla="*/ 3230 h 115"/>
                  <a:gd name="T16" fmla="*/ 53686 w 275"/>
                  <a:gd name="T17" fmla="*/ 0 h 115"/>
                  <a:gd name="T18" fmla="*/ 47244 w 275"/>
                  <a:gd name="T19" fmla="*/ 0 h 115"/>
                  <a:gd name="T20" fmla="*/ 47244 w 275"/>
                  <a:gd name="T21" fmla="*/ 0 h 115"/>
                  <a:gd name="T22" fmla="*/ 9664 w 275"/>
                  <a:gd name="T23" fmla="*/ 12562 h 115"/>
                  <a:gd name="T24" fmla="*/ 9664 w 275"/>
                  <a:gd name="T25" fmla="*/ 12562 h 115"/>
                  <a:gd name="T26" fmla="*/ 9664 w 275"/>
                  <a:gd name="T27" fmla="*/ 12562 h 115"/>
                  <a:gd name="T28" fmla="*/ 6442 w 275"/>
                  <a:gd name="T29" fmla="*/ 15792 h 115"/>
                  <a:gd name="T30" fmla="*/ 3221 w 275"/>
                  <a:gd name="T31" fmla="*/ 19022 h 115"/>
                  <a:gd name="T32" fmla="*/ 0 w 275"/>
                  <a:gd name="T33" fmla="*/ 21894 h 115"/>
                  <a:gd name="T34" fmla="*/ 3221 w 275"/>
                  <a:gd name="T35" fmla="*/ 28354 h 115"/>
                  <a:gd name="T36" fmla="*/ 3221 w 275"/>
                  <a:gd name="T37" fmla="*/ 28354 h 115"/>
                  <a:gd name="T38" fmla="*/ 3221 w 275"/>
                  <a:gd name="T39" fmla="*/ 34815 h 115"/>
                  <a:gd name="T40" fmla="*/ 6442 w 275"/>
                  <a:gd name="T41" fmla="*/ 38045 h 115"/>
                  <a:gd name="T42" fmla="*/ 12527 w 275"/>
                  <a:gd name="T43" fmla="*/ 38045 h 115"/>
                  <a:gd name="T44" fmla="*/ 18969 w 275"/>
                  <a:gd name="T45" fmla="*/ 38045 h 115"/>
                  <a:gd name="T46" fmla="*/ 47244 w 275"/>
                  <a:gd name="T47" fmla="*/ 31584 h 115"/>
                  <a:gd name="T48" fmla="*/ 47244 w 275"/>
                  <a:gd name="T49" fmla="*/ 31584 h 115"/>
                  <a:gd name="T50" fmla="*/ 47244 w 275"/>
                  <a:gd name="T51" fmla="*/ 34815 h 115"/>
                  <a:gd name="T52" fmla="*/ 47244 w 275"/>
                  <a:gd name="T53" fmla="*/ 34815 h 115"/>
                  <a:gd name="T54" fmla="*/ 50465 w 275"/>
                  <a:gd name="T55" fmla="*/ 40916 h 115"/>
                  <a:gd name="T56" fmla="*/ 53686 w 275"/>
                  <a:gd name="T57" fmla="*/ 40916 h 115"/>
                  <a:gd name="T58" fmla="*/ 91625 w 275"/>
                  <a:gd name="T59" fmla="*/ 34815 h 115"/>
                  <a:gd name="T60" fmla="*/ 91625 w 275"/>
                  <a:gd name="T61" fmla="*/ 34815 h 115"/>
                  <a:gd name="T62" fmla="*/ 91625 w 275"/>
                  <a:gd name="T63" fmla="*/ 34815 h 115"/>
                  <a:gd name="T64" fmla="*/ 91625 w 275"/>
                  <a:gd name="T65" fmla="*/ 34815 h 115"/>
                  <a:gd name="T66" fmla="*/ 98067 w 275"/>
                  <a:gd name="T67" fmla="*/ 28354 h 115"/>
                  <a:gd name="T68" fmla="*/ 98067 w 275"/>
                  <a:gd name="T69" fmla="*/ 21894 h 115"/>
                  <a:gd name="T70" fmla="*/ 98067 w 275"/>
                  <a:gd name="T71" fmla="*/ 21894 h 115"/>
                  <a:gd name="T72" fmla="*/ 94846 w 275"/>
                  <a:gd name="T73" fmla="*/ 19022 h 115"/>
                  <a:gd name="T74" fmla="*/ 88404 w 275"/>
                  <a:gd name="T75" fmla="*/ 19022 h 11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5" h="115">
                    <a:moveTo>
                      <a:pt x="247" y="53"/>
                    </a:moveTo>
                    <a:lnTo>
                      <a:pt x="168" y="70"/>
                    </a:lnTo>
                    <a:lnTo>
                      <a:pt x="177" y="53"/>
                    </a:lnTo>
                    <a:lnTo>
                      <a:pt x="177" y="26"/>
                    </a:lnTo>
                    <a:lnTo>
                      <a:pt x="177" y="17"/>
                    </a:lnTo>
                    <a:lnTo>
                      <a:pt x="159" y="9"/>
                    </a:lnTo>
                    <a:lnTo>
                      <a:pt x="150" y="0"/>
                    </a:lnTo>
                    <a:lnTo>
                      <a:pt x="132" y="0"/>
                    </a:lnTo>
                    <a:lnTo>
                      <a:pt x="27" y="35"/>
                    </a:lnTo>
                    <a:lnTo>
                      <a:pt x="18" y="44"/>
                    </a:lnTo>
                    <a:lnTo>
                      <a:pt x="9" y="53"/>
                    </a:lnTo>
                    <a:lnTo>
                      <a:pt x="0" y="61"/>
                    </a:lnTo>
                    <a:lnTo>
                      <a:pt x="9" y="79"/>
                    </a:lnTo>
                    <a:lnTo>
                      <a:pt x="9" y="97"/>
                    </a:lnTo>
                    <a:lnTo>
                      <a:pt x="18" y="106"/>
                    </a:lnTo>
                    <a:lnTo>
                      <a:pt x="35" y="106"/>
                    </a:lnTo>
                    <a:lnTo>
                      <a:pt x="53" y="106"/>
                    </a:lnTo>
                    <a:lnTo>
                      <a:pt x="132" y="88"/>
                    </a:lnTo>
                    <a:lnTo>
                      <a:pt x="132" y="97"/>
                    </a:lnTo>
                    <a:lnTo>
                      <a:pt x="141" y="114"/>
                    </a:lnTo>
                    <a:lnTo>
                      <a:pt x="150" y="114"/>
                    </a:lnTo>
                    <a:lnTo>
                      <a:pt x="256" y="97"/>
                    </a:lnTo>
                    <a:lnTo>
                      <a:pt x="274" y="79"/>
                    </a:lnTo>
                    <a:lnTo>
                      <a:pt x="274" y="61"/>
                    </a:lnTo>
                    <a:lnTo>
                      <a:pt x="265" y="53"/>
                    </a:lnTo>
                    <a:lnTo>
                      <a:pt x="247"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68" name="Freeform 53"/>
              <p:cNvSpPr>
                <a:spLocks noChangeArrowheads="1"/>
              </p:cNvSpPr>
              <p:nvPr/>
            </p:nvSpPr>
            <p:spPr bwMode="auto">
              <a:xfrm>
                <a:off x="4570413" y="6272213"/>
                <a:ext cx="57150" cy="28575"/>
              </a:xfrm>
              <a:custGeom>
                <a:avLst/>
                <a:gdLst>
                  <a:gd name="T0" fmla="*/ 56793 w 160"/>
                  <a:gd name="T1" fmla="*/ 9525 h 81"/>
                  <a:gd name="T2" fmla="*/ 56793 w 160"/>
                  <a:gd name="T3" fmla="*/ 9525 h 81"/>
                  <a:gd name="T4" fmla="*/ 50721 w 160"/>
                  <a:gd name="T5" fmla="*/ 3175 h 81"/>
                  <a:gd name="T6" fmla="*/ 44291 w 160"/>
                  <a:gd name="T7" fmla="*/ 0 h 81"/>
                  <a:gd name="T8" fmla="*/ 44291 w 160"/>
                  <a:gd name="T9" fmla="*/ 0 h 81"/>
                  <a:gd name="T10" fmla="*/ 6429 w 160"/>
                  <a:gd name="T11" fmla="*/ 12700 h 81"/>
                  <a:gd name="T12" fmla="*/ 6429 w 160"/>
                  <a:gd name="T13" fmla="*/ 12700 h 81"/>
                  <a:gd name="T14" fmla="*/ 0 w 160"/>
                  <a:gd name="T15" fmla="*/ 15875 h 81"/>
                  <a:gd name="T16" fmla="*/ 0 w 160"/>
                  <a:gd name="T17" fmla="*/ 21872 h 81"/>
                  <a:gd name="T18" fmla="*/ 0 w 160"/>
                  <a:gd name="T19" fmla="*/ 21872 h 81"/>
                  <a:gd name="T20" fmla="*/ 3215 w 160"/>
                  <a:gd name="T21" fmla="*/ 28222 h 81"/>
                  <a:gd name="T22" fmla="*/ 12859 w 160"/>
                  <a:gd name="T23" fmla="*/ 28222 h 81"/>
                  <a:gd name="T24" fmla="*/ 47506 w 160"/>
                  <a:gd name="T25" fmla="*/ 21872 h 81"/>
                  <a:gd name="T26" fmla="*/ 47506 w 160"/>
                  <a:gd name="T27" fmla="*/ 21872 h 81"/>
                  <a:gd name="T28" fmla="*/ 47506 w 160"/>
                  <a:gd name="T29" fmla="*/ 21872 h 81"/>
                  <a:gd name="T30" fmla="*/ 47506 w 160"/>
                  <a:gd name="T31" fmla="*/ 21872 h 81"/>
                  <a:gd name="T32" fmla="*/ 53578 w 160"/>
                  <a:gd name="T33" fmla="*/ 15875 h 81"/>
                  <a:gd name="T34" fmla="*/ 56793 w 160"/>
                  <a:gd name="T35" fmla="*/ 9525 h 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0" h="81">
                    <a:moveTo>
                      <a:pt x="159" y="27"/>
                    </a:moveTo>
                    <a:lnTo>
                      <a:pt x="159" y="27"/>
                    </a:lnTo>
                    <a:lnTo>
                      <a:pt x="142" y="9"/>
                    </a:lnTo>
                    <a:lnTo>
                      <a:pt x="124" y="0"/>
                    </a:lnTo>
                    <a:lnTo>
                      <a:pt x="18" y="36"/>
                    </a:lnTo>
                    <a:lnTo>
                      <a:pt x="0" y="45"/>
                    </a:lnTo>
                    <a:lnTo>
                      <a:pt x="0" y="62"/>
                    </a:lnTo>
                    <a:lnTo>
                      <a:pt x="9" y="80"/>
                    </a:lnTo>
                    <a:lnTo>
                      <a:pt x="36" y="80"/>
                    </a:lnTo>
                    <a:lnTo>
                      <a:pt x="133" y="62"/>
                    </a:lnTo>
                    <a:lnTo>
                      <a:pt x="150" y="45"/>
                    </a:lnTo>
                    <a:lnTo>
                      <a:pt x="159"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69" name="Freeform 54"/>
              <p:cNvSpPr>
                <a:spLocks noChangeArrowheads="1"/>
              </p:cNvSpPr>
              <p:nvPr/>
            </p:nvSpPr>
            <p:spPr bwMode="auto">
              <a:xfrm>
                <a:off x="4678363" y="6240463"/>
                <a:ext cx="60325" cy="34925"/>
              </a:xfrm>
              <a:custGeom>
                <a:avLst/>
                <a:gdLst>
                  <a:gd name="T0" fmla="*/ 59968 w 169"/>
                  <a:gd name="T1" fmla="*/ 9622 h 98"/>
                  <a:gd name="T2" fmla="*/ 59968 w 169"/>
                  <a:gd name="T3" fmla="*/ 9622 h 98"/>
                  <a:gd name="T4" fmla="*/ 56755 w 169"/>
                  <a:gd name="T5" fmla="*/ 6415 h 98"/>
                  <a:gd name="T6" fmla="*/ 53543 w 169"/>
                  <a:gd name="T7" fmla="*/ 3207 h 98"/>
                  <a:gd name="T8" fmla="*/ 50687 w 169"/>
                  <a:gd name="T9" fmla="*/ 0 h 98"/>
                  <a:gd name="T10" fmla="*/ 44262 w 169"/>
                  <a:gd name="T11" fmla="*/ 3207 h 98"/>
                  <a:gd name="T12" fmla="*/ 44262 w 169"/>
                  <a:gd name="T13" fmla="*/ 3207 h 98"/>
                  <a:gd name="T14" fmla="*/ 9638 w 169"/>
                  <a:gd name="T15" fmla="*/ 12473 h 98"/>
                  <a:gd name="T16" fmla="*/ 9638 w 169"/>
                  <a:gd name="T17" fmla="*/ 12473 h 98"/>
                  <a:gd name="T18" fmla="*/ 3213 w 169"/>
                  <a:gd name="T19" fmla="*/ 18888 h 98"/>
                  <a:gd name="T20" fmla="*/ 0 w 169"/>
                  <a:gd name="T21" fmla="*/ 25303 h 98"/>
                  <a:gd name="T22" fmla="*/ 0 w 169"/>
                  <a:gd name="T23" fmla="*/ 25303 h 98"/>
                  <a:gd name="T24" fmla="*/ 6425 w 169"/>
                  <a:gd name="T25" fmla="*/ 34569 h 98"/>
                  <a:gd name="T26" fmla="*/ 16063 w 169"/>
                  <a:gd name="T27" fmla="*/ 34569 h 98"/>
                  <a:gd name="T28" fmla="*/ 50687 w 169"/>
                  <a:gd name="T29" fmla="*/ 25303 h 98"/>
                  <a:gd name="T30" fmla="*/ 50687 w 169"/>
                  <a:gd name="T31" fmla="*/ 25303 h 98"/>
                  <a:gd name="T32" fmla="*/ 53543 w 169"/>
                  <a:gd name="T33" fmla="*/ 25303 h 98"/>
                  <a:gd name="T34" fmla="*/ 53543 w 169"/>
                  <a:gd name="T35" fmla="*/ 25303 h 98"/>
                  <a:gd name="T36" fmla="*/ 56755 w 169"/>
                  <a:gd name="T37" fmla="*/ 22095 h 98"/>
                  <a:gd name="T38" fmla="*/ 59968 w 169"/>
                  <a:gd name="T39" fmla="*/ 18888 h 98"/>
                  <a:gd name="T40" fmla="*/ 59968 w 169"/>
                  <a:gd name="T41" fmla="*/ 15681 h 98"/>
                  <a:gd name="T42" fmla="*/ 59968 w 169"/>
                  <a:gd name="T43" fmla="*/ 9622 h 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9" h="98">
                    <a:moveTo>
                      <a:pt x="168" y="27"/>
                    </a:moveTo>
                    <a:lnTo>
                      <a:pt x="168" y="27"/>
                    </a:lnTo>
                    <a:lnTo>
                      <a:pt x="159" y="18"/>
                    </a:lnTo>
                    <a:lnTo>
                      <a:pt x="150" y="9"/>
                    </a:lnTo>
                    <a:lnTo>
                      <a:pt x="142" y="0"/>
                    </a:lnTo>
                    <a:lnTo>
                      <a:pt x="124" y="9"/>
                    </a:lnTo>
                    <a:lnTo>
                      <a:pt x="27" y="35"/>
                    </a:lnTo>
                    <a:lnTo>
                      <a:pt x="9" y="53"/>
                    </a:lnTo>
                    <a:lnTo>
                      <a:pt x="0" y="71"/>
                    </a:lnTo>
                    <a:lnTo>
                      <a:pt x="18" y="97"/>
                    </a:lnTo>
                    <a:lnTo>
                      <a:pt x="45" y="97"/>
                    </a:lnTo>
                    <a:lnTo>
                      <a:pt x="142" y="71"/>
                    </a:lnTo>
                    <a:lnTo>
                      <a:pt x="150" y="71"/>
                    </a:lnTo>
                    <a:lnTo>
                      <a:pt x="159" y="62"/>
                    </a:lnTo>
                    <a:lnTo>
                      <a:pt x="168" y="53"/>
                    </a:lnTo>
                    <a:lnTo>
                      <a:pt x="168" y="44"/>
                    </a:lnTo>
                    <a:lnTo>
                      <a:pt x="168"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70" name="Freeform 55"/>
              <p:cNvSpPr>
                <a:spLocks noChangeArrowheads="1"/>
              </p:cNvSpPr>
              <p:nvPr/>
            </p:nvSpPr>
            <p:spPr bwMode="auto">
              <a:xfrm>
                <a:off x="4786313" y="6208713"/>
                <a:ext cx="63500" cy="38100"/>
              </a:xfrm>
              <a:custGeom>
                <a:avLst/>
                <a:gdLst>
                  <a:gd name="T0" fmla="*/ 63143 w 178"/>
                  <a:gd name="T1" fmla="*/ 9258 h 107"/>
                  <a:gd name="T2" fmla="*/ 63143 w 178"/>
                  <a:gd name="T3" fmla="*/ 9258 h 107"/>
                  <a:gd name="T4" fmla="*/ 59933 w 178"/>
                  <a:gd name="T5" fmla="*/ 3205 h 107"/>
                  <a:gd name="T6" fmla="*/ 56722 w 178"/>
                  <a:gd name="T7" fmla="*/ 0 h 107"/>
                  <a:gd name="T8" fmla="*/ 50657 w 178"/>
                  <a:gd name="T9" fmla="*/ 0 h 107"/>
                  <a:gd name="T10" fmla="*/ 47447 w 178"/>
                  <a:gd name="T11" fmla="*/ 0 h 107"/>
                  <a:gd name="T12" fmla="*/ 47447 w 178"/>
                  <a:gd name="T13" fmla="*/ 0 h 107"/>
                  <a:gd name="T14" fmla="*/ 9632 w 178"/>
                  <a:gd name="T15" fmla="*/ 12463 h 107"/>
                  <a:gd name="T16" fmla="*/ 9632 w 178"/>
                  <a:gd name="T17" fmla="*/ 12463 h 107"/>
                  <a:gd name="T18" fmla="*/ 6421 w 178"/>
                  <a:gd name="T19" fmla="*/ 12463 h 107"/>
                  <a:gd name="T20" fmla="*/ 3211 w 178"/>
                  <a:gd name="T21" fmla="*/ 18872 h 107"/>
                  <a:gd name="T22" fmla="*/ 0 w 178"/>
                  <a:gd name="T23" fmla="*/ 22077 h 107"/>
                  <a:gd name="T24" fmla="*/ 0 w 178"/>
                  <a:gd name="T25" fmla="*/ 28130 h 107"/>
                  <a:gd name="T26" fmla="*/ 0 w 178"/>
                  <a:gd name="T27" fmla="*/ 28130 h 107"/>
                  <a:gd name="T28" fmla="*/ 3211 w 178"/>
                  <a:gd name="T29" fmla="*/ 31335 h 107"/>
                  <a:gd name="T30" fmla="*/ 6421 w 178"/>
                  <a:gd name="T31" fmla="*/ 34539 h 107"/>
                  <a:gd name="T32" fmla="*/ 12843 w 178"/>
                  <a:gd name="T33" fmla="*/ 37744 h 107"/>
                  <a:gd name="T34" fmla="*/ 18907 w 178"/>
                  <a:gd name="T35" fmla="*/ 37744 h 107"/>
                  <a:gd name="T36" fmla="*/ 53511 w 178"/>
                  <a:gd name="T37" fmla="*/ 24925 h 107"/>
                  <a:gd name="T38" fmla="*/ 53511 w 178"/>
                  <a:gd name="T39" fmla="*/ 24925 h 107"/>
                  <a:gd name="T40" fmla="*/ 53511 w 178"/>
                  <a:gd name="T41" fmla="*/ 24925 h 107"/>
                  <a:gd name="T42" fmla="*/ 53511 w 178"/>
                  <a:gd name="T43" fmla="*/ 24925 h 107"/>
                  <a:gd name="T44" fmla="*/ 59933 w 178"/>
                  <a:gd name="T45" fmla="*/ 24925 h 107"/>
                  <a:gd name="T46" fmla="*/ 63143 w 178"/>
                  <a:gd name="T47" fmla="*/ 18872 h 107"/>
                  <a:gd name="T48" fmla="*/ 63143 w 178"/>
                  <a:gd name="T49" fmla="*/ 15667 h 107"/>
                  <a:gd name="T50" fmla="*/ 63143 w 178"/>
                  <a:gd name="T51" fmla="*/ 9258 h 10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78" h="107">
                    <a:moveTo>
                      <a:pt x="177" y="26"/>
                    </a:moveTo>
                    <a:lnTo>
                      <a:pt x="177" y="26"/>
                    </a:lnTo>
                    <a:lnTo>
                      <a:pt x="168" y="9"/>
                    </a:lnTo>
                    <a:lnTo>
                      <a:pt x="159" y="0"/>
                    </a:lnTo>
                    <a:lnTo>
                      <a:pt x="142" y="0"/>
                    </a:lnTo>
                    <a:lnTo>
                      <a:pt x="133" y="0"/>
                    </a:lnTo>
                    <a:lnTo>
                      <a:pt x="27" y="35"/>
                    </a:lnTo>
                    <a:lnTo>
                      <a:pt x="18" y="35"/>
                    </a:lnTo>
                    <a:lnTo>
                      <a:pt x="9" y="53"/>
                    </a:lnTo>
                    <a:lnTo>
                      <a:pt x="0" y="62"/>
                    </a:lnTo>
                    <a:lnTo>
                      <a:pt x="0" y="79"/>
                    </a:lnTo>
                    <a:lnTo>
                      <a:pt x="9" y="88"/>
                    </a:lnTo>
                    <a:lnTo>
                      <a:pt x="18" y="97"/>
                    </a:lnTo>
                    <a:lnTo>
                      <a:pt x="36" y="106"/>
                    </a:lnTo>
                    <a:lnTo>
                      <a:pt x="53" y="106"/>
                    </a:lnTo>
                    <a:lnTo>
                      <a:pt x="150" y="70"/>
                    </a:lnTo>
                    <a:lnTo>
                      <a:pt x="168" y="70"/>
                    </a:lnTo>
                    <a:lnTo>
                      <a:pt x="177" y="53"/>
                    </a:lnTo>
                    <a:lnTo>
                      <a:pt x="177" y="44"/>
                    </a:lnTo>
                    <a:lnTo>
                      <a:pt x="177" y="2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71" name="Freeform 56"/>
              <p:cNvSpPr>
                <a:spLocks noChangeArrowheads="1"/>
              </p:cNvSpPr>
              <p:nvPr/>
            </p:nvSpPr>
            <p:spPr bwMode="auto">
              <a:xfrm>
                <a:off x="4894263" y="6170613"/>
                <a:ext cx="66675" cy="44450"/>
              </a:xfrm>
              <a:custGeom>
                <a:avLst/>
                <a:gdLst>
                  <a:gd name="T0" fmla="*/ 56692 w 187"/>
                  <a:gd name="T1" fmla="*/ 31293 h 125"/>
                  <a:gd name="T2" fmla="*/ 56692 w 187"/>
                  <a:gd name="T3" fmla="*/ 31293 h 125"/>
                  <a:gd name="T4" fmla="*/ 63109 w 187"/>
                  <a:gd name="T5" fmla="*/ 28092 h 125"/>
                  <a:gd name="T6" fmla="*/ 66318 w 187"/>
                  <a:gd name="T7" fmla="*/ 22047 h 125"/>
                  <a:gd name="T8" fmla="*/ 66318 w 187"/>
                  <a:gd name="T9" fmla="*/ 15646 h 125"/>
                  <a:gd name="T10" fmla="*/ 66318 w 187"/>
                  <a:gd name="T11" fmla="*/ 9246 h 125"/>
                  <a:gd name="T12" fmla="*/ 66318 w 187"/>
                  <a:gd name="T13" fmla="*/ 9246 h 125"/>
                  <a:gd name="T14" fmla="*/ 63109 w 187"/>
                  <a:gd name="T15" fmla="*/ 6401 h 125"/>
                  <a:gd name="T16" fmla="*/ 56692 w 187"/>
                  <a:gd name="T17" fmla="*/ 3200 h 125"/>
                  <a:gd name="T18" fmla="*/ 53839 w 187"/>
                  <a:gd name="T19" fmla="*/ 0 h 125"/>
                  <a:gd name="T20" fmla="*/ 47421 w 187"/>
                  <a:gd name="T21" fmla="*/ 0 h 125"/>
                  <a:gd name="T22" fmla="*/ 47421 w 187"/>
                  <a:gd name="T23" fmla="*/ 0 h 125"/>
                  <a:gd name="T24" fmla="*/ 9627 w 187"/>
                  <a:gd name="T25" fmla="*/ 12446 h 125"/>
                  <a:gd name="T26" fmla="*/ 9627 w 187"/>
                  <a:gd name="T27" fmla="*/ 12446 h 125"/>
                  <a:gd name="T28" fmla="*/ 9627 w 187"/>
                  <a:gd name="T29" fmla="*/ 12446 h 125"/>
                  <a:gd name="T30" fmla="*/ 6418 w 187"/>
                  <a:gd name="T31" fmla="*/ 15646 h 125"/>
                  <a:gd name="T32" fmla="*/ 3209 w 187"/>
                  <a:gd name="T33" fmla="*/ 22047 h 125"/>
                  <a:gd name="T34" fmla="*/ 0 w 187"/>
                  <a:gd name="T35" fmla="*/ 28092 h 125"/>
                  <a:gd name="T36" fmla="*/ 0 w 187"/>
                  <a:gd name="T37" fmla="*/ 31293 h 125"/>
                  <a:gd name="T38" fmla="*/ 0 w 187"/>
                  <a:gd name="T39" fmla="*/ 31293 h 125"/>
                  <a:gd name="T40" fmla="*/ 3209 w 187"/>
                  <a:gd name="T41" fmla="*/ 37694 h 125"/>
                  <a:gd name="T42" fmla="*/ 9627 w 187"/>
                  <a:gd name="T43" fmla="*/ 40894 h 125"/>
                  <a:gd name="T44" fmla="*/ 12836 w 187"/>
                  <a:gd name="T45" fmla="*/ 44094 h 125"/>
                  <a:gd name="T46" fmla="*/ 18897 w 187"/>
                  <a:gd name="T47" fmla="*/ 40894 h 125"/>
                  <a:gd name="T48" fmla="*/ 56692 w 187"/>
                  <a:gd name="T49" fmla="*/ 31293 h 1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7" h="125">
                    <a:moveTo>
                      <a:pt x="159" y="88"/>
                    </a:moveTo>
                    <a:lnTo>
                      <a:pt x="159" y="88"/>
                    </a:lnTo>
                    <a:lnTo>
                      <a:pt x="177" y="79"/>
                    </a:lnTo>
                    <a:lnTo>
                      <a:pt x="186" y="62"/>
                    </a:lnTo>
                    <a:lnTo>
                      <a:pt x="186" y="44"/>
                    </a:lnTo>
                    <a:lnTo>
                      <a:pt x="186" y="26"/>
                    </a:lnTo>
                    <a:lnTo>
                      <a:pt x="177" y="18"/>
                    </a:lnTo>
                    <a:lnTo>
                      <a:pt x="159" y="9"/>
                    </a:lnTo>
                    <a:lnTo>
                      <a:pt x="151" y="0"/>
                    </a:lnTo>
                    <a:lnTo>
                      <a:pt x="133" y="0"/>
                    </a:lnTo>
                    <a:lnTo>
                      <a:pt x="27" y="35"/>
                    </a:lnTo>
                    <a:lnTo>
                      <a:pt x="18" y="44"/>
                    </a:lnTo>
                    <a:lnTo>
                      <a:pt x="9" y="62"/>
                    </a:lnTo>
                    <a:lnTo>
                      <a:pt x="0" y="79"/>
                    </a:lnTo>
                    <a:lnTo>
                      <a:pt x="0" y="88"/>
                    </a:lnTo>
                    <a:lnTo>
                      <a:pt x="9" y="106"/>
                    </a:lnTo>
                    <a:lnTo>
                      <a:pt x="27" y="115"/>
                    </a:lnTo>
                    <a:lnTo>
                      <a:pt x="36" y="124"/>
                    </a:lnTo>
                    <a:lnTo>
                      <a:pt x="53" y="115"/>
                    </a:lnTo>
                    <a:lnTo>
                      <a:pt x="159" y="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72" name="Freeform 57"/>
              <p:cNvSpPr>
                <a:spLocks noChangeArrowheads="1"/>
              </p:cNvSpPr>
              <p:nvPr/>
            </p:nvSpPr>
            <p:spPr bwMode="auto">
              <a:xfrm>
                <a:off x="5002213" y="6132513"/>
                <a:ext cx="69850" cy="44450"/>
              </a:xfrm>
              <a:custGeom>
                <a:avLst/>
                <a:gdLst>
                  <a:gd name="T0" fmla="*/ 56596 w 195"/>
                  <a:gd name="T1" fmla="*/ 31293 h 125"/>
                  <a:gd name="T2" fmla="*/ 56596 w 195"/>
                  <a:gd name="T3" fmla="*/ 31293 h 125"/>
                  <a:gd name="T4" fmla="*/ 63044 w 195"/>
                  <a:gd name="T5" fmla="*/ 28448 h 125"/>
                  <a:gd name="T6" fmla="*/ 66268 w 195"/>
                  <a:gd name="T7" fmla="*/ 22047 h 125"/>
                  <a:gd name="T8" fmla="*/ 69492 w 195"/>
                  <a:gd name="T9" fmla="*/ 15646 h 125"/>
                  <a:gd name="T10" fmla="*/ 66268 w 195"/>
                  <a:gd name="T11" fmla="*/ 9601 h 125"/>
                  <a:gd name="T12" fmla="*/ 66268 w 195"/>
                  <a:gd name="T13" fmla="*/ 9601 h 125"/>
                  <a:gd name="T14" fmla="*/ 63044 w 195"/>
                  <a:gd name="T15" fmla="*/ 3200 h 125"/>
                  <a:gd name="T16" fmla="*/ 56596 w 195"/>
                  <a:gd name="T17" fmla="*/ 0 h 125"/>
                  <a:gd name="T18" fmla="*/ 50507 w 195"/>
                  <a:gd name="T19" fmla="*/ 0 h 125"/>
                  <a:gd name="T20" fmla="*/ 44059 w 195"/>
                  <a:gd name="T21" fmla="*/ 0 h 125"/>
                  <a:gd name="T22" fmla="*/ 44059 w 195"/>
                  <a:gd name="T23" fmla="*/ 0 h 125"/>
                  <a:gd name="T24" fmla="*/ 9313 w 195"/>
                  <a:gd name="T25" fmla="*/ 12446 h 125"/>
                  <a:gd name="T26" fmla="*/ 9313 w 195"/>
                  <a:gd name="T27" fmla="*/ 12446 h 125"/>
                  <a:gd name="T28" fmla="*/ 9313 w 195"/>
                  <a:gd name="T29" fmla="*/ 12446 h 125"/>
                  <a:gd name="T30" fmla="*/ 2866 w 195"/>
                  <a:gd name="T31" fmla="*/ 15646 h 125"/>
                  <a:gd name="T32" fmla="*/ 0 w 195"/>
                  <a:gd name="T33" fmla="*/ 22047 h 125"/>
                  <a:gd name="T34" fmla="*/ 0 w 195"/>
                  <a:gd name="T35" fmla="*/ 28448 h 125"/>
                  <a:gd name="T36" fmla="*/ 0 w 195"/>
                  <a:gd name="T37" fmla="*/ 34493 h 125"/>
                  <a:gd name="T38" fmla="*/ 0 w 195"/>
                  <a:gd name="T39" fmla="*/ 34493 h 125"/>
                  <a:gd name="T40" fmla="*/ 2866 w 195"/>
                  <a:gd name="T41" fmla="*/ 40894 h 125"/>
                  <a:gd name="T42" fmla="*/ 9313 w 195"/>
                  <a:gd name="T43" fmla="*/ 44094 h 125"/>
                  <a:gd name="T44" fmla="*/ 15761 w 195"/>
                  <a:gd name="T45" fmla="*/ 44094 h 125"/>
                  <a:gd name="T46" fmla="*/ 21851 w 195"/>
                  <a:gd name="T47" fmla="*/ 44094 h 125"/>
                  <a:gd name="T48" fmla="*/ 56596 w 195"/>
                  <a:gd name="T49" fmla="*/ 31293 h 1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5" h="125">
                    <a:moveTo>
                      <a:pt x="158" y="88"/>
                    </a:moveTo>
                    <a:lnTo>
                      <a:pt x="158" y="88"/>
                    </a:lnTo>
                    <a:lnTo>
                      <a:pt x="176" y="80"/>
                    </a:lnTo>
                    <a:lnTo>
                      <a:pt x="185" y="62"/>
                    </a:lnTo>
                    <a:lnTo>
                      <a:pt x="194" y="44"/>
                    </a:lnTo>
                    <a:lnTo>
                      <a:pt x="185" y="27"/>
                    </a:lnTo>
                    <a:lnTo>
                      <a:pt x="176" y="9"/>
                    </a:lnTo>
                    <a:lnTo>
                      <a:pt x="158" y="0"/>
                    </a:lnTo>
                    <a:lnTo>
                      <a:pt x="141" y="0"/>
                    </a:lnTo>
                    <a:lnTo>
                      <a:pt x="123" y="0"/>
                    </a:lnTo>
                    <a:lnTo>
                      <a:pt x="26" y="35"/>
                    </a:lnTo>
                    <a:lnTo>
                      <a:pt x="8" y="44"/>
                    </a:lnTo>
                    <a:lnTo>
                      <a:pt x="0" y="62"/>
                    </a:lnTo>
                    <a:lnTo>
                      <a:pt x="0" y="80"/>
                    </a:lnTo>
                    <a:lnTo>
                      <a:pt x="0" y="97"/>
                    </a:lnTo>
                    <a:lnTo>
                      <a:pt x="8" y="115"/>
                    </a:lnTo>
                    <a:lnTo>
                      <a:pt x="26" y="124"/>
                    </a:lnTo>
                    <a:lnTo>
                      <a:pt x="44" y="124"/>
                    </a:lnTo>
                    <a:lnTo>
                      <a:pt x="61" y="124"/>
                    </a:lnTo>
                    <a:lnTo>
                      <a:pt x="158" y="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73" name="Freeform 58"/>
              <p:cNvSpPr>
                <a:spLocks noChangeArrowheads="1"/>
              </p:cNvSpPr>
              <p:nvPr/>
            </p:nvSpPr>
            <p:spPr bwMode="auto">
              <a:xfrm>
                <a:off x="5106988" y="6088063"/>
                <a:ext cx="69850" cy="50800"/>
              </a:xfrm>
              <a:custGeom>
                <a:avLst/>
                <a:gdLst>
                  <a:gd name="T0" fmla="*/ 59820 w 195"/>
                  <a:gd name="T1" fmla="*/ 34701 h 142"/>
                  <a:gd name="T2" fmla="*/ 59820 w 195"/>
                  <a:gd name="T3" fmla="*/ 34701 h 142"/>
                  <a:gd name="T4" fmla="*/ 66268 w 195"/>
                  <a:gd name="T5" fmla="*/ 28262 h 142"/>
                  <a:gd name="T6" fmla="*/ 69492 w 195"/>
                  <a:gd name="T7" fmla="*/ 25042 h 142"/>
                  <a:gd name="T8" fmla="*/ 69492 w 195"/>
                  <a:gd name="T9" fmla="*/ 15741 h 142"/>
                  <a:gd name="T10" fmla="*/ 69492 w 195"/>
                  <a:gd name="T11" fmla="*/ 9301 h 142"/>
                  <a:gd name="T12" fmla="*/ 69492 w 195"/>
                  <a:gd name="T13" fmla="*/ 9301 h 142"/>
                  <a:gd name="T14" fmla="*/ 66268 w 195"/>
                  <a:gd name="T15" fmla="*/ 2862 h 142"/>
                  <a:gd name="T16" fmla="*/ 59820 w 195"/>
                  <a:gd name="T17" fmla="*/ 0 h 142"/>
                  <a:gd name="T18" fmla="*/ 53731 w 195"/>
                  <a:gd name="T19" fmla="*/ 0 h 142"/>
                  <a:gd name="T20" fmla="*/ 44059 w 195"/>
                  <a:gd name="T21" fmla="*/ 0 h 142"/>
                  <a:gd name="T22" fmla="*/ 44059 w 195"/>
                  <a:gd name="T23" fmla="*/ 0 h 142"/>
                  <a:gd name="T24" fmla="*/ 9313 w 195"/>
                  <a:gd name="T25" fmla="*/ 15741 h 142"/>
                  <a:gd name="T26" fmla="*/ 9313 w 195"/>
                  <a:gd name="T27" fmla="*/ 15741 h 142"/>
                  <a:gd name="T28" fmla="*/ 9313 w 195"/>
                  <a:gd name="T29" fmla="*/ 15741 h 142"/>
                  <a:gd name="T30" fmla="*/ 3224 w 195"/>
                  <a:gd name="T31" fmla="*/ 18961 h 142"/>
                  <a:gd name="T32" fmla="*/ 0 w 195"/>
                  <a:gd name="T33" fmla="*/ 25042 h 142"/>
                  <a:gd name="T34" fmla="*/ 0 w 195"/>
                  <a:gd name="T35" fmla="*/ 31482 h 142"/>
                  <a:gd name="T36" fmla="*/ 0 w 195"/>
                  <a:gd name="T37" fmla="*/ 37563 h 142"/>
                  <a:gd name="T38" fmla="*/ 0 w 195"/>
                  <a:gd name="T39" fmla="*/ 37563 h 142"/>
                  <a:gd name="T40" fmla="*/ 3224 w 195"/>
                  <a:gd name="T41" fmla="*/ 44003 h 142"/>
                  <a:gd name="T42" fmla="*/ 9313 w 195"/>
                  <a:gd name="T43" fmla="*/ 47223 h 142"/>
                  <a:gd name="T44" fmla="*/ 15761 w 195"/>
                  <a:gd name="T45" fmla="*/ 50442 h 142"/>
                  <a:gd name="T46" fmla="*/ 25074 w 195"/>
                  <a:gd name="T47" fmla="*/ 47223 h 142"/>
                  <a:gd name="T48" fmla="*/ 59820 w 195"/>
                  <a:gd name="T49" fmla="*/ 34701 h 1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5" h="142">
                    <a:moveTo>
                      <a:pt x="167" y="97"/>
                    </a:moveTo>
                    <a:lnTo>
                      <a:pt x="167" y="97"/>
                    </a:lnTo>
                    <a:lnTo>
                      <a:pt x="185" y="79"/>
                    </a:lnTo>
                    <a:lnTo>
                      <a:pt x="194" y="70"/>
                    </a:lnTo>
                    <a:lnTo>
                      <a:pt x="194" y="44"/>
                    </a:lnTo>
                    <a:lnTo>
                      <a:pt x="194" y="26"/>
                    </a:lnTo>
                    <a:lnTo>
                      <a:pt x="185" y="8"/>
                    </a:lnTo>
                    <a:lnTo>
                      <a:pt x="167" y="0"/>
                    </a:lnTo>
                    <a:lnTo>
                      <a:pt x="150" y="0"/>
                    </a:lnTo>
                    <a:lnTo>
                      <a:pt x="123" y="0"/>
                    </a:lnTo>
                    <a:lnTo>
                      <a:pt x="26" y="44"/>
                    </a:lnTo>
                    <a:lnTo>
                      <a:pt x="9" y="53"/>
                    </a:lnTo>
                    <a:lnTo>
                      <a:pt x="0" y="70"/>
                    </a:lnTo>
                    <a:lnTo>
                      <a:pt x="0" y="88"/>
                    </a:lnTo>
                    <a:lnTo>
                      <a:pt x="0" y="105"/>
                    </a:lnTo>
                    <a:lnTo>
                      <a:pt x="9" y="123"/>
                    </a:lnTo>
                    <a:lnTo>
                      <a:pt x="26" y="132"/>
                    </a:lnTo>
                    <a:lnTo>
                      <a:pt x="44" y="141"/>
                    </a:lnTo>
                    <a:lnTo>
                      <a:pt x="70" y="132"/>
                    </a:lnTo>
                    <a:lnTo>
                      <a:pt x="167" y="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74" name="Freeform 59"/>
              <p:cNvSpPr>
                <a:spLocks noChangeArrowheads="1"/>
              </p:cNvSpPr>
              <p:nvPr/>
            </p:nvSpPr>
            <p:spPr bwMode="auto">
              <a:xfrm>
                <a:off x="5208588" y="6037263"/>
                <a:ext cx="73025" cy="57150"/>
              </a:xfrm>
              <a:custGeom>
                <a:avLst/>
                <a:gdLst>
                  <a:gd name="T0" fmla="*/ 63360 w 204"/>
                  <a:gd name="T1" fmla="*/ 37862 h 160"/>
                  <a:gd name="T2" fmla="*/ 63360 w 204"/>
                  <a:gd name="T3" fmla="*/ 37862 h 160"/>
                  <a:gd name="T4" fmla="*/ 69445 w 204"/>
                  <a:gd name="T5" fmla="*/ 31790 h 160"/>
                  <a:gd name="T6" fmla="*/ 72667 w 204"/>
                  <a:gd name="T7" fmla="*/ 25360 h 160"/>
                  <a:gd name="T8" fmla="*/ 72667 w 204"/>
                  <a:gd name="T9" fmla="*/ 18931 h 160"/>
                  <a:gd name="T10" fmla="*/ 72667 w 204"/>
                  <a:gd name="T11" fmla="*/ 12859 h 160"/>
                  <a:gd name="T12" fmla="*/ 72667 w 204"/>
                  <a:gd name="T13" fmla="*/ 12859 h 160"/>
                  <a:gd name="T14" fmla="*/ 66224 w 204"/>
                  <a:gd name="T15" fmla="*/ 6429 h 160"/>
                  <a:gd name="T16" fmla="*/ 60138 w 204"/>
                  <a:gd name="T17" fmla="*/ 3215 h 160"/>
                  <a:gd name="T18" fmla="*/ 53695 w 204"/>
                  <a:gd name="T19" fmla="*/ 0 h 160"/>
                  <a:gd name="T20" fmla="*/ 47251 w 204"/>
                  <a:gd name="T21" fmla="*/ 3215 h 160"/>
                  <a:gd name="T22" fmla="*/ 47251 w 204"/>
                  <a:gd name="T23" fmla="*/ 3215 h 160"/>
                  <a:gd name="T24" fmla="*/ 12529 w 204"/>
                  <a:gd name="T25" fmla="*/ 18931 h 160"/>
                  <a:gd name="T26" fmla="*/ 12529 w 204"/>
                  <a:gd name="T27" fmla="*/ 18931 h 160"/>
                  <a:gd name="T28" fmla="*/ 12529 w 204"/>
                  <a:gd name="T29" fmla="*/ 18931 h 160"/>
                  <a:gd name="T30" fmla="*/ 6443 w 204"/>
                  <a:gd name="T31" fmla="*/ 25360 h 160"/>
                  <a:gd name="T32" fmla="*/ 3222 w 204"/>
                  <a:gd name="T33" fmla="*/ 31790 h 160"/>
                  <a:gd name="T34" fmla="*/ 0 w 204"/>
                  <a:gd name="T35" fmla="*/ 37862 h 160"/>
                  <a:gd name="T36" fmla="*/ 3222 w 204"/>
                  <a:gd name="T37" fmla="*/ 44291 h 160"/>
                  <a:gd name="T38" fmla="*/ 3222 w 204"/>
                  <a:gd name="T39" fmla="*/ 44291 h 160"/>
                  <a:gd name="T40" fmla="*/ 6443 w 204"/>
                  <a:gd name="T41" fmla="*/ 50721 h 160"/>
                  <a:gd name="T42" fmla="*/ 12529 w 204"/>
                  <a:gd name="T43" fmla="*/ 53578 h 160"/>
                  <a:gd name="T44" fmla="*/ 22194 w 204"/>
                  <a:gd name="T45" fmla="*/ 56793 h 160"/>
                  <a:gd name="T46" fmla="*/ 28279 w 204"/>
                  <a:gd name="T47" fmla="*/ 53578 h 160"/>
                  <a:gd name="T48" fmla="*/ 63360 w 204"/>
                  <a:gd name="T49" fmla="*/ 37862 h 1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04" h="160">
                    <a:moveTo>
                      <a:pt x="177" y="106"/>
                    </a:moveTo>
                    <a:lnTo>
                      <a:pt x="177" y="106"/>
                    </a:lnTo>
                    <a:lnTo>
                      <a:pt x="194" y="89"/>
                    </a:lnTo>
                    <a:lnTo>
                      <a:pt x="203" y="71"/>
                    </a:lnTo>
                    <a:lnTo>
                      <a:pt x="203" y="53"/>
                    </a:lnTo>
                    <a:lnTo>
                      <a:pt x="203" y="36"/>
                    </a:lnTo>
                    <a:lnTo>
                      <a:pt x="185" y="18"/>
                    </a:lnTo>
                    <a:lnTo>
                      <a:pt x="168" y="9"/>
                    </a:lnTo>
                    <a:lnTo>
                      <a:pt x="150" y="0"/>
                    </a:lnTo>
                    <a:lnTo>
                      <a:pt x="132" y="9"/>
                    </a:lnTo>
                    <a:lnTo>
                      <a:pt x="35" y="53"/>
                    </a:lnTo>
                    <a:lnTo>
                      <a:pt x="18" y="71"/>
                    </a:lnTo>
                    <a:lnTo>
                      <a:pt x="9" y="89"/>
                    </a:lnTo>
                    <a:lnTo>
                      <a:pt x="0" y="106"/>
                    </a:lnTo>
                    <a:lnTo>
                      <a:pt x="9" y="124"/>
                    </a:lnTo>
                    <a:lnTo>
                      <a:pt x="18" y="142"/>
                    </a:lnTo>
                    <a:lnTo>
                      <a:pt x="35" y="150"/>
                    </a:lnTo>
                    <a:lnTo>
                      <a:pt x="62" y="159"/>
                    </a:lnTo>
                    <a:lnTo>
                      <a:pt x="79" y="150"/>
                    </a:lnTo>
                    <a:lnTo>
                      <a:pt x="177"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75" name="Freeform 60"/>
              <p:cNvSpPr>
                <a:spLocks noChangeArrowheads="1"/>
              </p:cNvSpPr>
              <p:nvPr/>
            </p:nvSpPr>
            <p:spPr bwMode="auto">
              <a:xfrm>
                <a:off x="5310188" y="5983288"/>
                <a:ext cx="76200" cy="60325"/>
              </a:xfrm>
              <a:custGeom>
                <a:avLst/>
                <a:gdLst>
                  <a:gd name="T0" fmla="*/ 31839 w 213"/>
                  <a:gd name="T1" fmla="*/ 56755 h 169"/>
                  <a:gd name="T2" fmla="*/ 31839 w 213"/>
                  <a:gd name="T3" fmla="*/ 56755 h 169"/>
                  <a:gd name="T4" fmla="*/ 63321 w 213"/>
                  <a:gd name="T5" fmla="*/ 37837 h 169"/>
                  <a:gd name="T6" fmla="*/ 63321 w 213"/>
                  <a:gd name="T7" fmla="*/ 37837 h 169"/>
                  <a:gd name="T8" fmla="*/ 63321 w 213"/>
                  <a:gd name="T9" fmla="*/ 37837 h 169"/>
                  <a:gd name="T10" fmla="*/ 69761 w 213"/>
                  <a:gd name="T11" fmla="*/ 34624 h 169"/>
                  <a:gd name="T12" fmla="*/ 72623 w 213"/>
                  <a:gd name="T13" fmla="*/ 25344 h 169"/>
                  <a:gd name="T14" fmla="*/ 75842 w 213"/>
                  <a:gd name="T15" fmla="*/ 18918 h 169"/>
                  <a:gd name="T16" fmla="*/ 72623 w 213"/>
                  <a:gd name="T17" fmla="*/ 9638 h 169"/>
                  <a:gd name="T18" fmla="*/ 72623 w 213"/>
                  <a:gd name="T19" fmla="*/ 9638 h 169"/>
                  <a:gd name="T20" fmla="*/ 66541 w 213"/>
                  <a:gd name="T21" fmla="*/ 6425 h 169"/>
                  <a:gd name="T22" fmla="*/ 60101 w 213"/>
                  <a:gd name="T23" fmla="*/ 0 h 169"/>
                  <a:gd name="T24" fmla="*/ 50800 w 213"/>
                  <a:gd name="T25" fmla="*/ 0 h 169"/>
                  <a:gd name="T26" fmla="*/ 44361 w 213"/>
                  <a:gd name="T27" fmla="*/ 3213 h 169"/>
                  <a:gd name="T28" fmla="*/ 44361 w 213"/>
                  <a:gd name="T29" fmla="*/ 3213 h 169"/>
                  <a:gd name="T30" fmla="*/ 12879 w 213"/>
                  <a:gd name="T31" fmla="*/ 22131 h 169"/>
                  <a:gd name="T32" fmla="*/ 12879 w 213"/>
                  <a:gd name="T33" fmla="*/ 22131 h 169"/>
                  <a:gd name="T34" fmla="*/ 6439 w 213"/>
                  <a:gd name="T35" fmla="*/ 28556 h 169"/>
                  <a:gd name="T36" fmla="*/ 3220 w 213"/>
                  <a:gd name="T37" fmla="*/ 34624 h 169"/>
                  <a:gd name="T38" fmla="*/ 0 w 213"/>
                  <a:gd name="T39" fmla="*/ 41050 h 169"/>
                  <a:gd name="T40" fmla="*/ 3220 w 213"/>
                  <a:gd name="T41" fmla="*/ 47475 h 169"/>
                  <a:gd name="T42" fmla="*/ 3220 w 213"/>
                  <a:gd name="T43" fmla="*/ 47475 h 169"/>
                  <a:gd name="T44" fmla="*/ 9659 w 213"/>
                  <a:gd name="T45" fmla="*/ 53543 h 169"/>
                  <a:gd name="T46" fmla="*/ 16099 w 213"/>
                  <a:gd name="T47" fmla="*/ 59968 h 169"/>
                  <a:gd name="T48" fmla="*/ 22180 w 213"/>
                  <a:gd name="T49" fmla="*/ 59968 h 169"/>
                  <a:gd name="T50" fmla="*/ 31839 w 213"/>
                  <a:gd name="T51" fmla="*/ 56755 h 16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3" h="169">
                    <a:moveTo>
                      <a:pt x="89" y="159"/>
                    </a:moveTo>
                    <a:lnTo>
                      <a:pt x="89" y="159"/>
                    </a:lnTo>
                    <a:lnTo>
                      <a:pt x="177" y="106"/>
                    </a:lnTo>
                    <a:lnTo>
                      <a:pt x="195" y="97"/>
                    </a:lnTo>
                    <a:lnTo>
                      <a:pt x="203" y="71"/>
                    </a:lnTo>
                    <a:lnTo>
                      <a:pt x="212" y="53"/>
                    </a:lnTo>
                    <a:lnTo>
                      <a:pt x="203" y="27"/>
                    </a:lnTo>
                    <a:lnTo>
                      <a:pt x="186" y="18"/>
                    </a:lnTo>
                    <a:lnTo>
                      <a:pt x="168" y="0"/>
                    </a:lnTo>
                    <a:lnTo>
                      <a:pt x="142" y="0"/>
                    </a:lnTo>
                    <a:lnTo>
                      <a:pt x="124" y="9"/>
                    </a:lnTo>
                    <a:lnTo>
                      <a:pt x="36" y="62"/>
                    </a:lnTo>
                    <a:lnTo>
                      <a:pt x="18" y="80"/>
                    </a:lnTo>
                    <a:lnTo>
                      <a:pt x="9" y="97"/>
                    </a:lnTo>
                    <a:lnTo>
                      <a:pt x="0" y="115"/>
                    </a:lnTo>
                    <a:lnTo>
                      <a:pt x="9" y="133"/>
                    </a:lnTo>
                    <a:lnTo>
                      <a:pt x="27" y="150"/>
                    </a:lnTo>
                    <a:lnTo>
                      <a:pt x="45" y="168"/>
                    </a:lnTo>
                    <a:lnTo>
                      <a:pt x="62" y="168"/>
                    </a:lnTo>
                    <a:lnTo>
                      <a:pt x="89" y="1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76" name="Freeform 61"/>
              <p:cNvSpPr>
                <a:spLocks noChangeArrowheads="1"/>
              </p:cNvSpPr>
              <p:nvPr/>
            </p:nvSpPr>
            <p:spPr bwMode="auto">
              <a:xfrm>
                <a:off x="5408613" y="5922963"/>
                <a:ext cx="73025" cy="63500"/>
              </a:xfrm>
              <a:custGeom>
                <a:avLst/>
                <a:gdLst>
                  <a:gd name="T0" fmla="*/ 31501 w 204"/>
                  <a:gd name="T1" fmla="*/ 59912 h 177"/>
                  <a:gd name="T2" fmla="*/ 31501 w 204"/>
                  <a:gd name="T3" fmla="*/ 59912 h 177"/>
                  <a:gd name="T4" fmla="*/ 31501 w 204"/>
                  <a:gd name="T5" fmla="*/ 59912 h 177"/>
                  <a:gd name="T6" fmla="*/ 63002 w 204"/>
                  <a:gd name="T7" fmla="*/ 38028 h 177"/>
                  <a:gd name="T8" fmla="*/ 63002 w 204"/>
                  <a:gd name="T9" fmla="*/ 38028 h 177"/>
                  <a:gd name="T10" fmla="*/ 63002 w 204"/>
                  <a:gd name="T11" fmla="*/ 38028 h 177"/>
                  <a:gd name="T12" fmla="*/ 63002 w 204"/>
                  <a:gd name="T13" fmla="*/ 38028 h 177"/>
                  <a:gd name="T14" fmla="*/ 69445 w 204"/>
                  <a:gd name="T15" fmla="*/ 31571 h 177"/>
                  <a:gd name="T16" fmla="*/ 72667 w 204"/>
                  <a:gd name="T17" fmla="*/ 25113 h 177"/>
                  <a:gd name="T18" fmla="*/ 72667 w 204"/>
                  <a:gd name="T19" fmla="*/ 15785 h 177"/>
                  <a:gd name="T20" fmla="*/ 69445 w 204"/>
                  <a:gd name="T21" fmla="*/ 9328 h 177"/>
                  <a:gd name="T22" fmla="*/ 69445 w 204"/>
                  <a:gd name="T23" fmla="*/ 9328 h 177"/>
                  <a:gd name="T24" fmla="*/ 63002 w 204"/>
                  <a:gd name="T25" fmla="*/ 3229 h 177"/>
                  <a:gd name="T26" fmla="*/ 56917 w 204"/>
                  <a:gd name="T27" fmla="*/ 0 h 177"/>
                  <a:gd name="T28" fmla="*/ 47251 w 204"/>
                  <a:gd name="T29" fmla="*/ 0 h 177"/>
                  <a:gd name="T30" fmla="*/ 41166 w 204"/>
                  <a:gd name="T31" fmla="*/ 3229 h 177"/>
                  <a:gd name="T32" fmla="*/ 41166 w 204"/>
                  <a:gd name="T33" fmla="*/ 3229 h 177"/>
                  <a:gd name="T34" fmla="*/ 41166 w 204"/>
                  <a:gd name="T35" fmla="*/ 3229 h 177"/>
                  <a:gd name="T36" fmla="*/ 9307 w 204"/>
                  <a:gd name="T37" fmla="*/ 25113 h 177"/>
                  <a:gd name="T38" fmla="*/ 9307 w 204"/>
                  <a:gd name="T39" fmla="*/ 25113 h 177"/>
                  <a:gd name="T40" fmla="*/ 3222 w 204"/>
                  <a:gd name="T41" fmla="*/ 31571 h 177"/>
                  <a:gd name="T42" fmla="*/ 0 w 204"/>
                  <a:gd name="T43" fmla="*/ 38028 h 177"/>
                  <a:gd name="T44" fmla="*/ 0 w 204"/>
                  <a:gd name="T45" fmla="*/ 44127 h 177"/>
                  <a:gd name="T46" fmla="*/ 3222 w 204"/>
                  <a:gd name="T47" fmla="*/ 53814 h 177"/>
                  <a:gd name="T48" fmla="*/ 3222 w 204"/>
                  <a:gd name="T49" fmla="*/ 53814 h 177"/>
                  <a:gd name="T50" fmla="*/ 9307 w 204"/>
                  <a:gd name="T51" fmla="*/ 59912 h 177"/>
                  <a:gd name="T52" fmla="*/ 15750 w 204"/>
                  <a:gd name="T53" fmla="*/ 63141 h 177"/>
                  <a:gd name="T54" fmla="*/ 25416 w 204"/>
                  <a:gd name="T55" fmla="*/ 63141 h 177"/>
                  <a:gd name="T56" fmla="*/ 31501 w 204"/>
                  <a:gd name="T57" fmla="*/ 59912 h 1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4" h="177">
                    <a:moveTo>
                      <a:pt x="88" y="167"/>
                    </a:moveTo>
                    <a:lnTo>
                      <a:pt x="88" y="167"/>
                    </a:lnTo>
                    <a:lnTo>
                      <a:pt x="176" y="106"/>
                    </a:lnTo>
                    <a:lnTo>
                      <a:pt x="194" y="88"/>
                    </a:lnTo>
                    <a:lnTo>
                      <a:pt x="203" y="70"/>
                    </a:lnTo>
                    <a:lnTo>
                      <a:pt x="203" y="44"/>
                    </a:lnTo>
                    <a:lnTo>
                      <a:pt x="194" y="26"/>
                    </a:lnTo>
                    <a:lnTo>
                      <a:pt x="176" y="9"/>
                    </a:lnTo>
                    <a:lnTo>
                      <a:pt x="159" y="0"/>
                    </a:lnTo>
                    <a:lnTo>
                      <a:pt x="132" y="0"/>
                    </a:lnTo>
                    <a:lnTo>
                      <a:pt x="115" y="9"/>
                    </a:lnTo>
                    <a:lnTo>
                      <a:pt x="26" y="70"/>
                    </a:lnTo>
                    <a:lnTo>
                      <a:pt x="9" y="88"/>
                    </a:lnTo>
                    <a:lnTo>
                      <a:pt x="0" y="106"/>
                    </a:lnTo>
                    <a:lnTo>
                      <a:pt x="0" y="123"/>
                    </a:lnTo>
                    <a:lnTo>
                      <a:pt x="9" y="150"/>
                    </a:lnTo>
                    <a:lnTo>
                      <a:pt x="26" y="167"/>
                    </a:lnTo>
                    <a:lnTo>
                      <a:pt x="44" y="176"/>
                    </a:lnTo>
                    <a:lnTo>
                      <a:pt x="71" y="176"/>
                    </a:lnTo>
                    <a:lnTo>
                      <a:pt x="88" y="16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77" name="Freeform 62"/>
              <p:cNvSpPr>
                <a:spLocks noChangeArrowheads="1"/>
              </p:cNvSpPr>
              <p:nvPr/>
            </p:nvSpPr>
            <p:spPr bwMode="auto">
              <a:xfrm>
                <a:off x="5500688" y="5853113"/>
                <a:ext cx="73025" cy="66675"/>
              </a:xfrm>
              <a:custGeom>
                <a:avLst/>
                <a:gdLst>
                  <a:gd name="T0" fmla="*/ 34723 w 204"/>
                  <a:gd name="T1" fmla="*/ 63090 h 186"/>
                  <a:gd name="T2" fmla="*/ 34723 w 204"/>
                  <a:gd name="T3" fmla="*/ 63090 h 186"/>
                  <a:gd name="T4" fmla="*/ 34723 w 204"/>
                  <a:gd name="T5" fmla="*/ 63090 h 186"/>
                  <a:gd name="T6" fmla="*/ 66224 w 204"/>
                  <a:gd name="T7" fmla="*/ 37998 h 186"/>
                  <a:gd name="T8" fmla="*/ 66224 w 204"/>
                  <a:gd name="T9" fmla="*/ 37998 h 186"/>
                  <a:gd name="T10" fmla="*/ 66224 w 204"/>
                  <a:gd name="T11" fmla="*/ 37998 h 186"/>
                  <a:gd name="T12" fmla="*/ 66224 w 204"/>
                  <a:gd name="T13" fmla="*/ 37998 h 186"/>
                  <a:gd name="T14" fmla="*/ 72667 w 204"/>
                  <a:gd name="T15" fmla="*/ 31545 h 186"/>
                  <a:gd name="T16" fmla="*/ 72667 w 204"/>
                  <a:gd name="T17" fmla="*/ 25093 h 186"/>
                  <a:gd name="T18" fmla="*/ 72667 w 204"/>
                  <a:gd name="T19" fmla="*/ 15773 h 186"/>
                  <a:gd name="T20" fmla="*/ 69445 w 204"/>
                  <a:gd name="T21" fmla="*/ 9320 h 186"/>
                  <a:gd name="T22" fmla="*/ 69445 w 204"/>
                  <a:gd name="T23" fmla="*/ 9320 h 186"/>
                  <a:gd name="T24" fmla="*/ 63002 w 204"/>
                  <a:gd name="T25" fmla="*/ 2868 h 186"/>
                  <a:gd name="T26" fmla="*/ 53695 w 204"/>
                  <a:gd name="T27" fmla="*/ 0 h 186"/>
                  <a:gd name="T28" fmla="*/ 47251 w 204"/>
                  <a:gd name="T29" fmla="*/ 2868 h 186"/>
                  <a:gd name="T30" fmla="*/ 37944 w 204"/>
                  <a:gd name="T31" fmla="*/ 6094 h 186"/>
                  <a:gd name="T32" fmla="*/ 37944 w 204"/>
                  <a:gd name="T33" fmla="*/ 6094 h 186"/>
                  <a:gd name="T34" fmla="*/ 9307 w 204"/>
                  <a:gd name="T35" fmla="*/ 28319 h 186"/>
                  <a:gd name="T36" fmla="*/ 9307 w 204"/>
                  <a:gd name="T37" fmla="*/ 28319 h 186"/>
                  <a:gd name="T38" fmla="*/ 3222 w 204"/>
                  <a:gd name="T39" fmla="*/ 34771 h 186"/>
                  <a:gd name="T40" fmla="*/ 0 w 204"/>
                  <a:gd name="T41" fmla="*/ 44092 h 186"/>
                  <a:gd name="T42" fmla="*/ 3222 w 204"/>
                  <a:gd name="T43" fmla="*/ 50544 h 186"/>
                  <a:gd name="T44" fmla="*/ 6443 w 204"/>
                  <a:gd name="T45" fmla="*/ 59864 h 186"/>
                  <a:gd name="T46" fmla="*/ 6443 w 204"/>
                  <a:gd name="T47" fmla="*/ 59864 h 186"/>
                  <a:gd name="T48" fmla="*/ 12529 w 204"/>
                  <a:gd name="T49" fmla="*/ 66317 h 186"/>
                  <a:gd name="T50" fmla="*/ 18972 w 204"/>
                  <a:gd name="T51" fmla="*/ 66317 h 186"/>
                  <a:gd name="T52" fmla="*/ 28279 w 204"/>
                  <a:gd name="T53" fmla="*/ 66317 h 186"/>
                  <a:gd name="T54" fmla="*/ 34723 w 204"/>
                  <a:gd name="T55" fmla="*/ 63090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04" h="186">
                    <a:moveTo>
                      <a:pt x="97" y="176"/>
                    </a:moveTo>
                    <a:lnTo>
                      <a:pt x="97" y="176"/>
                    </a:lnTo>
                    <a:lnTo>
                      <a:pt x="185" y="106"/>
                    </a:lnTo>
                    <a:lnTo>
                      <a:pt x="203" y="88"/>
                    </a:lnTo>
                    <a:lnTo>
                      <a:pt x="203" y="70"/>
                    </a:lnTo>
                    <a:lnTo>
                      <a:pt x="203" y="44"/>
                    </a:lnTo>
                    <a:lnTo>
                      <a:pt x="194" y="26"/>
                    </a:lnTo>
                    <a:lnTo>
                      <a:pt x="176" y="8"/>
                    </a:lnTo>
                    <a:lnTo>
                      <a:pt x="150" y="0"/>
                    </a:lnTo>
                    <a:lnTo>
                      <a:pt x="132" y="8"/>
                    </a:lnTo>
                    <a:lnTo>
                      <a:pt x="106" y="17"/>
                    </a:lnTo>
                    <a:lnTo>
                      <a:pt x="26" y="79"/>
                    </a:lnTo>
                    <a:lnTo>
                      <a:pt x="9" y="97"/>
                    </a:lnTo>
                    <a:lnTo>
                      <a:pt x="0" y="123"/>
                    </a:lnTo>
                    <a:lnTo>
                      <a:pt x="9" y="141"/>
                    </a:lnTo>
                    <a:lnTo>
                      <a:pt x="18" y="167"/>
                    </a:lnTo>
                    <a:lnTo>
                      <a:pt x="35" y="185"/>
                    </a:lnTo>
                    <a:lnTo>
                      <a:pt x="53" y="185"/>
                    </a:lnTo>
                    <a:lnTo>
                      <a:pt x="79" y="185"/>
                    </a:lnTo>
                    <a:lnTo>
                      <a:pt x="97" y="17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78" name="Freeform 63"/>
              <p:cNvSpPr>
                <a:spLocks noChangeArrowheads="1"/>
              </p:cNvSpPr>
              <p:nvPr/>
            </p:nvSpPr>
            <p:spPr bwMode="auto">
              <a:xfrm>
                <a:off x="5586413" y="5773738"/>
                <a:ext cx="73025" cy="73025"/>
              </a:xfrm>
              <a:custGeom>
                <a:avLst/>
                <a:gdLst>
                  <a:gd name="T0" fmla="*/ 31501 w 204"/>
                  <a:gd name="T1" fmla="*/ 9307 h 204"/>
                  <a:gd name="T2" fmla="*/ 31501 w 204"/>
                  <a:gd name="T3" fmla="*/ 9307 h 204"/>
                  <a:gd name="T4" fmla="*/ 6443 w 204"/>
                  <a:gd name="T5" fmla="*/ 34723 h 204"/>
                  <a:gd name="T6" fmla="*/ 6443 w 204"/>
                  <a:gd name="T7" fmla="*/ 34723 h 204"/>
                  <a:gd name="T8" fmla="*/ 3222 w 204"/>
                  <a:gd name="T9" fmla="*/ 41166 h 204"/>
                  <a:gd name="T10" fmla="*/ 0 w 204"/>
                  <a:gd name="T11" fmla="*/ 50473 h 204"/>
                  <a:gd name="T12" fmla="*/ 3222 w 204"/>
                  <a:gd name="T13" fmla="*/ 60138 h 204"/>
                  <a:gd name="T14" fmla="*/ 6443 w 204"/>
                  <a:gd name="T15" fmla="*/ 66224 h 204"/>
                  <a:gd name="T16" fmla="*/ 6443 w 204"/>
                  <a:gd name="T17" fmla="*/ 66224 h 204"/>
                  <a:gd name="T18" fmla="*/ 15750 w 204"/>
                  <a:gd name="T19" fmla="*/ 72667 h 204"/>
                  <a:gd name="T20" fmla="*/ 22194 w 204"/>
                  <a:gd name="T21" fmla="*/ 72667 h 204"/>
                  <a:gd name="T22" fmla="*/ 31501 w 204"/>
                  <a:gd name="T23" fmla="*/ 72667 h 204"/>
                  <a:gd name="T24" fmla="*/ 37944 w 204"/>
                  <a:gd name="T25" fmla="*/ 66224 h 204"/>
                  <a:gd name="T26" fmla="*/ 37944 w 204"/>
                  <a:gd name="T27" fmla="*/ 66224 h 204"/>
                  <a:gd name="T28" fmla="*/ 37944 w 204"/>
                  <a:gd name="T29" fmla="*/ 66224 h 204"/>
                  <a:gd name="T30" fmla="*/ 66224 w 204"/>
                  <a:gd name="T31" fmla="*/ 37944 h 204"/>
                  <a:gd name="T32" fmla="*/ 66224 w 204"/>
                  <a:gd name="T33" fmla="*/ 37944 h 204"/>
                  <a:gd name="T34" fmla="*/ 66224 w 204"/>
                  <a:gd name="T35" fmla="*/ 37944 h 204"/>
                  <a:gd name="T36" fmla="*/ 66224 w 204"/>
                  <a:gd name="T37" fmla="*/ 37944 h 204"/>
                  <a:gd name="T38" fmla="*/ 69445 w 204"/>
                  <a:gd name="T39" fmla="*/ 31501 h 204"/>
                  <a:gd name="T40" fmla="*/ 72667 w 204"/>
                  <a:gd name="T41" fmla="*/ 22194 h 204"/>
                  <a:gd name="T42" fmla="*/ 69445 w 204"/>
                  <a:gd name="T43" fmla="*/ 12529 h 204"/>
                  <a:gd name="T44" fmla="*/ 66224 w 204"/>
                  <a:gd name="T45" fmla="*/ 6443 h 204"/>
                  <a:gd name="T46" fmla="*/ 66224 w 204"/>
                  <a:gd name="T47" fmla="*/ 6443 h 204"/>
                  <a:gd name="T48" fmla="*/ 56917 w 204"/>
                  <a:gd name="T49" fmla="*/ 3222 h 204"/>
                  <a:gd name="T50" fmla="*/ 47609 w 204"/>
                  <a:gd name="T51" fmla="*/ 0 h 204"/>
                  <a:gd name="T52" fmla="*/ 41166 w 204"/>
                  <a:gd name="T53" fmla="*/ 3222 h 204"/>
                  <a:gd name="T54" fmla="*/ 31501 w 204"/>
                  <a:gd name="T55" fmla="*/ 9307 h 2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04" h="204">
                    <a:moveTo>
                      <a:pt x="88" y="26"/>
                    </a:moveTo>
                    <a:lnTo>
                      <a:pt x="88" y="26"/>
                    </a:lnTo>
                    <a:lnTo>
                      <a:pt x="18" y="97"/>
                    </a:lnTo>
                    <a:lnTo>
                      <a:pt x="9" y="115"/>
                    </a:lnTo>
                    <a:lnTo>
                      <a:pt x="0" y="141"/>
                    </a:lnTo>
                    <a:lnTo>
                      <a:pt x="9" y="168"/>
                    </a:lnTo>
                    <a:lnTo>
                      <a:pt x="18" y="185"/>
                    </a:lnTo>
                    <a:lnTo>
                      <a:pt x="44" y="203"/>
                    </a:lnTo>
                    <a:lnTo>
                      <a:pt x="62" y="203"/>
                    </a:lnTo>
                    <a:lnTo>
                      <a:pt x="88" y="203"/>
                    </a:lnTo>
                    <a:lnTo>
                      <a:pt x="106" y="185"/>
                    </a:lnTo>
                    <a:lnTo>
                      <a:pt x="185" y="106"/>
                    </a:lnTo>
                    <a:lnTo>
                      <a:pt x="194" y="88"/>
                    </a:lnTo>
                    <a:lnTo>
                      <a:pt x="203" y="62"/>
                    </a:lnTo>
                    <a:lnTo>
                      <a:pt x="194" y="35"/>
                    </a:lnTo>
                    <a:lnTo>
                      <a:pt x="185" y="18"/>
                    </a:lnTo>
                    <a:lnTo>
                      <a:pt x="159" y="9"/>
                    </a:lnTo>
                    <a:lnTo>
                      <a:pt x="133" y="0"/>
                    </a:lnTo>
                    <a:lnTo>
                      <a:pt x="115" y="9"/>
                    </a:lnTo>
                    <a:lnTo>
                      <a:pt x="88" y="2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79" name="Freeform 64"/>
              <p:cNvSpPr>
                <a:spLocks noChangeArrowheads="1"/>
              </p:cNvSpPr>
              <p:nvPr/>
            </p:nvSpPr>
            <p:spPr bwMode="auto">
              <a:xfrm>
                <a:off x="5662613" y="5684838"/>
                <a:ext cx="66675" cy="76200"/>
              </a:xfrm>
              <a:custGeom>
                <a:avLst/>
                <a:gdLst>
                  <a:gd name="T0" fmla="*/ 56996 w 186"/>
                  <a:gd name="T1" fmla="*/ 3220 h 213"/>
                  <a:gd name="T2" fmla="*/ 56996 w 186"/>
                  <a:gd name="T3" fmla="*/ 3220 h 213"/>
                  <a:gd name="T4" fmla="*/ 47318 w 186"/>
                  <a:gd name="T5" fmla="*/ 0 h 213"/>
                  <a:gd name="T6" fmla="*/ 41224 w 186"/>
                  <a:gd name="T7" fmla="*/ 0 h 213"/>
                  <a:gd name="T8" fmla="*/ 31545 w 186"/>
                  <a:gd name="T9" fmla="*/ 3220 h 213"/>
                  <a:gd name="T10" fmla="*/ 25451 w 186"/>
                  <a:gd name="T11" fmla="*/ 9301 h 213"/>
                  <a:gd name="T12" fmla="*/ 25451 w 186"/>
                  <a:gd name="T13" fmla="*/ 9301 h 213"/>
                  <a:gd name="T14" fmla="*/ 15773 w 186"/>
                  <a:gd name="T15" fmla="*/ 25400 h 213"/>
                  <a:gd name="T16" fmla="*/ 3226 w 186"/>
                  <a:gd name="T17" fmla="*/ 41141 h 213"/>
                  <a:gd name="T18" fmla="*/ 3226 w 186"/>
                  <a:gd name="T19" fmla="*/ 41141 h 213"/>
                  <a:gd name="T20" fmla="*/ 3226 w 186"/>
                  <a:gd name="T21" fmla="*/ 41141 h 213"/>
                  <a:gd name="T22" fmla="*/ 0 w 186"/>
                  <a:gd name="T23" fmla="*/ 47223 h 213"/>
                  <a:gd name="T24" fmla="*/ 0 w 186"/>
                  <a:gd name="T25" fmla="*/ 56882 h 213"/>
                  <a:gd name="T26" fmla="*/ 3226 w 186"/>
                  <a:gd name="T27" fmla="*/ 66183 h 213"/>
                  <a:gd name="T28" fmla="*/ 9320 w 186"/>
                  <a:gd name="T29" fmla="*/ 72623 h 213"/>
                  <a:gd name="T30" fmla="*/ 9320 w 186"/>
                  <a:gd name="T31" fmla="*/ 72623 h 213"/>
                  <a:gd name="T32" fmla="*/ 15773 w 186"/>
                  <a:gd name="T33" fmla="*/ 75842 h 213"/>
                  <a:gd name="T34" fmla="*/ 25451 w 186"/>
                  <a:gd name="T35" fmla="*/ 75842 h 213"/>
                  <a:gd name="T36" fmla="*/ 34771 w 186"/>
                  <a:gd name="T37" fmla="*/ 72623 h 213"/>
                  <a:gd name="T38" fmla="*/ 41224 w 186"/>
                  <a:gd name="T39" fmla="*/ 66183 h 213"/>
                  <a:gd name="T40" fmla="*/ 53770 w 186"/>
                  <a:gd name="T41" fmla="*/ 50442 h 213"/>
                  <a:gd name="T42" fmla="*/ 63090 w 186"/>
                  <a:gd name="T43" fmla="*/ 34701 h 213"/>
                  <a:gd name="T44" fmla="*/ 63090 w 186"/>
                  <a:gd name="T45" fmla="*/ 34701 h 213"/>
                  <a:gd name="T46" fmla="*/ 63090 w 186"/>
                  <a:gd name="T47" fmla="*/ 34701 h 213"/>
                  <a:gd name="T48" fmla="*/ 66317 w 186"/>
                  <a:gd name="T49" fmla="*/ 25400 h 213"/>
                  <a:gd name="T50" fmla="*/ 66317 w 186"/>
                  <a:gd name="T51" fmla="*/ 18961 h 213"/>
                  <a:gd name="T52" fmla="*/ 63090 w 186"/>
                  <a:gd name="T53" fmla="*/ 9301 h 213"/>
                  <a:gd name="T54" fmla="*/ 56996 w 186"/>
                  <a:gd name="T55" fmla="*/ 3220 h 2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86" h="213">
                    <a:moveTo>
                      <a:pt x="159" y="9"/>
                    </a:moveTo>
                    <a:lnTo>
                      <a:pt x="159" y="9"/>
                    </a:lnTo>
                    <a:lnTo>
                      <a:pt x="132" y="0"/>
                    </a:lnTo>
                    <a:lnTo>
                      <a:pt x="115" y="0"/>
                    </a:lnTo>
                    <a:lnTo>
                      <a:pt x="88" y="9"/>
                    </a:lnTo>
                    <a:lnTo>
                      <a:pt x="71" y="26"/>
                    </a:lnTo>
                    <a:lnTo>
                      <a:pt x="44" y="71"/>
                    </a:lnTo>
                    <a:lnTo>
                      <a:pt x="9" y="115"/>
                    </a:lnTo>
                    <a:lnTo>
                      <a:pt x="0" y="132"/>
                    </a:lnTo>
                    <a:lnTo>
                      <a:pt x="0" y="159"/>
                    </a:lnTo>
                    <a:lnTo>
                      <a:pt x="9" y="185"/>
                    </a:lnTo>
                    <a:lnTo>
                      <a:pt x="26" y="203"/>
                    </a:lnTo>
                    <a:lnTo>
                      <a:pt x="44" y="212"/>
                    </a:lnTo>
                    <a:lnTo>
                      <a:pt x="71" y="212"/>
                    </a:lnTo>
                    <a:lnTo>
                      <a:pt x="97" y="203"/>
                    </a:lnTo>
                    <a:lnTo>
                      <a:pt x="115" y="185"/>
                    </a:lnTo>
                    <a:lnTo>
                      <a:pt x="150" y="141"/>
                    </a:lnTo>
                    <a:lnTo>
                      <a:pt x="176" y="97"/>
                    </a:lnTo>
                    <a:lnTo>
                      <a:pt x="185" y="71"/>
                    </a:lnTo>
                    <a:lnTo>
                      <a:pt x="185" y="53"/>
                    </a:lnTo>
                    <a:lnTo>
                      <a:pt x="176" y="26"/>
                    </a:lnTo>
                    <a:lnTo>
                      <a:pt x="159"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80" name="Freeform 65"/>
              <p:cNvSpPr>
                <a:spLocks noChangeArrowheads="1"/>
              </p:cNvSpPr>
              <p:nvPr/>
            </p:nvSpPr>
            <p:spPr bwMode="auto">
              <a:xfrm>
                <a:off x="5719763" y="5583238"/>
                <a:ext cx="63500" cy="82550"/>
              </a:xfrm>
              <a:custGeom>
                <a:avLst/>
                <a:gdLst>
                  <a:gd name="T0" fmla="*/ 44127 w 177"/>
                  <a:gd name="T1" fmla="*/ 66399 h 230"/>
                  <a:gd name="T2" fmla="*/ 44127 w 177"/>
                  <a:gd name="T3" fmla="*/ 66399 h 230"/>
                  <a:gd name="T4" fmla="*/ 44127 w 177"/>
                  <a:gd name="T5" fmla="*/ 66399 h 230"/>
                  <a:gd name="T6" fmla="*/ 53814 w 177"/>
                  <a:gd name="T7" fmla="*/ 50607 h 230"/>
                  <a:gd name="T8" fmla="*/ 53814 w 177"/>
                  <a:gd name="T9" fmla="*/ 50607 h 230"/>
                  <a:gd name="T10" fmla="*/ 59912 w 177"/>
                  <a:gd name="T11" fmla="*/ 31584 h 230"/>
                  <a:gd name="T12" fmla="*/ 59912 w 177"/>
                  <a:gd name="T13" fmla="*/ 31584 h 230"/>
                  <a:gd name="T14" fmla="*/ 59912 w 177"/>
                  <a:gd name="T15" fmla="*/ 31584 h 230"/>
                  <a:gd name="T16" fmla="*/ 63141 w 177"/>
                  <a:gd name="T17" fmla="*/ 21894 h 230"/>
                  <a:gd name="T18" fmla="*/ 59912 w 177"/>
                  <a:gd name="T19" fmla="*/ 12562 h 230"/>
                  <a:gd name="T20" fmla="*/ 53814 w 177"/>
                  <a:gd name="T21" fmla="*/ 6102 h 230"/>
                  <a:gd name="T22" fmla="*/ 47356 w 177"/>
                  <a:gd name="T23" fmla="*/ 0 h 230"/>
                  <a:gd name="T24" fmla="*/ 47356 w 177"/>
                  <a:gd name="T25" fmla="*/ 0 h 230"/>
                  <a:gd name="T26" fmla="*/ 38028 w 177"/>
                  <a:gd name="T27" fmla="*/ 0 h 230"/>
                  <a:gd name="T28" fmla="*/ 28342 w 177"/>
                  <a:gd name="T29" fmla="*/ 0 h 230"/>
                  <a:gd name="T30" fmla="*/ 22243 w 177"/>
                  <a:gd name="T31" fmla="*/ 6102 h 230"/>
                  <a:gd name="T32" fmla="*/ 15785 w 177"/>
                  <a:gd name="T33" fmla="*/ 12562 h 230"/>
                  <a:gd name="T34" fmla="*/ 15785 w 177"/>
                  <a:gd name="T35" fmla="*/ 12562 h 230"/>
                  <a:gd name="T36" fmla="*/ 15785 w 177"/>
                  <a:gd name="T37" fmla="*/ 12562 h 230"/>
                  <a:gd name="T38" fmla="*/ 9328 w 177"/>
                  <a:gd name="T39" fmla="*/ 31584 h 230"/>
                  <a:gd name="T40" fmla="*/ 9328 w 177"/>
                  <a:gd name="T41" fmla="*/ 31584 h 230"/>
                  <a:gd name="T42" fmla="*/ 3229 w 177"/>
                  <a:gd name="T43" fmla="*/ 47377 h 230"/>
                  <a:gd name="T44" fmla="*/ 3229 w 177"/>
                  <a:gd name="T45" fmla="*/ 47377 h 230"/>
                  <a:gd name="T46" fmla="*/ 0 w 177"/>
                  <a:gd name="T47" fmla="*/ 56708 h 230"/>
                  <a:gd name="T48" fmla="*/ 3229 w 177"/>
                  <a:gd name="T49" fmla="*/ 66399 h 230"/>
                  <a:gd name="T50" fmla="*/ 6099 w 177"/>
                  <a:gd name="T51" fmla="*/ 72859 h 230"/>
                  <a:gd name="T52" fmla="*/ 12556 w 177"/>
                  <a:gd name="T53" fmla="*/ 78961 h 230"/>
                  <a:gd name="T54" fmla="*/ 12556 w 177"/>
                  <a:gd name="T55" fmla="*/ 78961 h 230"/>
                  <a:gd name="T56" fmla="*/ 22243 w 177"/>
                  <a:gd name="T57" fmla="*/ 82191 h 230"/>
                  <a:gd name="T58" fmla="*/ 31571 w 177"/>
                  <a:gd name="T59" fmla="*/ 78961 h 230"/>
                  <a:gd name="T60" fmla="*/ 38028 w 177"/>
                  <a:gd name="T61" fmla="*/ 75731 h 230"/>
                  <a:gd name="T62" fmla="*/ 44127 w 177"/>
                  <a:gd name="T63" fmla="*/ 66399 h 2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7" h="230">
                    <a:moveTo>
                      <a:pt x="123" y="185"/>
                    </a:moveTo>
                    <a:lnTo>
                      <a:pt x="123" y="185"/>
                    </a:lnTo>
                    <a:lnTo>
                      <a:pt x="150" y="141"/>
                    </a:lnTo>
                    <a:lnTo>
                      <a:pt x="167" y="88"/>
                    </a:lnTo>
                    <a:lnTo>
                      <a:pt x="176" y="61"/>
                    </a:lnTo>
                    <a:lnTo>
                      <a:pt x="167" y="35"/>
                    </a:lnTo>
                    <a:lnTo>
                      <a:pt x="150" y="17"/>
                    </a:lnTo>
                    <a:lnTo>
                      <a:pt x="132" y="0"/>
                    </a:lnTo>
                    <a:lnTo>
                      <a:pt x="106" y="0"/>
                    </a:lnTo>
                    <a:lnTo>
                      <a:pt x="79" y="0"/>
                    </a:lnTo>
                    <a:lnTo>
                      <a:pt x="62" y="17"/>
                    </a:lnTo>
                    <a:lnTo>
                      <a:pt x="44" y="35"/>
                    </a:lnTo>
                    <a:lnTo>
                      <a:pt x="26" y="88"/>
                    </a:lnTo>
                    <a:lnTo>
                      <a:pt x="9" y="132"/>
                    </a:lnTo>
                    <a:lnTo>
                      <a:pt x="0" y="158"/>
                    </a:lnTo>
                    <a:lnTo>
                      <a:pt x="9" y="185"/>
                    </a:lnTo>
                    <a:lnTo>
                      <a:pt x="17" y="203"/>
                    </a:lnTo>
                    <a:lnTo>
                      <a:pt x="35" y="220"/>
                    </a:lnTo>
                    <a:lnTo>
                      <a:pt x="62" y="229"/>
                    </a:lnTo>
                    <a:lnTo>
                      <a:pt x="88" y="220"/>
                    </a:lnTo>
                    <a:lnTo>
                      <a:pt x="106" y="211"/>
                    </a:lnTo>
                    <a:lnTo>
                      <a:pt x="123" y="1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81" name="Freeform 66"/>
              <p:cNvSpPr>
                <a:spLocks noChangeArrowheads="1"/>
              </p:cNvSpPr>
              <p:nvPr/>
            </p:nvSpPr>
            <p:spPr bwMode="auto">
              <a:xfrm>
                <a:off x="5757863" y="5472113"/>
                <a:ext cx="50800" cy="82550"/>
              </a:xfrm>
              <a:custGeom>
                <a:avLst/>
                <a:gdLst>
                  <a:gd name="T0" fmla="*/ 44003 w 142"/>
                  <a:gd name="T1" fmla="*/ 66399 h 230"/>
                  <a:gd name="T2" fmla="*/ 44003 w 142"/>
                  <a:gd name="T3" fmla="*/ 66399 h 230"/>
                  <a:gd name="T4" fmla="*/ 44003 w 142"/>
                  <a:gd name="T5" fmla="*/ 66399 h 230"/>
                  <a:gd name="T6" fmla="*/ 50442 w 142"/>
                  <a:gd name="T7" fmla="*/ 44146 h 230"/>
                  <a:gd name="T8" fmla="*/ 50442 w 142"/>
                  <a:gd name="T9" fmla="*/ 44146 h 230"/>
                  <a:gd name="T10" fmla="*/ 50442 w 142"/>
                  <a:gd name="T11" fmla="*/ 25124 h 230"/>
                  <a:gd name="T12" fmla="*/ 50442 w 142"/>
                  <a:gd name="T13" fmla="*/ 25124 h 230"/>
                  <a:gd name="T14" fmla="*/ 50442 w 142"/>
                  <a:gd name="T15" fmla="*/ 25124 h 230"/>
                  <a:gd name="T16" fmla="*/ 50442 w 142"/>
                  <a:gd name="T17" fmla="*/ 15792 h 230"/>
                  <a:gd name="T18" fmla="*/ 47223 w 142"/>
                  <a:gd name="T19" fmla="*/ 9332 h 230"/>
                  <a:gd name="T20" fmla="*/ 40783 w 142"/>
                  <a:gd name="T21" fmla="*/ 3230 h 230"/>
                  <a:gd name="T22" fmla="*/ 31482 w 142"/>
                  <a:gd name="T23" fmla="*/ 0 h 230"/>
                  <a:gd name="T24" fmla="*/ 31482 w 142"/>
                  <a:gd name="T25" fmla="*/ 0 h 230"/>
                  <a:gd name="T26" fmla="*/ 21823 w 142"/>
                  <a:gd name="T27" fmla="*/ 0 h 230"/>
                  <a:gd name="T28" fmla="*/ 15741 w 142"/>
                  <a:gd name="T29" fmla="*/ 3230 h 230"/>
                  <a:gd name="T30" fmla="*/ 9301 w 142"/>
                  <a:gd name="T31" fmla="*/ 9332 h 230"/>
                  <a:gd name="T32" fmla="*/ 6082 w 142"/>
                  <a:gd name="T33" fmla="*/ 19022 h 230"/>
                  <a:gd name="T34" fmla="*/ 6082 w 142"/>
                  <a:gd name="T35" fmla="*/ 19022 h 230"/>
                  <a:gd name="T36" fmla="*/ 6082 w 142"/>
                  <a:gd name="T37" fmla="*/ 19022 h 230"/>
                  <a:gd name="T38" fmla="*/ 2862 w 142"/>
                  <a:gd name="T39" fmla="*/ 38045 h 230"/>
                  <a:gd name="T40" fmla="*/ 2862 w 142"/>
                  <a:gd name="T41" fmla="*/ 38045 h 230"/>
                  <a:gd name="T42" fmla="*/ 0 w 142"/>
                  <a:gd name="T43" fmla="*/ 57067 h 230"/>
                  <a:gd name="T44" fmla="*/ 0 w 142"/>
                  <a:gd name="T45" fmla="*/ 57067 h 230"/>
                  <a:gd name="T46" fmla="*/ 0 w 142"/>
                  <a:gd name="T47" fmla="*/ 66399 h 230"/>
                  <a:gd name="T48" fmla="*/ 2862 w 142"/>
                  <a:gd name="T49" fmla="*/ 72859 h 230"/>
                  <a:gd name="T50" fmla="*/ 9301 w 142"/>
                  <a:gd name="T51" fmla="*/ 78961 h 230"/>
                  <a:gd name="T52" fmla="*/ 18961 w 142"/>
                  <a:gd name="T53" fmla="*/ 82191 h 230"/>
                  <a:gd name="T54" fmla="*/ 18961 w 142"/>
                  <a:gd name="T55" fmla="*/ 82191 h 230"/>
                  <a:gd name="T56" fmla="*/ 28262 w 142"/>
                  <a:gd name="T57" fmla="*/ 82191 h 230"/>
                  <a:gd name="T58" fmla="*/ 34701 w 142"/>
                  <a:gd name="T59" fmla="*/ 78961 h 230"/>
                  <a:gd name="T60" fmla="*/ 40783 w 142"/>
                  <a:gd name="T61" fmla="*/ 72859 h 230"/>
                  <a:gd name="T62" fmla="*/ 44003 w 142"/>
                  <a:gd name="T63" fmla="*/ 66399 h 2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2" h="230">
                    <a:moveTo>
                      <a:pt x="123" y="185"/>
                    </a:moveTo>
                    <a:lnTo>
                      <a:pt x="123" y="185"/>
                    </a:lnTo>
                    <a:lnTo>
                      <a:pt x="141" y="123"/>
                    </a:lnTo>
                    <a:lnTo>
                      <a:pt x="141" y="70"/>
                    </a:lnTo>
                    <a:lnTo>
                      <a:pt x="141" y="44"/>
                    </a:lnTo>
                    <a:lnTo>
                      <a:pt x="132" y="26"/>
                    </a:lnTo>
                    <a:lnTo>
                      <a:pt x="114" y="9"/>
                    </a:lnTo>
                    <a:lnTo>
                      <a:pt x="88" y="0"/>
                    </a:lnTo>
                    <a:lnTo>
                      <a:pt x="61" y="0"/>
                    </a:lnTo>
                    <a:lnTo>
                      <a:pt x="44" y="9"/>
                    </a:lnTo>
                    <a:lnTo>
                      <a:pt x="26" y="26"/>
                    </a:lnTo>
                    <a:lnTo>
                      <a:pt x="17" y="53"/>
                    </a:lnTo>
                    <a:lnTo>
                      <a:pt x="8" y="106"/>
                    </a:lnTo>
                    <a:lnTo>
                      <a:pt x="0" y="159"/>
                    </a:lnTo>
                    <a:lnTo>
                      <a:pt x="0" y="185"/>
                    </a:lnTo>
                    <a:lnTo>
                      <a:pt x="8" y="203"/>
                    </a:lnTo>
                    <a:lnTo>
                      <a:pt x="26" y="220"/>
                    </a:lnTo>
                    <a:lnTo>
                      <a:pt x="53" y="229"/>
                    </a:lnTo>
                    <a:lnTo>
                      <a:pt x="79" y="229"/>
                    </a:lnTo>
                    <a:lnTo>
                      <a:pt x="97" y="220"/>
                    </a:lnTo>
                    <a:lnTo>
                      <a:pt x="114" y="203"/>
                    </a:lnTo>
                    <a:lnTo>
                      <a:pt x="123" y="1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82" name="Freeform 67"/>
              <p:cNvSpPr>
                <a:spLocks noChangeArrowheads="1"/>
              </p:cNvSpPr>
              <p:nvPr/>
            </p:nvSpPr>
            <p:spPr bwMode="auto">
              <a:xfrm>
                <a:off x="5764213" y="5357813"/>
                <a:ext cx="50800" cy="85725"/>
              </a:xfrm>
              <a:custGeom>
                <a:avLst/>
                <a:gdLst>
                  <a:gd name="T0" fmla="*/ 50442 w 142"/>
                  <a:gd name="T1" fmla="*/ 60259 h 239"/>
                  <a:gd name="T2" fmla="*/ 50442 w 142"/>
                  <a:gd name="T3" fmla="*/ 60259 h 239"/>
                  <a:gd name="T4" fmla="*/ 47580 w 142"/>
                  <a:gd name="T5" fmla="*/ 41248 h 239"/>
                  <a:gd name="T6" fmla="*/ 47580 w 142"/>
                  <a:gd name="T7" fmla="*/ 41248 h 239"/>
                  <a:gd name="T8" fmla="*/ 47580 w 142"/>
                  <a:gd name="T9" fmla="*/ 22238 h 239"/>
                  <a:gd name="T10" fmla="*/ 47580 w 142"/>
                  <a:gd name="T11" fmla="*/ 19010 h 239"/>
                  <a:gd name="T12" fmla="*/ 47580 w 142"/>
                  <a:gd name="T13" fmla="*/ 19010 h 239"/>
                  <a:gd name="T14" fmla="*/ 44361 w 142"/>
                  <a:gd name="T15" fmla="*/ 12554 h 239"/>
                  <a:gd name="T16" fmla="*/ 37921 w 142"/>
                  <a:gd name="T17" fmla="*/ 3228 h 239"/>
                  <a:gd name="T18" fmla="*/ 28620 w 142"/>
                  <a:gd name="T19" fmla="*/ 0 h 239"/>
                  <a:gd name="T20" fmla="*/ 22180 w 142"/>
                  <a:gd name="T21" fmla="*/ 0 h 239"/>
                  <a:gd name="T22" fmla="*/ 22180 w 142"/>
                  <a:gd name="T23" fmla="*/ 0 h 239"/>
                  <a:gd name="T24" fmla="*/ 12879 w 142"/>
                  <a:gd name="T25" fmla="*/ 3228 h 239"/>
                  <a:gd name="T26" fmla="*/ 3220 w 142"/>
                  <a:gd name="T27" fmla="*/ 9684 h 239"/>
                  <a:gd name="T28" fmla="*/ 0 w 142"/>
                  <a:gd name="T29" fmla="*/ 15782 h 239"/>
                  <a:gd name="T30" fmla="*/ 0 w 142"/>
                  <a:gd name="T31" fmla="*/ 25466 h 239"/>
                  <a:gd name="T32" fmla="*/ 0 w 142"/>
                  <a:gd name="T33" fmla="*/ 25466 h 239"/>
                  <a:gd name="T34" fmla="*/ 0 w 142"/>
                  <a:gd name="T35" fmla="*/ 25466 h 239"/>
                  <a:gd name="T36" fmla="*/ 0 w 142"/>
                  <a:gd name="T37" fmla="*/ 44477 h 239"/>
                  <a:gd name="T38" fmla="*/ 0 w 142"/>
                  <a:gd name="T39" fmla="*/ 44477 h 239"/>
                  <a:gd name="T40" fmla="*/ 3220 w 142"/>
                  <a:gd name="T41" fmla="*/ 63487 h 239"/>
                  <a:gd name="T42" fmla="*/ 3220 w 142"/>
                  <a:gd name="T43" fmla="*/ 63487 h 239"/>
                  <a:gd name="T44" fmla="*/ 3220 w 142"/>
                  <a:gd name="T45" fmla="*/ 69584 h 239"/>
                  <a:gd name="T46" fmla="*/ 9659 w 142"/>
                  <a:gd name="T47" fmla="*/ 79269 h 239"/>
                  <a:gd name="T48" fmla="*/ 15741 w 142"/>
                  <a:gd name="T49" fmla="*/ 82497 h 239"/>
                  <a:gd name="T50" fmla="*/ 25400 w 142"/>
                  <a:gd name="T51" fmla="*/ 85366 h 239"/>
                  <a:gd name="T52" fmla="*/ 25400 w 142"/>
                  <a:gd name="T53" fmla="*/ 85366 h 239"/>
                  <a:gd name="T54" fmla="*/ 34701 w 142"/>
                  <a:gd name="T55" fmla="*/ 82497 h 239"/>
                  <a:gd name="T56" fmla="*/ 44361 w 142"/>
                  <a:gd name="T57" fmla="*/ 76041 h 239"/>
                  <a:gd name="T58" fmla="*/ 47580 w 142"/>
                  <a:gd name="T59" fmla="*/ 69584 h 239"/>
                  <a:gd name="T60" fmla="*/ 50442 w 142"/>
                  <a:gd name="T61" fmla="*/ 60259 h 2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42" h="239">
                    <a:moveTo>
                      <a:pt x="141" y="168"/>
                    </a:moveTo>
                    <a:lnTo>
                      <a:pt x="141" y="168"/>
                    </a:lnTo>
                    <a:lnTo>
                      <a:pt x="133" y="115"/>
                    </a:lnTo>
                    <a:lnTo>
                      <a:pt x="133" y="62"/>
                    </a:lnTo>
                    <a:lnTo>
                      <a:pt x="133" y="53"/>
                    </a:lnTo>
                    <a:lnTo>
                      <a:pt x="124" y="35"/>
                    </a:lnTo>
                    <a:lnTo>
                      <a:pt x="106" y="9"/>
                    </a:lnTo>
                    <a:lnTo>
                      <a:pt x="80" y="0"/>
                    </a:lnTo>
                    <a:lnTo>
                      <a:pt x="62" y="0"/>
                    </a:lnTo>
                    <a:lnTo>
                      <a:pt x="36" y="9"/>
                    </a:lnTo>
                    <a:lnTo>
                      <a:pt x="9" y="27"/>
                    </a:lnTo>
                    <a:lnTo>
                      <a:pt x="0" y="44"/>
                    </a:lnTo>
                    <a:lnTo>
                      <a:pt x="0" y="71"/>
                    </a:lnTo>
                    <a:lnTo>
                      <a:pt x="0" y="124"/>
                    </a:lnTo>
                    <a:lnTo>
                      <a:pt x="9" y="177"/>
                    </a:lnTo>
                    <a:lnTo>
                      <a:pt x="9" y="194"/>
                    </a:lnTo>
                    <a:lnTo>
                      <a:pt x="27" y="221"/>
                    </a:lnTo>
                    <a:lnTo>
                      <a:pt x="44" y="230"/>
                    </a:lnTo>
                    <a:lnTo>
                      <a:pt x="71" y="238"/>
                    </a:lnTo>
                    <a:lnTo>
                      <a:pt x="97" y="230"/>
                    </a:lnTo>
                    <a:lnTo>
                      <a:pt x="124" y="212"/>
                    </a:lnTo>
                    <a:lnTo>
                      <a:pt x="133" y="194"/>
                    </a:lnTo>
                    <a:lnTo>
                      <a:pt x="141" y="1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83" name="Freeform 68"/>
              <p:cNvSpPr>
                <a:spLocks noChangeArrowheads="1"/>
              </p:cNvSpPr>
              <p:nvPr/>
            </p:nvSpPr>
            <p:spPr bwMode="auto">
              <a:xfrm>
                <a:off x="5738813" y="5241925"/>
                <a:ext cx="60325" cy="85725"/>
              </a:xfrm>
              <a:custGeom>
                <a:avLst/>
                <a:gdLst>
                  <a:gd name="T0" fmla="*/ 53862 w 168"/>
                  <a:gd name="T1" fmla="*/ 37862 h 240"/>
                  <a:gd name="T2" fmla="*/ 47398 w 168"/>
                  <a:gd name="T3" fmla="*/ 18931 h 240"/>
                  <a:gd name="T4" fmla="*/ 47398 w 168"/>
                  <a:gd name="T5" fmla="*/ 18931 h 240"/>
                  <a:gd name="T6" fmla="*/ 47398 w 168"/>
                  <a:gd name="T7" fmla="*/ 18931 h 240"/>
                  <a:gd name="T8" fmla="*/ 44167 w 168"/>
                  <a:gd name="T9" fmla="*/ 9644 h 240"/>
                  <a:gd name="T10" fmla="*/ 34831 w 168"/>
                  <a:gd name="T11" fmla="*/ 3215 h 240"/>
                  <a:gd name="T12" fmla="*/ 28367 w 168"/>
                  <a:gd name="T13" fmla="*/ 0 h 240"/>
                  <a:gd name="T14" fmla="*/ 19031 w 168"/>
                  <a:gd name="T15" fmla="*/ 3215 h 240"/>
                  <a:gd name="T16" fmla="*/ 19031 w 168"/>
                  <a:gd name="T17" fmla="*/ 3215 h 240"/>
                  <a:gd name="T18" fmla="*/ 9336 w 168"/>
                  <a:gd name="T19" fmla="*/ 6429 h 240"/>
                  <a:gd name="T20" fmla="*/ 3232 w 168"/>
                  <a:gd name="T21" fmla="*/ 12859 h 240"/>
                  <a:gd name="T22" fmla="*/ 0 w 168"/>
                  <a:gd name="T23" fmla="*/ 22146 h 240"/>
                  <a:gd name="T24" fmla="*/ 3232 w 168"/>
                  <a:gd name="T25" fmla="*/ 31790 h 240"/>
                  <a:gd name="T26" fmla="*/ 3232 w 168"/>
                  <a:gd name="T27" fmla="*/ 31790 h 240"/>
                  <a:gd name="T28" fmla="*/ 6104 w 168"/>
                  <a:gd name="T29" fmla="*/ 50721 h 240"/>
                  <a:gd name="T30" fmla="*/ 12568 w 168"/>
                  <a:gd name="T31" fmla="*/ 69652 h 240"/>
                  <a:gd name="T32" fmla="*/ 12568 w 168"/>
                  <a:gd name="T33" fmla="*/ 69652 h 240"/>
                  <a:gd name="T34" fmla="*/ 12568 w 168"/>
                  <a:gd name="T35" fmla="*/ 69652 h 240"/>
                  <a:gd name="T36" fmla="*/ 15799 w 168"/>
                  <a:gd name="T37" fmla="*/ 75724 h 240"/>
                  <a:gd name="T38" fmla="*/ 21904 w 168"/>
                  <a:gd name="T39" fmla="*/ 82153 h 240"/>
                  <a:gd name="T40" fmla="*/ 31599 w 168"/>
                  <a:gd name="T41" fmla="*/ 85368 h 240"/>
                  <a:gd name="T42" fmla="*/ 40935 w 168"/>
                  <a:gd name="T43" fmla="*/ 85368 h 240"/>
                  <a:gd name="T44" fmla="*/ 40935 w 168"/>
                  <a:gd name="T45" fmla="*/ 85368 h 240"/>
                  <a:gd name="T46" fmla="*/ 50630 w 168"/>
                  <a:gd name="T47" fmla="*/ 82153 h 240"/>
                  <a:gd name="T48" fmla="*/ 57093 w 168"/>
                  <a:gd name="T49" fmla="*/ 75724 h 240"/>
                  <a:gd name="T50" fmla="*/ 59966 w 168"/>
                  <a:gd name="T51" fmla="*/ 66437 h 240"/>
                  <a:gd name="T52" fmla="*/ 57093 w 168"/>
                  <a:gd name="T53" fmla="*/ 56793 h 240"/>
                  <a:gd name="T54" fmla="*/ 53862 w 168"/>
                  <a:gd name="T55" fmla="*/ 37862 h 24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8" h="240">
                    <a:moveTo>
                      <a:pt x="150" y="106"/>
                    </a:moveTo>
                    <a:lnTo>
                      <a:pt x="132" y="53"/>
                    </a:lnTo>
                    <a:lnTo>
                      <a:pt x="123" y="27"/>
                    </a:lnTo>
                    <a:lnTo>
                      <a:pt x="97" y="9"/>
                    </a:lnTo>
                    <a:lnTo>
                      <a:pt x="79" y="0"/>
                    </a:lnTo>
                    <a:lnTo>
                      <a:pt x="53" y="9"/>
                    </a:lnTo>
                    <a:lnTo>
                      <a:pt x="26" y="18"/>
                    </a:lnTo>
                    <a:lnTo>
                      <a:pt x="9" y="36"/>
                    </a:lnTo>
                    <a:lnTo>
                      <a:pt x="0" y="62"/>
                    </a:lnTo>
                    <a:lnTo>
                      <a:pt x="9" y="89"/>
                    </a:lnTo>
                    <a:lnTo>
                      <a:pt x="17" y="142"/>
                    </a:lnTo>
                    <a:lnTo>
                      <a:pt x="35" y="195"/>
                    </a:lnTo>
                    <a:lnTo>
                      <a:pt x="44" y="212"/>
                    </a:lnTo>
                    <a:lnTo>
                      <a:pt x="61" y="230"/>
                    </a:lnTo>
                    <a:lnTo>
                      <a:pt x="88" y="239"/>
                    </a:lnTo>
                    <a:lnTo>
                      <a:pt x="114" y="239"/>
                    </a:lnTo>
                    <a:lnTo>
                      <a:pt x="141" y="230"/>
                    </a:lnTo>
                    <a:lnTo>
                      <a:pt x="159" y="212"/>
                    </a:lnTo>
                    <a:lnTo>
                      <a:pt x="167" y="186"/>
                    </a:lnTo>
                    <a:lnTo>
                      <a:pt x="159" y="159"/>
                    </a:lnTo>
                    <a:lnTo>
                      <a:pt x="150"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84" name="Freeform 69"/>
              <p:cNvSpPr>
                <a:spLocks noChangeArrowheads="1"/>
              </p:cNvSpPr>
              <p:nvPr/>
            </p:nvSpPr>
            <p:spPr bwMode="auto">
              <a:xfrm>
                <a:off x="5697538" y="5137150"/>
                <a:ext cx="63500" cy="82550"/>
              </a:xfrm>
              <a:custGeom>
                <a:avLst/>
                <a:gdLst>
                  <a:gd name="T0" fmla="*/ 53814 w 177"/>
                  <a:gd name="T1" fmla="*/ 31448 h 231"/>
                  <a:gd name="T2" fmla="*/ 44486 w 177"/>
                  <a:gd name="T3" fmla="*/ 12865 h 231"/>
                  <a:gd name="T4" fmla="*/ 44486 w 177"/>
                  <a:gd name="T5" fmla="*/ 12865 h 231"/>
                  <a:gd name="T6" fmla="*/ 38028 w 177"/>
                  <a:gd name="T7" fmla="*/ 6432 h 231"/>
                  <a:gd name="T8" fmla="*/ 31571 w 177"/>
                  <a:gd name="T9" fmla="*/ 3216 h 231"/>
                  <a:gd name="T10" fmla="*/ 22243 w 177"/>
                  <a:gd name="T11" fmla="*/ 0 h 231"/>
                  <a:gd name="T12" fmla="*/ 12556 w 177"/>
                  <a:gd name="T13" fmla="*/ 3216 h 231"/>
                  <a:gd name="T14" fmla="*/ 12556 w 177"/>
                  <a:gd name="T15" fmla="*/ 3216 h 231"/>
                  <a:gd name="T16" fmla="*/ 6458 w 177"/>
                  <a:gd name="T17" fmla="*/ 9649 h 231"/>
                  <a:gd name="T18" fmla="*/ 0 w 177"/>
                  <a:gd name="T19" fmla="*/ 15724 h 231"/>
                  <a:gd name="T20" fmla="*/ 0 w 177"/>
                  <a:gd name="T21" fmla="*/ 25373 h 231"/>
                  <a:gd name="T22" fmla="*/ 0 w 177"/>
                  <a:gd name="T23" fmla="*/ 34664 h 231"/>
                  <a:gd name="T24" fmla="*/ 3229 w 177"/>
                  <a:gd name="T25" fmla="*/ 34664 h 231"/>
                  <a:gd name="T26" fmla="*/ 9328 w 177"/>
                  <a:gd name="T27" fmla="*/ 50388 h 231"/>
                  <a:gd name="T28" fmla="*/ 15785 w 177"/>
                  <a:gd name="T29" fmla="*/ 69328 h 231"/>
                  <a:gd name="T30" fmla="*/ 15785 w 177"/>
                  <a:gd name="T31" fmla="*/ 69328 h 231"/>
                  <a:gd name="T32" fmla="*/ 15785 w 177"/>
                  <a:gd name="T33" fmla="*/ 69328 h 231"/>
                  <a:gd name="T34" fmla="*/ 22243 w 177"/>
                  <a:gd name="T35" fmla="*/ 75760 h 231"/>
                  <a:gd name="T36" fmla="*/ 31571 w 177"/>
                  <a:gd name="T37" fmla="*/ 82193 h 231"/>
                  <a:gd name="T38" fmla="*/ 41257 w 177"/>
                  <a:gd name="T39" fmla="*/ 82193 h 231"/>
                  <a:gd name="T40" fmla="*/ 47356 w 177"/>
                  <a:gd name="T41" fmla="*/ 82193 h 231"/>
                  <a:gd name="T42" fmla="*/ 47356 w 177"/>
                  <a:gd name="T43" fmla="*/ 82193 h 231"/>
                  <a:gd name="T44" fmla="*/ 57042 w 177"/>
                  <a:gd name="T45" fmla="*/ 75760 h 231"/>
                  <a:gd name="T46" fmla="*/ 60271 w 177"/>
                  <a:gd name="T47" fmla="*/ 66469 h 231"/>
                  <a:gd name="T48" fmla="*/ 63141 w 177"/>
                  <a:gd name="T49" fmla="*/ 56820 h 231"/>
                  <a:gd name="T50" fmla="*/ 60271 w 177"/>
                  <a:gd name="T51" fmla="*/ 50388 h 231"/>
                  <a:gd name="T52" fmla="*/ 53814 w 177"/>
                  <a:gd name="T53" fmla="*/ 31448 h 2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77" h="231">
                    <a:moveTo>
                      <a:pt x="150" y="88"/>
                    </a:moveTo>
                    <a:lnTo>
                      <a:pt x="124" y="36"/>
                    </a:lnTo>
                    <a:lnTo>
                      <a:pt x="106" y="18"/>
                    </a:lnTo>
                    <a:lnTo>
                      <a:pt x="88" y="9"/>
                    </a:lnTo>
                    <a:lnTo>
                      <a:pt x="62" y="0"/>
                    </a:lnTo>
                    <a:lnTo>
                      <a:pt x="35" y="9"/>
                    </a:lnTo>
                    <a:lnTo>
                      <a:pt x="18" y="27"/>
                    </a:lnTo>
                    <a:lnTo>
                      <a:pt x="0" y="44"/>
                    </a:lnTo>
                    <a:lnTo>
                      <a:pt x="0" y="71"/>
                    </a:lnTo>
                    <a:lnTo>
                      <a:pt x="0" y="97"/>
                    </a:lnTo>
                    <a:lnTo>
                      <a:pt x="9" y="97"/>
                    </a:lnTo>
                    <a:lnTo>
                      <a:pt x="26" y="141"/>
                    </a:lnTo>
                    <a:lnTo>
                      <a:pt x="44" y="194"/>
                    </a:lnTo>
                    <a:lnTo>
                      <a:pt x="62" y="212"/>
                    </a:lnTo>
                    <a:lnTo>
                      <a:pt x="88" y="230"/>
                    </a:lnTo>
                    <a:lnTo>
                      <a:pt x="115" y="230"/>
                    </a:lnTo>
                    <a:lnTo>
                      <a:pt x="132" y="230"/>
                    </a:lnTo>
                    <a:lnTo>
                      <a:pt x="159" y="212"/>
                    </a:lnTo>
                    <a:lnTo>
                      <a:pt x="168" y="186"/>
                    </a:lnTo>
                    <a:lnTo>
                      <a:pt x="176" y="159"/>
                    </a:lnTo>
                    <a:lnTo>
                      <a:pt x="168" y="141"/>
                    </a:lnTo>
                    <a:lnTo>
                      <a:pt x="150" y="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85" name="Freeform 70"/>
              <p:cNvSpPr>
                <a:spLocks noChangeArrowheads="1"/>
              </p:cNvSpPr>
              <p:nvPr/>
            </p:nvSpPr>
            <p:spPr bwMode="auto">
              <a:xfrm>
                <a:off x="5640388" y="5040313"/>
                <a:ext cx="66675" cy="79375"/>
              </a:xfrm>
              <a:custGeom>
                <a:avLst/>
                <a:gdLst>
                  <a:gd name="T0" fmla="*/ 63449 w 186"/>
                  <a:gd name="T1" fmla="*/ 44177 h 221"/>
                  <a:gd name="T2" fmla="*/ 63449 w 186"/>
                  <a:gd name="T3" fmla="*/ 44177 h 221"/>
                  <a:gd name="T4" fmla="*/ 41224 w 186"/>
                  <a:gd name="T5" fmla="*/ 12571 h 221"/>
                  <a:gd name="T6" fmla="*/ 41224 w 186"/>
                  <a:gd name="T7" fmla="*/ 12571 h 221"/>
                  <a:gd name="T8" fmla="*/ 34771 w 186"/>
                  <a:gd name="T9" fmla="*/ 6106 h 221"/>
                  <a:gd name="T10" fmla="*/ 28677 w 186"/>
                  <a:gd name="T11" fmla="*/ 0 h 221"/>
                  <a:gd name="T12" fmla="*/ 18999 w 186"/>
                  <a:gd name="T13" fmla="*/ 0 h 221"/>
                  <a:gd name="T14" fmla="*/ 9679 w 186"/>
                  <a:gd name="T15" fmla="*/ 6106 h 221"/>
                  <a:gd name="T16" fmla="*/ 9679 w 186"/>
                  <a:gd name="T17" fmla="*/ 6106 h 221"/>
                  <a:gd name="T18" fmla="*/ 3226 w 186"/>
                  <a:gd name="T19" fmla="*/ 12571 h 221"/>
                  <a:gd name="T20" fmla="*/ 0 w 186"/>
                  <a:gd name="T21" fmla="*/ 19036 h 221"/>
                  <a:gd name="T22" fmla="*/ 0 w 186"/>
                  <a:gd name="T23" fmla="*/ 28374 h 221"/>
                  <a:gd name="T24" fmla="*/ 3226 w 186"/>
                  <a:gd name="T25" fmla="*/ 38071 h 221"/>
                  <a:gd name="T26" fmla="*/ 3226 w 186"/>
                  <a:gd name="T27" fmla="*/ 38071 h 221"/>
                  <a:gd name="T28" fmla="*/ 3226 w 186"/>
                  <a:gd name="T29" fmla="*/ 38071 h 221"/>
                  <a:gd name="T30" fmla="*/ 22225 w 186"/>
                  <a:gd name="T31" fmla="*/ 69678 h 221"/>
                  <a:gd name="T32" fmla="*/ 22225 w 186"/>
                  <a:gd name="T33" fmla="*/ 69678 h 221"/>
                  <a:gd name="T34" fmla="*/ 22225 w 186"/>
                  <a:gd name="T35" fmla="*/ 69678 h 221"/>
                  <a:gd name="T36" fmla="*/ 28677 w 186"/>
                  <a:gd name="T37" fmla="*/ 75783 h 221"/>
                  <a:gd name="T38" fmla="*/ 37998 w 186"/>
                  <a:gd name="T39" fmla="*/ 79016 h 221"/>
                  <a:gd name="T40" fmla="*/ 47676 w 186"/>
                  <a:gd name="T41" fmla="*/ 79016 h 221"/>
                  <a:gd name="T42" fmla="*/ 56996 w 186"/>
                  <a:gd name="T43" fmla="*/ 75783 h 221"/>
                  <a:gd name="T44" fmla="*/ 56996 w 186"/>
                  <a:gd name="T45" fmla="*/ 75783 h 221"/>
                  <a:gd name="T46" fmla="*/ 63449 w 186"/>
                  <a:gd name="T47" fmla="*/ 69678 h 221"/>
                  <a:gd name="T48" fmla="*/ 66317 w 186"/>
                  <a:gd name="T49" fmla="*/ 63213 h 221"/>
                  <a:gd name="T50" fmla="*/ 66317 w 186"/>
                  <a:gd name="T51" fmla="*/ 53874 h 221"/>
                  <a:gd name="T52" fmla="*/ 63449 w 186"/>
                  <a:gd name="T53" fmla="*/ 44177 h 2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6" h="221">
                    <a:moveTo>
                      <a:pt x="177" y="123"/>
                    </a:moveTo>
                    <a:lnTo>
                      <a:pt x="177" y="123"/>
                    </a:lnTo>
                    <a:lnTo>
                      <a:pt x="115" y="35"/>
                    </a:lnTo>
                    <a:lnTo>
                      <a:pt x="97" y="17"/>
                    </a:lnTo>
                    <a:lnTo>
                      <a:pt x="80" y="0"/>
                    </a:lnTo>
                    <a:lnTo>
                      <a:pt x="53" y="0"/>
                    </a:lnTo>
                    <a:lnTo>
                      <a:pt x="27" y="17"/>
                    </a:lnTo>
                    <a:lnTo>
                      <a:pt x="9" y="35"/>
                    </a:lnTo>
                    <a:lnTo>
                      <a:pt x="0" y="53"/>
                    </a:lnTo>
                    <a:lnTo>
                      <a:pt x="0" y="79"/>
                    </a:lnTo>
                    <a:lnTo>
                      <a:pt x="9" y="106"/>
                    </a:lnTo>
                    <a:lnTo>
                      <a:pt x="62" y="194"/>
                    </a:lnTo>
                    <a:lnTo>
                      <a:pt x="80" y="211"/>
                    </a:lnTo>
                    <a:lnTo>
                      <a:pt x="106" y="220"/>
                    </a:lnTo>
                    <a:lnTo>
                      <a:pt x="133" y="220"/>
                    </a:lnTo>
                    <a:lnTo>
                      <a:pt x="159" y="211"/>
                    </a:lnTo>
                    <a:lnTo>
                      <a:pt x="177" y="194"/>
                    </a:lnTo>
                    <a:lnTo>
                      <a:pt x="185" y="176"/>
                    </a:lnTo>
                    <a:lnTo>
                      <a:pt x="185" y="150"/>
                    </a:lnTo>
                    <a:lnTo>
                      <a:pt x="177" y="1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86" name="Freeform 71"/>
              <p:cNvSpPr>
                <a:spLocks noChangeArrowheads="1"/>
              </p:cNvSpPr>
              <p:nvPr/>
            </p:nvSpPr>
            <p:spPr bwMode="auto">
              <a:xfrm>
                <a:off x="5570538" y="4951413"/>
                <a:ext cx="69850" cy="76200"/>
              </a:xfrm>
              <a:custGeom>
                <a:avLst/>
                <a:gdLst>
                  <a:gd name="T0" fmla="*/ 9672 w 195"/>
                  <a:gd name="T1" fmla="*/ 2875 h 212"/>
                  <a:gd name="T2" fmla="*/ 9672 w 195"/>
                  <a:gd name="T3" fmla="*/ 2875 h 212"/>
                  <a:gd name="T4" fmla="*/ 3224 w 195"/>
                  <a:gd name="T5" fmla="*/ 9345 h 212"/>
                  <a:gd name="T6" fmla="*/ 0 w 195"/>
                  <a:gd name="T7" fmla="*/ 19050 h 212"/>
                  <a:gd name="T8" fmla="*/ 3224 w 195"/>
                  <a:gd name="T9" fmla="*/ 28395 h 212"/>
                  <a:gd name="T10" fmla="*/ 6448 w 195"/>
                  <a:gd name="T11" fmla="*/ 38100 h 212"/>
                  <a:gd name="T12" fmla="*/ 6448 w 195"/>
                  <a:gd name="T13" fmla="*/ 38100 h 212"/>
                  <a:gd name="T14" fmla="*/ 28298 w 195"/>
                  <a:gd name="T15" fmla="*/ 66495 h 212"/>
                  <a:gd name="T16" fmla="*/ 28298 w 195"/>
                  <a:gd name="T17" fmla="*/ 66495 h 212"/>
                  <a:gd name="T18" fmla="*/ 28298 w 195"/>
                  <a:gd name="T19" fmla="*/ 66495 h 212"/>
                  <a:gd name="T20" fmla="*/ 34746 w 195"/>
                  <a:gd name="T21" fmla="*/ 72965 h 212"/>
                  <a:gd name="T22" fmla="*/ 44417 w 195"/>
                  <a:gd name="T23" fmla="*/ 75841 h 212"/>
                  <a:gd name="T24" fmla="*/ 53731 w 195"/>
                  <a:gd name="T25" fmla="*/ 72965 h 212"/>
                  <a:gd name="T26" fmla="*/ 63402 w 195"/>
                  <a:gd name="T27" fmla="*/ 69730 h 212"/>
                  <a:gd name="T28" fmla="*/ 63402 w 195"/>
                  <a:gd name="T29" fmla="*/ 69730 h 212"/>
                  <a:gd name="T30" fmla="*/ 69492 w 195"/>
                  <a:gd name="T31" fmla="*/ 63260 h 212"/>
                  <a:gd name="T32" fmla="*/ 69492 w 195"/>
                  <a:gd name="T33" fmla="*/ 53915 h 212"/>
                  <a:gd name="T34" fmla="*/ 69492 w 195"/>
                  <a:gd name="T35" fmla="*/ 44210 h 212"/>
                  <a:gd name="T36" fmla="*/ 66268 w 195"/>
                  <a:gd name="T37" fmla="*/ 38100 h 212"/>
                  <a:gd name="T38" fmla="*/ 66268 w 195"/>
                  <a:gd name="T39" fmla="*/ 38100 h 212"/>
                  <a:gd name="T40" fmla="*/ 66268 w 195"/>
                  <a:gd name="T41" fmla="*/ 38100 h 212"/>
                  <a:gd name="T42" fmla="*/ 41194 w 195"/>
                  <a:gd name="T43" fmla="*/ 6110 h 212"/>
                  <a:gd name="T44" fmla="*/ 41194 w 195"/>
                  <a:gd name="T45" fmla="*/ 6110 h 212"/>
                  <a:gd name="T46" fmla="*/ 34746 w 195"/>
                  <a:gd name="T47" fmla="*/ 0 h 212"/>
                  <a:gd name="T48" fmla="*/ 25433 w 195"/>
                  <a:gd name="T49" fmla="*/ 0 h 212"/>
                  <a:gd name="T50" fmla="*/ 18985 w 195"/>
                  <a:gd name="T51" fmla="*/ 0 h 212"/>
                  <a:gd name="T52" fmla="*/ 9672 w 195"/>
                  <a:gd name="T53" fmla="*/ 2875 h 2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95" h="212">
                    <a:moveTo>
                      <a:pt x="27" y="8"/>
                    </a:moveTo>
                    <a:lnTo>
                      <a:pt x="27" y="8"/>
                    </a:lnTo>
                    <a:lnTo>
                      <a:pt x="9" y="26"/>
                    </a:lnTo>
                    <a:lnTo>
                      <a:pt x="0" y="53"/>
                    </a:lnTo>
                    <a:lnTo>
                      <a:pt x="9" y="79"/>
                    </a:lnTo>
                    <a:lnTo>
                      <a:pt x="18" y="106"/>
                    </a:lnTo>
                    <a:lnTo>
                      <a:pt x="79" y="185"/>
                    </a:lnTo>
                    <a:lnTo>
                      <a:pt x="97" y="203"/>
                    </a:lnTo>
                    <a:lnTo>
                      <a:pt x="124" y="211"/>
                    </a:lnTo>
                    <a:lnTo>
                      <a:pt x="150" y="203"/>
                    </a:lnTo>
                    <a:lnTo>
                      <a:pt x="177" y="194"/>
                    </a:lnTo>
                    <a:lnTo>
                      <a:pt x="194" y="176"/>
                    </a:lnTo>
                    <a:lnTo>
                      <a:pt x="194" y="150"/>
                    </a:lnTo>
                    <a:lnTo>
                      <a:pt x="194" y="123"/>
                    </a:lnTo>
                    <a:lnTo>
                      <a:pt x="185" y="106"/>
                    </a:lnTo>
                    <a:lnTo>
                      <a:pt x="115" y="17"/>
                    </a:lnTo>
                    <a:lnTo>
                      <a:pt x="97" y="0"/>
                    </a:lnTo>
                    <a:lnTo>
                      <a:pt x="71" y="0"/>
                    </a:lnTo>
                    <a:lnTo>
                      <a:pt x="53" y="0"/>
                    </a:lnTo>
                    <a:lnTo>
                      <a:pt x="27"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87" name="Freeform 72"/>
              <p:cNvSpPr>
                <a:spLocks noChangeArrowheads="1"/>
              </p:cNvSpPr>
              <p:nvPr/>
            </p:nvSpPr>
            <p:spPr bwMode="auto">
              <a:xfrm>
                <a:off x="5494338" y="4864100"/>
                <a:ext cx="73025" cy="73025"/>
              </a:xfrm>
              <a:custGeom>
                <a:avLst/>
                <a:gdLst>
                  <a:gd name="T0" fmla="*/ 6443 w 204"/>
                  <a:gd name="T1" fmla="*/ 6443 h 204"/>
                  <a:gd name="T2" fmla="*/ 6443 w 204"/>
                  <a:gd name="T3" fmla="*/ 6443 h 204"/>
                  <a:gd name="T4" fmla="*/ 3222 w 204"/>
                  <a:gd name="T5" fmla="*/ 12887 h 204"/>
                  <a:gd name="T6" fmla="*/ 0 w 204"/>
                  <a:gd name="T7" fmla="*/ 22194 h 204"/>
                  <a:gd name="T8" fmla="*/ 3222 w 204"/>
                  <a:gd name="T9" fmla="*/ 31859 h 204"/>
                  <a:gd name="T10" fmla="*/ 6443 w 204"/>
                  <a:gd name="T11" fmla="*/ 37944 h 204"/>
                  <a:gd name="T12" fmla="*/ 6443 w 204"/>
                  <a:gd name="T13" fmla="*/ 37944 h 204"/>
                  <a:gd name="T14" fmla="*/ 31501 w 204"/>
                  <a:gd name="T15" fmla="*/ 66582 h 204"/>
                  <a:gd name="T16" fmla="*/ 31501 w 204"/>
                  <a:gd name="T17" fmla="*/ 66582 h 204"/>
                  <a:gd name="T18" fmla="*/ 31501 w 204"/>
                  <a:gd name="T19" fmla="*/ 66582 h 204"/>
                  <a:gd name="T20" fmla="*/ 41166 w 204"/>
                  <a:gd name="T21" fmla="*/ 72667 h 204"/>
                  <a:gd name="T22" fmla="*/ 50473 w 204"/>
                  <a:gd name="T23" fmla="*/ 72667 h 204"/>
                  <a:gd name="T24" fmla="*/ 56917 w 204"/>
                  <a:gd name="T25" fmla="*/ 72667 h 204"/>
                  <a:gd name="T26" fmla="*/ 66582 w 204"/>
                  <a:gd name="T27" fmla="*/ 66582 h 204"/>
                  <a:gd name="T28" fmla="*/ 66582 w 204"/>
                  <a:gd name="T29" fmla="*/ 66582 h 204"/>
                  <a:gd name="T30" fmla="*/ 69445 w 204"/>
                  <a:gd name="T31" fmla="*/ 60138 h 204"/>
                  <a:gd name="T32" fmla="*/ 72667 w 204"/>
                  <a:gd name="T33" fmla="*/ 50831 h 204"/>
                  <a:gd name="T34" fmla="*/ 72667 w 204"/>
                  <a:gd name="T35" fmla="*/ 41166 h 204"/>
                  <a:gd name="T36" fmla="*/ 66582 w 204"/>
                  <a:gd name="T37" fmla="*/ 34723 h 204"/>
                  <a:gd name="T38" fmla="*/ 66582 w 204"/>
                  <a:gd name="T39" fmla="*/ 34723 h 204"/>
                  <a:gd name="T40" fmla="*/ 66582 w 204"/>
                  <a:gd name="T41" fmla="*/ 34723 h 204"/>
                  <a:gd name="T42" fmla="*/ 41166 w 204"/>
                  <a:gd name="T43" fmla="*/ 6443 h 204"/>
                  <a:gd name="T44" fmla="*/ 41166 w 204"/>
                  <a:gd name="T45" fmla="*/ 6443 h 204"/>
                  <a:gd name="T46" fmla="*/ 31501 w 204"/>
                  <a:gd name="T47" fmla="*/ 0 h 204"/>
                  <a:gd name="T48" fmla="*/ 25416 w 204"/>
                  <a:gd name="T49" fmla="*/ 0 h 204"/>
                  <a:gd name="T50" fmla="*/ 15750 w 204"/>
                  <a:gd name="T51" fmla="*/ 0 h 204"/>
                  <a:gd name="T52" fmla="*/ 6443 w 204"/>
                  <a:gd name="T53" fmla="*/ 6443 h 20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04" h="204">
                    <a:moveTo>
                      <a:pt x="18" y="18"/>
                    </a:moveTo>
                    <a:lnTo>
                      <a:pt x="18" y="18"/>
                    </a:lnTo>
                    <a:lnTo>
                      <a:pt x="9" y="36"/>
                    </a:lnTo>
                    <a:lnTo>
                      <a:pt x="0" y="62"/>
                    </a:lnTo>
                    <a:lnTo>
                      <a:pt x="9" y="89"/>
                    </a:lnTo>
                    <a:lnTo>
                      <a:pt x="18" y="106"/>
                    </a:lnTo>
                    <a:lnTo>
                      <a:pt x="88" y="186"/>
                    </a:lnTo>
                    <a:lnTo>
                      <a:pt x="115" y="203"/>
                    </a:lnTo>
                    <a:lnTo>
                      <a:pt x="141" y="203"/>
                    </a:lnTo>
                    <a:lnTo>
                      <a:pt x="159" y="203"/>
                    </a:lnTo>
                    <a:lnTo>
                      <a:pt x="186" y="186"/>
                    </a:lnTo>
                    <a:lnTo>
                      <a:pt x="194" y="168"/>
                    </a:lnTo>
                    <a:lnTo>
                      <a:pt x="203" y="142"/>
                    </a:lnTo>
                    <a:lnTo>
                      <a:pt x="203" y="115"/>
                    </a:lnTo>
                    <a:lnTo>
                      <a:pt x="186" y="97"/>
                    </a:lnTo>
                    <a:lnTo>
                      <a:pt x="115" y="18"/>
                    </a:lnTo>
                    <a:lnTo>
                      <a:pt x="88" y="0"/>
                    </a:lnTo>
                    <a:lnTo>
                      <a:pt x="71" y="0"/>
                    </a:lnTo>
                    <a:lnTo>
                      <a:pt x="44" y="0"/>
                    </a:lnTo>
                    <a:lnTo>
                      <a:pt x="18" y="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88" name="Freeform 73"/>
              <p:cNvSpPr>
                <a:spLocks noChangeArrowheads="1"/>
              </p:cNvSpPr>
              <p:nvPr/>
            </p:nvSpPr>
            <p:spPr bwMode="auto">
              <a:xfrm>
                <a:off x="5411788" y="4784725"/>
                <a:ext cx="73025" cy="73025"/>
              </a:xfrm>
              <a:custGeom>
                <a:avLst/>
                <a:gdLst>
                  <a:gd name="T0" fmla="*/ 37944 w 204"/>
                  <a:gd name="T1" fmla="*/ 6085 h 204"/>
                  <a:gd name="T2" fmla="*/ 37944 w 204"/>
                  <a:gd name="T3" fmla="*/ 6085 h 204"/>
                  <a:gd name="T4" fmla="*/ 37944 w 204"/>
                  <a:gd name="T5" fmla="*/ 6085 h 204"/>
                  <a:gd name="T6" fmla="*/ 28279 w 204"/>
                  <a:gd name="T7" fmla="*/ 3222 h 204"/>
                  <a:gd name="T8" fmla="*/ 22194 w 204"/>
                  <a:gd name="T9" fmla="*/ 0 h 204"/>
                  <a:gd name="T10" fmla="*/ 12529 w 204"/>
                  <a:gd name="T11" fmla="*/ 3222 h 204"/>
                  <a:gd name="T12" fmla="*/ 6085 w 204"/>
                  <a:gd name="T13" fmla="*/ 9307 h 204"/>
                  <a:gd name="T14" fmla="*/ 6085 w 204"/>
                  <a:gd name="T15" fmla="*/ 9307 h 204"/>
                  <a:gd name="T16" fmla="*/ 0 w 204"/>
                  <a:gd name="T17" fmla="*/ 15750 h 204"/>
                  <a:gd name="T18" fmla="*/ 0 w 204"/>
                  <a:gd name="T19" fmla="*/ 25058 h 204"/>
                  <a:gd name="T20" fmla="*/ 3222 w 204"/>
                  <a:gd name="T21" fmla="*/ 34723 h 204"/>
                  <a:gd name="T22" fmla="*/ 6085 w 204"/>
                  <a:gd name="T23" fmla="*/ 41166 h 204"/>
                  <a:gd name="T24" fmla="*/ 22194 w 204"/>
                  <a:gd name="T25" fmla="*/ 53695 h 204"/>
                  <a:gd name="T26" fmla="*/ 34723 w 204"/>
                  <a:gd name="T27" fmla="*/ 66224 h 204"/>
                  <a:gd name="T28" fmla="*/ 34723 w 204"/>
                  <a:gd name="T29" fmla="*/ 66224 h 204"/>
                  <a:gd name="T30" fmla="*/ 34723 w 204"/>
                  <a:gd name="T31" fmla="*/ 66224 h 204"/>
                  <a:gd name="T32" fmla="*/ 34723 w 204"/>
                  <a:gd name="T33" fmla="*/ 66224 h 204"/>
                  <a:gd name="T34" fmla="*/ 34723 w 204"/>
                  <a:gd name="T35" fmla="*/ 66224 h 204"/>
                  <a:gd name="T36" fmla="*/ 44030 w 204"/>
                  <a:gd name="T37" fmla="*/ 72667 h 204"/>
                  <a:gd name="T38" fmla="*/ 53695 w 204"/>
                  <a:gd name="T39" fmla="*/ 72667 h 204"/>
                  <a:gd name="T40" fmla="*/ 59780 w 204"/>
                  <a:gd name="T41" fmla="*/ 69445 h 204"/>
                  <a:gd name="T42" fmla="*/ 69445 w 204"/>
                  <a:gd name="T43" fmla="*/ 63002 h 204"/>
                  <a:gd name="T44" fmla="*/ 69445 w 204"/>
                  <a:gd name="T45" fmla="*/ 63002 h 204"/>
                  <a:gd name="T46" fmla="*/ 72667 w 204"/>
                  <a:gd name="T47" fmla="*/ 56917 h 204"/>
                  <a:gd name="T48" fmla="*/ 72667 w 204"/>
                  <a:gd name="T49" fmla="*/ 47251 h 204"/>
                  <a:gd name="T50" fmla="*/ 72667 w 204"/>
                  <a:gd name="T51" fmla="*/ 37944 h 204"/>
                  <a:gd name="T52" fmla="*/ 66224 w 204"/>
                  <a:gd name="T53" fmla="*/ 31501 h 204"/>
                  <a:gd name="T54" fmla="*/ 50473 w 204"/>
                  <a:gd name="T55" fmla="*/ 18972 h 204"/>
                  <a:gd name="T56" fmla="*/ 37944 w 204"/>
                  <a:gd name="T57" fmla="*/ 6085 h 2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4" h="204">
                    <a:moveTo>
                      <a:pt x="106" y="17"/>
                    </a:moveTo>
                    <a:lnTo>
                      <a:pt x="106" y="17"/>
                    </a:lnTo>
                    <a:lnTo>
                      <a:pt x="79" y="9"/>
                    </a:lnTo>
                    <a:lnTo>
                      <a:pt x="62" y="0"/>
                    </a:lnTo>
                    <a:lnTo>
                      <a:pt x="35" y="9"/>
                    </a:lnTo>
                    <a:lnTo>
                      <a:pt x="17" y="26"/>
                    </a:lnTo>
                    <a:lnTo>
                      <a:pt x="0" y="44"/>
                    </a:lnTo>
                    <a:lnTo>
                      <a:pt x="0" y="70"/>
                    </a:lnTo>
                    <a:lnTo>
                      <a:pt x="9" y="97"/>
                    </a:lnTo>
                    <a:lnTo>
                      <a:pt x="17" y="115"/>
                    </a:lnTo>
                    <a:lnTo>
                      <a:pt x="62" y="150"/>
                    </a:lnTo>
                    <a:lnTo>
                      <a:pt x="97" y="185"/>
                    </a:lnTo>
                    <a:lnTo>
                      <a:pt x="123" y="203"/>
                    </a:lnTo>
                    <a:lnTo>
                      <a:pt x="150" y="203"/>
                    </a:lnTo>
                    <a:lnTo>
                      <a:pt x="167" y="194"/>
                    </a:lnTo>
                    <a:lnTo>
                      <a:pt x="194" y="176"/>
                    </a:lnTo>
                    <a:lnTo>
                      <a:pt x="203" y="159"/>
                    </a:lnTo>
                    <a:lnTo>
                      <a:pt x="203" y="132"/>
                    </a:lnTo>
                    <a:lnTo>
                      <a:pt x="203" y="106"/>
                    </a:lnTo>
                    <a:lnTo>
                      <a:pt x="185" y="88"/>
                    </a:lnTo>
                    <a:lnTo>
                      <a:pt x="141" y="53"/>
                    </a:lnTo>
                    <a:lnTo>
                      <a:pt x="106"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89" name="Freeform 74"/>
              <p:cNvSpPr>
                <a:spLocks noChangeArrowheads="1"/>
              </p:cNvSpPr>
              <p:nvPr/>
            </p:nvSpPr>
            <p:spPr bwMode="auto">
              <a:xfrm>
                <a:off x="5329238" y="4708525"/>
                <a:ext cx="73025" cy="69850"/>
              </a:xfrm>
              <a:custGeom>
                <a:avLst/>
                <a:gdLst>
                  <a:gd name="T0" fmla="*/ 37944 w 204"/>
                  <a:gd name="T1" fmla="*/ 6448 h 195"/>
                  <a:gd name="T2" fmla="*/ 37944 w 204"/>
                  <a:gd name="T3" fmla="*/ 6448 h 195"/>
                  <a:gd name="T4" fmla="*/ 31859 w 204"/>
                  <a:gd name="T5" fmla="*/ 0 h 195"/>
                  <a:gd name="T6" fmla="*/ 22194 w 204"/>
                  <a:gd name="T7" fmla="*/ 0 h 195"/>
                  <a:gd name="T8" fmla="*/ 16108 w 204"/>
                  <a:gd name="T9" fmla="*/ 0 h 195"/>
                  <a:gd name="T10" fmla="*/ 6443 w 204"/>
                  <a:gd name="T11" fmla="*/ 6448 h 195"/>
                  <a:gd name="T12" fmla="*/ 6443 w 204"/>
                  <a:gd name="T13" fmla="*/ 6448 h 195"/>
                  <a:gd name="T14" fmla="*/ 3222 w 204"/>
                  <a:gd name="T15" fmla="*/ 12537 h 195"/>
                  <a:gd name="T16" fmla="*/ 0 w 204"/>
                  <a:gd name="T17" fmla="*/ 22209 h 195"/>
                  <a:gd name="T18" fmla="*/ 3222 w 204"/>
                  <a:gd name="T19" fmla="*/ 28298 h 195"/>
                  <a:gd name="T20" fmla="*/ 6443 w 204"/>
                  <a:gd name="T21" fmla="*/ 34746 h 195"/>
                  <a:gd name="T22" fmla="*/ 34723 w 204"/>
                  <a:gd name="T23" fmla="*/ 63044 h 195"/>
                  <a:gd name="T24" fmla="*/ 34723 w 204"/>
                  <a:gd name="T25" fmla="*/ 63044 h 195"/>
                  <a:gd name="T26" fmla="*/ 34723 w 204"/>
                  <a:gd name="T27" fmla="*/ 63044 h 195"/>
                  <a:gd name="T28" fmla="*/ 41166 w 204"/>
                  <a:gd name="T29" fmla="*/ 69492 h 195"/>
                  <a:gd name="T30" fmla="*/ 50831 w 204"/>
                  <a:gd name="T31" fmla="*/ 69492 h 195"/>
                  <a:gd name="T32" fmla="*/ 56917 w 204"/>
                  <a:gd name="T33" fmla="*/ 69492 h 195"/>
                  <a:gd name="T34" fmla="*/ 66582 w 204"/>
                  <a:gd name="T35" fmla="*/ 63044 h 195"/>
                  <a:gd name="T36" fmla="*/ 66582 w 204"/>
                  <a:gd name="T37" fmla="*/ 63044 h 195"/>
                  <a:gd name="T38" fmla="*/ 69803 w 204"/>
                  <a:gd name="T39" fmla="*/ 56955 h 195"/>
                  <a:gd name="T40" fmla="*/ 72667 w 204"/>
                  <a:gd name="T41" fmla="*/ 47283 h 195"/>
                  <a:gd name="T42" fmla="*/ 69803 w 204"/>
                  <a:gd name="T43" fmla="*/ 41194 h 195"/>
                  <a:gd name="T44" fmla="*/ 66582 w 204"/>
                  <a:gd name="T45" fmla="*/ 31522 h 195"/>
                  <a:gd name="T46" fmla="*/ 37944 w 204"/>
                  <a:gd name="T47" fmla="*/ 6448 h 19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4" h="195">
                    <a:moveTo>
                      <a:pt x="106" y="18"/>
                    </a:moveTo>
                    <a:lnTo>
                      <a:pt x="106" y="18"/>
                    </a:lnTo>
                    <a:lnTo>
                      <a:pt x="89" y="0"/>
                    </a:lnTo>
                    <a:lnTo>
                      <a:pt x="62" y="0"/>
                    </a:lnTo>
                    <a:lnTo>
                      <a:pt x="45" y="0"/>
                    </a:lnTo>
                    <a:lnTo>
                      <a:pt x="18" y="18"/>
                    </a:lnTo>
                    <a:lnTo>
                      <a:pt x="9" y="35"/>
                    </a:lnTo>
                    <a:lnTo>
                      <a:pt x="0" y="62"/>
                    </a:lnTo>
                    <a:lnTo>
                      <a:pt x="9" y="79"/>
                    </a:lnTo>
                    <a:lnTo>
                      <a:pt x="18" y="97"/>
                    </a:lnTo>
                    <a:lnTo>
                      <a:pt x="97" y="176"/>
                    </a:lnTo>
                    <a:lnTo>
                      <a:pt x="115" y="194"/>
                    </a:lnTo>
                    <a:lnTo>
                      <a:pt x="142" y="194"/>
                    </a:lnTo>
                    <a:lnTo>
                      <a:pt x="159" y="194"/>
                    </a:lnTo>
                    <a:lnTo>
                      <a:pt x="186" y="176"/>
                    </a:lnTo>
                    <a:lnTo>
                      <a:pt x="195" y="159"/>
                    </a:lnTo>
                    <a:lnTo>
                      <a:pt x="203" y="132"/>
                    </a:lnTo>
                    <a:lnTo>
                      <a:pt x="195" y="115"/>
                    </a:lnTo>
                    <a:lnTo>
                      <a:pt x="186" y="88"/>
                    </a:lnTo>
                    <a:lnTo>
                      <a:pt x="106" y="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90" name="Freeform 75"/>
              <p:cNvSpPr>
                <a:spLocks noChangeArrowheads="1"/>
              </p:cNvSpPr>
              <p:nvPr/>
            </p:nvSpPr>
            <p:spPr bwMode="auto">
              <a:xfrm>
                <a:off x="5253038" y="4622800"/>
                <a:ext cx="69850" cy="73025"/>
              </a:xfrm>
              <a:custGeom>
                <a:avLst/>
                <a:gdLst>
                  <a:gd name="T0" fmla="*/ 37970 w 195"/>
                  <a:gd name="T1" fmla="*/ 6085 h 204"/>
                  <a:gd name="T2" fmla="*/ 37970 w 195"/>
                  <a:gd name="T3" fmla="*/ 6085 h 204"/>
                  <a:gd name="T4" fmla="*/ 37970 w 195"/>
                  <a:gd name="T5" fmla="*/ 6085 h 204"/>
                  <a:gd name="T6" fmla="*/ 31522 w 195"/>
                  <a:gd name="T7" fmla="*/ 3222 h 204"/>
                  <a:gd name="T8" fmla="*/ 25074 w 195"/>
                  <a:gd name="T9" fmla="*/ 0 h 204"/>
                  <a:gd name="T10" fmla="*/ 15761 w 195"/>
                  <a:gd name="T11" fmla="*/ 0 h 204"/>
                  <a:gd name="T12" fmla="*/ 9313 w 195"/>
                  <a:gd name="T13" fmla="*/ 3222 h 204"/>
                  <a:gd name="T14" fmla="*/ 9313 w 195"/>
                  <a:gd name="T15" fmla="*/ 3222 h 204"/>
                  <a:gd name="T16" fmla="*/ 2866 w 195"/>
                  <a:gd name="T17" fmla="*/ 12529 h 204"/>
                  <a:gd name="T18" fmla="*/ 0 w 195"/>
                  <a:gd name="T19" fmla="*/ 18972 h 204"/>
                  <a:gd name="T20" fmla="*/ 2866 w 195"/>
                  <a:gd name="T21" fmla="*/ 28279 h 204"/>
                  <a:gd name="T22" fmla="*/ 6089 w 195"/>
                  <a:gd name="T23" fmla="*/ 34723 h 204"/>
                  <a:gd name="T24" fmla="*/ 6089 w 195"/>
                  <a:gd name="T25" fmla="*/ 34723 h 204"/>
                  <a:gd name="T26" fmla="*/ 31522 w 195"/>
                  <a:gd name="T27" fmla="*/ 63002 h 204"/>
                  <a:gd name="T28" fmla="*/ 31522 w 195"/>
                  <a:gd name="T29" fmla="*/ 63002 h 204"/>
                  <a:gd name="T30" fmla="*/ 31522 w 195"/>
                  <a:gd name="T31" fmla="*/ 63002 h 204"/>
                  <a:gd name="T32" fmla="*/ 31522 w 195"/>
                  <a:gd name="T33" fmla="*/ 63002 h 204"/>
                  <a:gd name="T34" fmla="*/ 37970 w 195"/>
                  <a:gd name="T35" fmla="*/ 69445 h 204"/>
                  <a:gd name="T36" fmla="*/ 47283 w 195"/>
                  <a:gd name="T37" fmla="*/ 72667 h 204"/>
                  <a:gd name="T38" fmla="*/ 53731 w 195"/>
                  <a:gd name="T39" fmla="*/ 72667 h 204"/>
                  <a:gd name="T40" fmla="*/ 63044 w 195"/>
                  <a:gd name="T41" fmla="*/ 66224 h 204"/>
                  <a:gd name="T42" fmla="*/ 63044 w 195"/>
                  <a:gd name="T43" fmla="*/ 66224 h 204"/>
                  <a:gd name="T44" fmla="*/ 66268 w 195"/>
                  <a:gd name="T45" fmla="*/ 59780 h 204"/>
                  <a:gd name="T46" fmla="*/ 69492 w 195"/>
                  <a:gd name="T47" fmla="*/ 50473 h 204"/>
                  <a:gd name="T48" fmla="*/ 69492 w 195"/>
                  <a:gd name="T49" fmla="*/ 44030 h 204"/>
                  <a:gd name="T50" fmla="*/ 63044 w 195"/>
                  <a:gd name="T51" fmla="*/ 34723 h 204"/>
                  <a:gd name="T52" fmla="*/ 63044 w 195"/>
                  <a:gd name="T53" fmla="*/ 34723 h 204"/>
                  <a:gd name="T54" fmla="*/ 37970 w 195"/>
                  <a:gd name="T55" fmla="*/ 6085 h 2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5" h="204">
                    <a:moveTo>
                      <a:pt x="106" y="17"/>
                    </a:moveTo>
                    <a:lnTo>
                      <a:pt x="106" y="17"/>
                    </a:lnTo>
                    <a:lnTo>
                      <a:pt x="88" y="9"/>
                    </a:lnTo>
                    <a:lnTo>
                      <a:pt x="70" y="0"/>
                    </a:lnTo>
                    <a:lnTo>
                      <a:pt x="44" y="0"/>
                    </a:lnTo>
                    <a:lnTo>
                      <a:pt x="26" y="9"/>
                    </a:lnTo>
                    <a:lnTo>
                      <a:pt x="8" y="35"/>
                    </a:lnTo>
                    <a:lnTo>
                      <a:pt x="0" y="53"/>
                    </a:lnTo>
                    <a:lnTo>
                      <a:pt x="8" y="79"/>
                    </a:lnTo>
                    <a:lnTo>
                      <a:pt x="17" y="97"/>
                    </a:lnTo>
                    <a:lnTo>
                      <a:pt x="88" y="176"/>
                    </a:lnTo>
                    <a:lnTo>
                      <a:pt x="106" y="194"/>
                    </a:lnTo>
                    <a:lnTo>
                      <a:pt x="132" y="203"/>
                    </a:lnTo>
                    <a:lnTo>
                      <a:pt x="150" y="203"/>
                    </a:lnTo>
                    <a:lnTo>
                      <a:pt x="176" y="185"/>
                    </a:lnTo>
                    <a:lnTo>
                      <a:pt x="185" y="167"/>
                    </a:lnTo>
                    <a:lnTo>
                      <a:pt x="194" y="141"/>
                    </a:lnTo>
                    <a:lnTo>
                      <a:pt x="194" y="123"/>
                    </a:lnTo>
                    <a:lnTo>
                      <a:pt x="176" y="97"/>
                    </a:lnTo>
                    <a:lnTo>
                      <a:pt x="106"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91" name="Freeform 76"/>
              <p:cNvSpPr>
                <a:spLocks noChangeArrowheads="1"/>
              </p:cNvSpPr>
              <p:nvPr/>
            </p:nvSpPr>
            <p:spPr bwMode="auto">
              <a:xfrm>
                <a:off x="5186363" y="4530725"/>
                <a:ext cx="63500" cy="73025"/>
              </a:xfrm>
              <a:custGeom>
                <a:avLst/>
                <a:gdLst>
                  <a:gd name="T0" fmla="*/ 9632 w 178"/>
                  <a:gd name="T1" fmla="*/ 3222 h 204"/>
                  <a:gd name="T2" fmla="*/ 9632 w 178"/>
                  <a:gd name="T3" fmla="*/ 3222 h 204"/>
                  <a:gd name="T4" fmla="*/ 6421 w 178"/>
                  <a:gd name="T5" fmla="*/ 9307 h 204"/>
                  <a:gd name="T6" fmla="*/ 3211 w 178"/>
                  <a:gd name="T7" fmla="*/ 15750 h 204"/>
                  <a:gd name="T8" fmla="*/ 0 w 178"/>
                  <a:gd name="T9" fmla="*/ 25058 h 204"/>
                  <a:gd name="T10" fmla="*/ 3211 w 178"/>
                  <a:gd name="T11" fmla="*/ 31501 h 204"/>
                  <a:gd name="T12" fmla="*/ 3211 w 178"/>
                  <a:gd name="T13" fmla="*/ 31501 h 204"/>
                  <a:gd name="T14" fmla="*/ 25329 w 178"/>
                  <a:gd name="T15" fmla="*/ 63002 h 204"/>
                  <a:gd name="T16" fmla="*/ 25329 w 178"/>
                  <a:gd name="T17" fmla="*/ 66224 h 204"/>
                  <a:gd name="T18" fmla="*/ 25329 w 178"/>
                  <a:gd name="T19" fmla="*/ 66224 h 204"/>
                  <a:gd name="T20" fmla="*/ 25329 w 178"/>
                  <a:gd name="T21" fmla="*/ 66224 h 204"/>
                  <a:gd name="T22" fmla="*/ 25329 w 178"/>
                  <a:gd name="T23" fmla="*/ 66224 h 204"/>
                  <a:gd name="T24" fmla="*/ 31750 w 178"/>
                  <a:gd name="T25" fmla="*/ 69445 h 204"/>
                  <a:gd name="T26" fmla="*/ 41025 w 178"/>
                  <a:gd name="T27" fmla="*/ 72667 h 204"/>
                  <a:gd name="T28" fmla="*/ 47447 w 178"/>
                  <a:gd name="T29" fmla="*/ 72667 h 204"/>
                  <a:gd name="T30" fmla="*/ 56722 w 178"/>
                  <a:gd name="T31" fmla="*/ 69445 h 204"/>
                  <a:gd name="T32" fmla="*/ 56722 w 178"/>
                  <a:gd name="T33" fmla="*/ 69445 h 204"/>
                  <a:gd name="T34" fmla="*/ 59933 w 178"/>
                  <a:gd name="T35" fmla="*/ 63002 h 204"/>
                  <a:gd name="T36" fmla="*/ 63143 w 178"/>
                  <a:gd name="T37" fmla="*/ 56917 h 204"/>
                  <a:gd name="T38" fmla="*/ 63143 w 178"/>
                  <a:gd name="T39" fmla="*/ 47251 h 204"/>
                  <a:gd name="T40" fmla="*/ 59933 w 178"/>
                  <a:gd name="T41" fmla="*/ 41166 h 204"/>
                  <a:gd name="T42" fmla="*/ 59933 w 178"/>
                  <a:gd name="T43" fmla="*/ 41166 h 204"/>
                  <a:gd name="T44" fmla="*/ 41025 w 178"/>
                  <a:gd name="T45" fmla="*/ 9307 h 204"/>
                  <a:gd name="T46" fmla="*/ 41025 w 178"/>
                  <a:gd name="T47" fmla="*/ 9307 h 204"/>
                  <a:gd name="T48" fmla="*/ 34604 w 178"/>
                  <a:gd name="T49" fmla="*/ 3222 h 204"/>
                  <a:gd name="T50" fmla="*/ 25329 w 178"/>
                  <a:gd name="T51" fmla="*/ 0 h 204"/>
                  <a:gd name="T52" fmla="*/ 18907 w 178"/>
                  <a:gd name="T53" fmla="*/ 0 h 204"/>
                  <a:gd name="T54" fmla="*/ 9632 w 178"/>
                  <a:gd name="T55" fmla="*/ 3222 h 2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8" h="204">
                    <a:moveTo>
                      <a:pt x="27" y="9"/>
                    </a:moveTo>
                    <a:lnTo>
                      <a:pt x="27" y="9"/>
                    </a:lnTo>
                    <a:lnTo>
                      <a:pt x="18" y="26"/>
                    </a:lnTo>
                    <a:lnTo>
                      <a:pt x="9" y="44"/>
                    </a:lnTo>
                    <a:lnTo>
                      <a:pt x="0" y="70"/>
                    </a:lnTo>
                    <a:lnTo>
                      <a:pt x="9" y="88"/>
                    </a:lnTo>
                    <a:lnTo>
                      <a:pt x="71" y="176"/>
                    </a:lnTo>
                    <a:lnTo>
                      <a:pt x="71" y="185"/>
                    </a:lnTo>
                    <a:lnTo>
                      <a:pt x="89" y="194"/>
                    </a:lnTo>
                    <a:lnTo>
                      <a:pt x="115" y="203"/>
                    </a:lnTo>
                    <a:lnTo>
                      <a:pt x="133" y="203"/>
                    </a:lnTo>
                    <a:lnTo>
                      <a:pt x="159" y="194"/>
                    </a:lnTo>
                    <a:lnTo>
                      <a:pt x="168" y="176"/>
                    </a:lnTo>
                    <a:lnTo>
                      <a:pt x="177" y="159"/>
                    </a:lnTo>
                    <a:lnTo>
                      <a:pt x="177" y="132"/>
                    </a:lnTo>
                    <a:lnTo>
                      <a:pt x="168" y="115"/>
                    </a:lnTo>
                    <a:lnTo>
                      <a:pt x="115" y="26"/>
                    </a:lnTo>
                    <a:lnTo>
                      <a:pt x="97" y="9"/>
                    </a:lnTo>
                    <a:lnTo>
                      <a:pt x="71" y="0"/>
                    </a:lnTo>
                    <a:lnTo>
                      <a:pt x="53" y="0"/>
                    </a:lnTo>
                    <a:lnTo>
                      <a:pt x="27"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92" name="Freeform 77"/>
              <p:cNvSpPr>
                <a:spLocks noChangeArrowheads="1"/>
              </p:cNvSpPr>
              <p:nvPr/>
            </p:nvSpPr>
            <p:spPr bwMode="auto">
              <a:xfrm>
                <a:off x="5135563" y="4429125"/>
                <a:ext cx="57150" cy="76200"/>
              </a:xfrm>
              <a:custGeom>
                <a:avLst/>
                <a:gdLst>
                  <a:gd name="T0" fmla="*/ 12502 w 160"/>
                  <a:gd name="T1" fmla="*/ 2875 h 212"/>
                  <a:gd name="T2" fmla="*/ 12502 w 160"/>
                  <a:gd name="T3" fmla="*/ 2875 h 212"/>
                  <a:gd name="T4" fmla="*/ 3215 w 160"/>
                  <a:gd name="T5" fmla="*/ 6110 h 212"/>
                  <a:gd name="T6" fmla="*/ 0 w 160"/>
                  <a:gd name="T7" fmla="*/ 12580 h 212"/>
                  <a:gd name="T8" fmla="*/ 0 w 160"/>
                  <a:gd name="T9" fmla="*/ 21925 h 212"/>
                  <a:gd name="T10" fmla="*/ 0 w 160"/>
                  <a:gd name="T11" fmla="*/ 28395 h 212"/>
                  <a:gd name="T12" fmla="*/ 0 w 160"/>
                  <a:gd name="T13" fmla="*/ 28395 h 212"/>
                  <a:gd name="T14" fmla="*/ 15716 w 160"/>
                  <a:gd name="T15" fmla="*/ 66495 h 212"/>
                  <a:gd name="T16" fmla="*/ 15716 w 160"/>
                  <a:gd name="T17" fmla="*/ 66495 h 212"/>
                  <a:gd name="T18" fmla="*/ 15716 w 160"/>
                  <a:gd name="T19" fmla="*/ 66495 h 212"/>
                  <a:gd name="T20" fmla="*/ 15716 w 160"/>
                  <a:gd name="T21" fmla="*/ 66495 h 212"/>
                  <a:gd name="T22" fmla="*/ 15716 w 160"/>
                  <a:gd name="T23" fmla="*/ 66495 h 212"/>
                  <a:gd name="T24" fmla="*/ 22146 w 160"/>
                  <a:gd name="T25" fmla="*/ 72606 h 212"/>
                  <a:gd name="T26" fmla="*/ 28575 w 160"/>
                  <a:gd name="T27" fmla="*/ 75841 h 212"/>
                  <a:gd name="T28" fmla="*/ 37862 w 160"/>
                  <a:gd name="T29" fmla="*/ 75841 h 212"/>
                  <a:gd name="T30" fmla="*/ 44291 w 160"/>
                  <a:gd name="T31" fmla="*/ 75841 h 212"/>
                  <a:gd name="T32" fmla="*/ 44291 w 160"/>
                  <a:gd name="T33" fmla="*/ 75841 h 212"/>
                  <a:gd name="T34" fmla="*/ 50363 w 160"/>
                  <a:gd name="T35" fmla="*/ 69730 h 212"/>
                  <a:gd name="T36" fmla="*/ 53578 w 160"/>
                  <a:gd name="T37" fmla="*/ 63260 h 212"/>
                  <a:gd name="T38" fmla="*/ 56793 w 160"/>
                  <a:gd name="T39" fmla="*/ 53915 h 212"/>
                  <a:gd name="T40" fmla="*/ 53578 w 160"/>
                  <a:gd name="T41" fmla="*/ 47445 h 212"/>
                  <a:gd name="T42" fmla="*/ 53578 w 160"/>
                  <a:gd name="T43" fmla="*/ 47445 h 212"/>
                  <a:gd name="T44" fmla="*/ 37862 w 160"/>
                  <a:gd name="T45" fmla="*/ 12580 h 212"/>
                  <a:gd name="T46" fmla="*/ 37862 w 160"/>
                  <a:gd name="T47" fmla="*/ 12580 h 212"/>
                  <a:gd name="T48" fmla="*/ 34647 w 160"/>
                  <a:gd name="T49" fmla="*/ 6110 h 212"/>
                  <a:gd name="T50" fmla="*/ 28575 w 160"/>
                  <a:gd name="T51" fmla="*/ 2875 h 212"/>
                  <a:gd name="T52" fmla="*/ 18931 w 160"/>
                  <a:gd name="T53" fmla="*/ 0 h 212"/>
                  <a:gd name="T54" fmla="*/ 12502 w 160"/>
                  <a:gd name="T55" fmla="*/ 2875 h 2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0" h="212">
                    <a:moveTo>
                      <a:pt x="35" y="8"/>
                    </a:moveTo>
                    <a:lnTo>
                      <a:pt x="35" y="8"/>
                    </a:lnTo>
                    <a:lnTo>
                      <a:pt x="9" y="17"/>
                    </a:lnTo>
                    <a:lnTo>
                      <a:pt x="0" y="35"/>
                    </a:lnTo>
                    <a:lnTo>
                      <a:pt x="0" y="61"/>
                    </a:lnTo>
                    <a:lnTo>
                      <a:pt x="0" y="79"/>
                    </a:lnTo>
                    <a:lnTo>
                      <a:pt x="44" y="185"/>
                    </a:lnTo>
                    <a:lnTo>
                      <a:pt x="62" y="202"/>
                    </a:lnTo>
                    <a:lnTo>
                      <a:pt x="80" y="211"/>
                    </a:lnTo>
                    <a:lnTo>
                      <a:pt x="106" y="211"/>
                    </a:lnTo>
                    <a:lnTo>
                      <a:pt x="124" y="211"/>
                    </a:lnTo>
                    <a:lnTo>
                      <a:pt x="141" y="194"/>
                    </a:lnTo>
                    <a:lnTo>
                      <a:pt x="150" y="176"/>
                    </a:lnTo>
                    <a:lnTo>
                      <a:pt x="159" y="150"/>
                    </a:lnTo>
                    <a:lnTo>
                      <a:pt x="150" y="132"/>
                    </a:lnTo>
                    <a:lnTo>
                      <a:pt x="106" y="35"/>
                    </a:lnTo>
                    <a:lnTo>
                      <a:pt x="97" y="17"/>
                    </a:lnTo>
                    <a:lnTo>
                      <a:pt x="80" y="8"/>
                    </a:lnTo>
                    <a:lnTo>
                      <a:pt x="53" y="0"/>
                    </a:lnTo>
                    <a:lnTo>
                      <a:pt x="35"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93" name="Freeform 78"/>
              <p:cNvSpPr>
                <a:spLocks noChangeArrowheads="1"/>
              </p:cNvSpPr>
              <p:nvPr/>
            </p:nvSpPr>
            <p:spPr bwMode="auto">
              <a:xfrm>
                <a:off x="5103813" y="4321175"/>
                <a:ext cx="47625" cy="79375"/>
              </a:xfrm>
              <a:custGeom>
                <a:avLst/>
                <a:gdLst>
                  <a:gd name="T0" fmla="*/ 6445 w 133"/>
                  <a:gd name="T1" fmla="*/ 63213 h 221"/>
                  <a:gd name="T2" fmla="*/ 6445 w 133"/>
                  <a:gd name="T3" fmla="*/ 63213 h 221"/>
                  <a:gd name="T4" fmla="*/ 6445 w 133"/>
                  <a:gd name="T5" fmla="*/ 63213 h 221"/>
                  <a:gd name="T6" fmla="*/ 6445 w 133"/>
                  <a:gd name="T7" fmla="*/ 63213 h 221"/>
                  <a:gd name="T8" fmla="*/ 9310 w 133"/>
                  <a:gd name="T9" fmla="*/ 69678 h 221"/>
                  <a:gd name="T10" fmla="*/ 15756 w 133"/>
                  <a:gd name="T11" fmla="*/ 75783 h 221"/>
                  <a:gd name="T12" fmla="*/ 22201 w 133"/>
                  <a:gd name="T13" fmla="*/ 79016 h 221"/>
                  <a:gd name="T14" fmla="*/ 31511 w 133"/>
                  <a:gd name="T15" fmla="*/ 75783 h 221"/>
                  <a:gd name="T16" fmla="*/ 31511 w 133"/>
                  <a:gd name="T17" fmla="*/ 75783 h 221"/>
                  <a:gd name="T18" fmla="*/ 37957 w 133"/>
                  <a:gd name="T19" fmla="*/ 72551 h 221"/>
                  <a:gd name="T20" fmla="*/ 44044 w 133"/>
                  <a:gd name="T21" fmla="*/ 66445 h 221"/>
                  <a:gd name="T22" fmla="*/ 47267 w 133"/>
                  <a:gd name="T23" fmla="*/ 59980 h 221"/>
                  <a:gd name="T24" fmla="*/ 47267 w 133"/>
                  <a:gd name="T25" fmla="*/ 53874 h 221"/>
                  <a:gd name="T26" fmla="*/ 47267 w 133"/>
                  <a:gd name="T27" fmla="*/ 53874 h 221"/>
                  <a:gd name="T28" fmla="*/ 41180 w 133"/>
                  <a:gd name="T29" fmla="*/ 34839 h 221"/>
                  <a:gd name="T30" fmla="*/ 41180 w 133"/>
                  <a:gd name="T31" fmla="*/ 34839 h 221"/>
                  <a:gd name="T32" fmla="*/ 37957 w 133"/>
                  <a:gd name="T33" fmla="*/ 15803 h 221"/>
                  <a:gd name="T34" fmla="*/ 37957 w 133"/>
                  <a:gd name="T35" fmla="*/ 15803 h 221"/>
                  <a:gd name="T36" fmla="*/ 37957 w 133"/>
                  <a:gd name="T37" fmla="*/ 15803 h 221"/>
                  <a:gd name="T38" fmla="*/ 34734 w 133"/>
                  <a:gd name="T39" fmla="*/ 9338 h 221"/>
                  <a:gd name="T40" fmla="*/ 28289 w 133"/>
                  <a:gd name="T41" fmla="*/ 2873 h 221"/>
                  <a:gd name="T42" fmla="*/ 22201 w 133"/>
                  <a:gd name="T43" fmla="*/ 0 h 221"/>
                  <a:gd name="T44" fmla="*/ 15756 w 133"/>
                  <a:gd name="T45" fmla="*/ 0 h 221"/>
                  <a:gd name="T46" fmla="*/ 15756 w 133"/>
                  <a:gd name="T47" fmla="*/ 0 h 221"/>
                  <a:gd name="T48" fmla="*/ 6445 w 133"/>
                  <a:gd name="T49" fmla="*/ 2873 h 221"/>
                  <a:gd name="T50" fmla="*/ 3223 w 133"/>
                  <a:gd name="T51" fmla="*/ 9338 h 221"/>
                  <a:gd name="T52" fmla="*/ 0 w 133"/>
                  <a:gd name="T53" fmla="*/ 15803 h 221"/>
                  <a:gd name="T54" fmla="*/ 0 w 133"/>
                  <a:gd name="T55" fmla="*/ 21909 h 221"/>
                  <a:gd name="T56" fmla="*/ 0 w 133"/>
                  <a:gd name="T57" fmla="*/ 21909 h 221"/>
                  <a:gd name="T58" fmla="*/ 3223 w 133"/>
                  <a:gd name="T59" fmla="*/ 44177 h 221"/>
                  <a:gd name="T60" fmla="*/ 3223 w 133"/>
                  <a:gd name="T61" fmla="*/ 44177 h 221"/>
                  <a:gd name="T62" fmla="*/ 6445 w 133"/>
                  <a:gd name="T63" fmla="*/ 63213 h 2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33" h="221">
                    <a:moveTo>
                      <a:pt x="18" y="176"/>
                    </a:moveTo>
                    <a:lnTo>
                      <a:pt x="18" y="176"/>
                    </a:lnTo>
                    <a:lnTo>
                      <a:pt x="26" y="194"/>
                    </a:lnTo>
                    <a:lnTo>
                      <a:pt x="44" y="211"/>
                    </a:lnTo>
                    <a:lnTo>
                      <a:pt x="62" y="220"/>
                    </a:lnTo>
                    <a:lnTo>
                      <a:pt x="88" y="211"/>
                    </a:lnTo>
                    <a:lnTo>
                      <a:pt x="106" y="202"/>
                    </a:lnTo>
                    <a:lnTo>
                      <a:pt x="123" y="185"/>
                    </a:lnTo>
                    <a:lnTo>
                      <a:pt x="132" y="167"/>
                    </a:lnTo>
                    <a:lnTo>
                      <a:pt x="132" y="150"/>
                    </a:lnTo>
                    <a:lnTo>
                      <a:pt x="115" y="97"/>
                    </a:lnTo>
                    <a:lnTo>
                      <a:pt x="106" y="44"/>
                    </a:lnTo>
                    <a:lnTo>
                      <a:pt x="97" y="26"/>
                    </a:lnTo>
                    <a:lnTo>
                      <a:pt x="79" y="8"/>
                    </a:lnTo>
                    <a:lnTo>
                      <a:pt x="62" y="0"/>
                    </a:lnTo>
                    <a:lnTo>
                      <a:pt x="44" y="0"/>
                    </a:lnTo>
                    <a:lnTo>
                      <a:pt x="18" y="8"/>
                    </a:lnTo>
                    <a:lnTo>
                      <a:pt x="9" y="26"/>
                    </a:lnTo>
                    <a:lnTo>
                      <a:pt x="0" y="44"/>
                    </a:lnTo>
                    <a:lnTo>
                      <a:pt x="0" y="61"/>
                    </a:lnTo>
                    <a:lnTo>
                      <a:pt x="9" y="123"/>
                    </a:lnTo>
                    <a:lnTo>
                      <a:pt x="18" y="17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94" name="Freeform 79"/>
              <p:cNvSpPr>
                <a:spLocks noChangeArrowheads="1"/>
              </p:cNvSpPr>
              <p:nvPr/>
            </p:nvSpPr>
            <p:spPr bwMode="auto">
              <a:xfrm>
                <a:off x="5097463" y="4210050"/>
                <a:ext cx="41275" cy="76200"/>
              </a:xfrm>
              <a:custGeom>
                <a:avLst/>
                <a:gdLst>
                  <a:gd name="T0" fmla="*/ 0 w 116"/>
                  <a:gd name="T1" fmla="*/ 34865 h 212"/>
                  <a:gd name="T2" fmla="*/ 0 w 116"/>
                  <a:gd name="T3" fmla="*/ 44210 h 212"/>
                  <a:gd name="T4" fmla="*/ 0 w 116"/>
                  <a:gd name="T5" fmla="*/ 53915 h 212"/>
                  <a:gd name="T6" fmla="*/ 0 w 116"/>
                  <a:gd name="T7" fmla="*/ 53915 h 212"/>
                  <a:gd name="T8" fmla="*/ 0 w 116"/>
                  <a:gd name="T9" fmla="*/ 53915 h 212"/>
                  <a:gd name="T10" fmla="*/ 0 w 116"/>
                  <a:gd name="T11" fmla="*/ 53915 h 212"/>
                  <a:gd name="T12" fmla="*/ 0 w 116"/>
                  <a:gd name="T13" fmla="*/ 63260 h 212"/>
                  <a:gd name="T14" fmla="*/ 6405 w 116"/>
                  <a:gd name="T15" fmla="*/ 69730 h 212"/>
                  <a:gd name="T16" fmla="*/ 12809 w 116"/>
                  <a:gd name="T17" fmla="*/ 72965 h 212"/>
                  <a:gd name="T18" fmla="*/ 18858 w 116"/>
                  <a:gd name="T19" fmla="*/ 75841 h 212"/>
                  <a:gd name="T20" fmla="*/ 18858 w 116"/>
                  <a:gd name="T21" fmla="*/ 75841 h 212"/>
                  <a:gd name="T22" fmla="*/ 25263 w 116"/>
                  <a:gd name="T23" fmla="*/ 72965 h 212"/>
                  <a:gd name="T24" fmla="*/ 31312 w 116"/>
                  <a:gd name="T25" fmla="*/ 69730 h 212"/>
                  <a:gd name="T26" fmla="*/ 37717 w 116"/>
                  <a:gd name="T27" fmla="*/ 63260 h 212"/>
                  <a:gd name="T28" fmla="*/ 37717 w 116"/>
                  <a:gd name="T29" fmla="*/ 56791 h 212"/>
                  <a:gd name="T30" fmla="*/ 37717 w 116"/>
                  <a:gd name="T31" fmla="*/ 47445 h 212"/>
                  <a:gd name="T32" fmla="*/ 40919 w 116"/>
                  <a:gd name="T33" fmla="*/ 38100 h 212"/>
                  <a:gd name="T34" fmla="*/ 40919 w 116"/>
                  <a:gd name="T35" fmla="*/ 38100 h 212"/>
                  <a:gd name="T36" fmla="*/ 40919 w 116"/>
                  <a:gd name="T37" fmla="*/ 19050 h 212"/>
                  <a:gd name="T38" fmla="*/ 40919 w 116"/>
                  <a:gd name="T39" fmla="*/ 19050 h 212"/>
                  <a:gd name="T40" fmla="*/ 40919 w 116"/>
                  <a:gd name="T41" fmla="*/ 19050 h 212"/>
                  <a:gd name="T42" fmla="*/ 40919 w 116"/>
                  <a:gd name="T43" fmla="*/ 12580 h 212"/>
                  <a:gd name="T44" fmla="*/ 37717 w 116"/>
                  <a:gd name="T45" fmla="*/ 6110 h 212"/>
                  <a:gd name="T46" fmla="*/ 31312 w 116"/>
                  <a:gd name="T47" fmla="*/ 0 h 212"/>
                  <a:gd name="T48" fmla="*/ 25263 w 116"/>
                  <a:gd name="T49" fmla="*/ 0 h 212"/>
                  <a:gd name="T50" fmla="*/ 25263 w 116"/>
                  <a:gd name="T51" fmla="*/ 0 h 212"/>
                  <a:gd name="T52" fmla="*/ 18858 w 116"/>
                  <a:gd name="T53" fmla="*/ 0 h 212"/>
                  <a:gd name="T54" fmla="*/ 9607 w 116"/>
                  <a:gd name="T55" fmla="*/ 2875 h 212"/>
                  <a:gd name="T56" fmla="*/ 6405 w 116"/>
                  <a:gd name="T57" fmla="*/ 6110 h 212"/>
                  <a:gd name="T58" fmla="*/ 3202 w 116"/>
                  <a:gd name="T59" fmla="*/ 15815 h 212"/>
                  <a:gd name="T60" fmla="*/ 3202 w 116"/>
                  <a:gd name="T61" fmla="*/ 15815 h 212"/>
                  <a:gd name="T62" fmla="*/ 0 w 116"/>
                  <a:gd name="T63" fmla="*/ 34865 h 2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6" h="212">
                    <a:moveTo>
                      <a:pt x="0" y="97"/>
                    </a:moveTo>
                    <a:lnTo>
                      <a:pt x="0" y="123"/>
                    </a:lnTo>
                    <a:lnTo>
                      <a:pt x="0" y="150"/>
                    </a:lnTo>
                    <a:lnTo>
                      <a:pt x="0" y="176"/>
                    </a:lnTo>
                    <a:lnTo>
                      <a:pt x="18" y="194"/>
                    </a:lnTo>
                    <a:lnTo>
                      <a:pt x="36" y="203"/>
                    </a:lnTo>
                    <a:lnTo>
                      <a:pt x="53" y="211"/>
                    </a:lnTo>
                    <a:lnTo>
                      <a:pt x="71" y="203"/>
                    </a:lnTo>
                    <a:lnTo>
                      <a:pt x="88" y="194"/>
                    </a:lnTo>
                    <a:lnTo>
                      <a:pt x="106" y="176"/>
                    </a:lnTo>
                    <a:lnTo>
                      <a:pt x="106" y="158"/>
                    </a:lnTo>
                    <a:lnTo>
                      <a:pt x="106" y="132"/>
                    </a:lnTo>
                    <a:lnTo>
                      <a:pt x="115" y="106"/>
                    </a:lnTo>
                    <a:lnTo>
                      <a:pt x="115" y="53"/>
                    </a:lnTo>
                    <a:lnTo>
                      <a:pt x="115" y="35"/>
                    </a:lnTo>
                    <a:lnTo>
                      <a:pt x="106" y="17"/>
                    </a:lnTo>
                    <a:lnTo>
                      <a:pt x="88" y="0"/>
                    </a:lnTo>
                    <a:lnTo>
                      <a:pt x="71" y="0"/>
                    </a:lnTo>
                    <a:lnTo>
                      <a:pt x="53" y="0"/>
                    </a:lnTo>
                    <a:lnTo>
                      <a:pt x="27" y="8"/>
                    </a:lnTo>
                    <a:lnTo>
                      <a:pt x="18" y="17"/>
                    </a:lnTo>
                    <a:lnTo>
                      <a:pt x="9" y="44"/>
                    </a:lnTo>
                    <a:lnTo>
                      <a:pt x="0" y="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95" name="Freeform 80"/>
              <p:cNvSpPr>
                <a:spLocks noChangeArrowheads="1"/>
              </p:cNvSpPr>
              <p:nvPr/>
            </p:nvSpPr>
            <p:spPr bwMode="auto">
              <a:xfrm>
                <a:off x="5119688" y="4098925"/>
                <a:ext cx="50800" cy="73025"/>
              </a:xfrm>
              <a:custGeom>
                <a:avLst/>
                <a:gdLst>
                  <a:gd name="T0" fmla="*/ 41141 w 142"/>
                  <a:gd name="T1" fmla="*/ 3222 h 204"/>
                  <a:gd name="T2" fmla="*/ 41141 w 142"/>
                  <a:gd name="T3" fmla="*/ 3222 h 204"/>
                  <a:gd name="T4" fmla="*/ 34701 w 142"/>
                  <a:gd name="T5" fmla="*/ 0 h 204"/>
                  <a:gd name="T6" fmla="*/ 25400 w 142"/>
                  <a:gd name="T7" fmla="*/ 3222 h 204"/>
                  <a:gd name="T8" fmla="*/ 22180 w 142"/>
                  <a:gd name="T9" fmla="*/ 6085 h 204"/>
                  <a:gd name="T10" fmla="*/ 15741 w 142"/>
                  <a:gd name="T11" fmla="*/ 12529 h 204"/>
                  <a:gd name="T12" fmla="*/ 15741 w 142"/>
                  <a:gd name="T13" fmla="*/ 12529 h 204"/>
                  <a:gd name="T14" fmla="*/ 9301 w 142"/>
                  <a:gd name="T15" fmla="*/ 28279 h 204"/>
                  <a:gd name="T16" fmla="*/ 9301 w 142"/>
                  <a:gd name="T17" fmla="*/ 28279 h 204"/>
                  <a:gd name="T18" fmla="*/ 0 w 142"/>
                  <a:gd name="T19" fmla="*/ 47251 h 204"/>
                  <a:gd name="T20" fmla="*/ 0 w 142"/>
                  <a:gd name="T21" fmla="*/ 47251 h 204"/>
                  <a:gd name="T22" fmla="*/ 0 w 142"/>
                  <a:gd name="T23" fmla="*/ 47251 h 204"/>
                  <a:gd name="T24" fmla="*/ 0 w 142"/>
                  <a:gd name="T25" fmla="*/ 47251 h 204"/>
                  <a:gd name="T26" fmla="*/ 0 w 142"/>
                  <a:gd name="T27" fmla="*/ 47251 h 204"/>
                  <a:gd name="T28" fmla="*/ 0 w 142"/>
                  <a:gd name="T29" fmla="*/ 56917 h 204"/>
                  <a:gd name="T30" fmla="*/ 0 w 142"/>
                  <a:gd name="T31" fmla="*/ 63002 h 204"/>
                  <a:gd name="T32" fmla="*/ 6439 w 142"/>
                  <a:gd name="T33" fmla="*/ 69445 h 204"/>
                  <a:gd name="T34" fmla="*/ 12521 w 142"/>
                  <a:gd name="T35" fmla="*/ 72667 h 204"/>
                  <a:gd name="T36" fmla="*/ 12521 w 142"/>
                  <a:gd name="T37" fmla="*/ 72667 h 204"/>
                  <a:gd name="T38" fmla="*/ 18961 w 142"/>
                  <a:gd name="T39" fmla="*/ 72667 h 204"/>
                  <a:gd name="T40" fmla="*/ 25400 w 142"/>
                  <a:gd name="T41" fmla="*/ 72667 h 204"/>
                  <a:gd name="T42" fmla="*/ 31482 w 142"/>
                  <a:gd name="T43" fmla="*/ 66224 h 204"/>
                  <a:gd name="T44" fmla="*/ 34701 w 142"/>
                  <a:gd name="T45" fmla="*/ 59780 h 204"/>
                  <a:gd name="T46" fmla="*/ 34701 w 142"/>
                  <a:gd name="T47" fmla="*/ 59780 h 204"/>
                  <a:gd name="T48" fmla="*/ 41141 w 142"/>
                  <a:gd name="T49" fmla="*/ 44030 h 204"/>
                  <a:gd name="T50" fmla="*/ 41141 w 142"/>
                  <a:gd name="T51" fmla="*/ 44030 h 204"/>
                  <a:gd name="T52" fmla="*/ 50442 w 142"/>
                  <a:gd name="T53" fmla="*/ 28279 h 204"/>
                  <a:gd name="T54" fmla="*/ 50442 w 142"/>
                  <a:gd name="T55" fmla="*/ 28279 h 204"/>
                  <a:gd name="T56" fmla="*/ 50442 w 142"/>
                  <a:gd name="T57" fmla="*/ 28279 h 204"/>
                  <a:gd name="T58" fmla="*/ 50442 w 142"/>
                  <a:gd name="T59" fmla="*/ 18972 h 204"/>
                  <a:gd name="T60" fmla="*/ 50442 w 142"/>
                  <a:gd name="T61" fmla="*/ 12529 h 204"/>
                  <a:gd name="T62" fmla="*/ 47223 w 142"/>
                  <a:gd name="T63" fmla="*/ 6085 h 204"/>
                  <a:gd name="T64" fmla="*/ 41141 w 142"/>
                  <a:gd name="T65" fmla="*/ 3222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2" h="204">
                    <a:moveTo>
                      <a:pt x="115" y="9"/>
                    </a:moveTo>
                    <a:lnTo>
                      <a:pt x="115" y="9"/>
                    </a:lnTo>
                    <a:lnTo>
                      <a:pt x="97" y="0"/>
                    </a:lnTo>
                    <a:lnTo>
                      <a:pt x="71" y="9"/>
                    </a:lnTo>
                    <a:lnTo>
                      <a:pt x="62" y="17"/>
                    </a:lnTo>
                    <a:lnTo>
                      <a:pt x="44" y="35"/>
                    </a:lnTo>
                    <a:lnTo>
                      <a:pt x="26" y="79"/>
                    </a:lnTo>
                    <a:lnTo>
                      <a:pt x="0" y="132"/>
                    </a:lnTo>
                    <a:lnTo>
                      <a:pt x="0" y="159"/>
                    </a:lnTo>
                    <a:lnTo>
                      <a:pt x="0" y="176"/>
                    </a:lnTo>
                    <a:lnTo>
                      <a:pt x="18" y="194"/>
                    </a:lnTo>
                    <a:lnTo>
                      <a:pt x="35" y="203"/>
                    </a:lnTo>
                    <a:lnTo>
                      <a:pt x="53" y="203"/>
                    </a:lnTo>
                    <a:lnTo>
                      <a:pt x="71" y="203"/>
                    </a:lnTo>
                    <a:lnTo>
                      <a:pt x="88" y="185"/>
                    </a:lnTo>
                    <a:lnTo>
                      <a:pt x="97" y="167"/>
                    </a:lnTo>
                    <a:lnTo>
                      <a:pt x="115" y="123"/>
                    </a:lnTo>
                    <a:lnTo>
                      <a:pt x="141" y="79"/>
                    </a:lnTo>
                    <a:lnTo>
                      <a:pt x="141" y="53"/>
                    </a:lnTo>
                    <a:lnTo>
                      <a:pt x="141" y="35"/>
                    </a:lnTo>
                    <a:lnTo>
                      <a:pt x="132" y="17"/>
                    </a:lnTo>
                    <a:lnTo>
                      <a:pt x="115"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96" name="Freeform 81"/>
              <p:cNvSpPr>
                <a:spLocks noChangeArrowheads="1"/>
              </p:cNvSpPr>
              <p:nvPr/>
            </p:nvSpPr>
            <p:spPr bwMode="auto">
              <a:xfrm>
                <a:off x="5173663" y="4006850"/>
                <a:ext cx="57150" cy="63500"/>
              </a:xfrm>
              <a:custGeom>
                <a:avLst/>
                <a:gdLst>
                  <a:gd name="T0" fmla="*/ 3215 w 160"/>
                  <a:gd name="T1" fmla="*/ 34799 h 177"/>
                  <a:gd name="T2" fmla="*/ 3215 w 160"/>
                  <a:gd name="T3" fmla="*/ 34799 h 177"/>
                  <a:gd name="T4" fmla="*/ 3215 w 160"/>
                  <a:gd name="T5" fmla="*/ 34799 h 177"/>
                  <a:gd name="T6" fmla="*/ 3215 w 160"/>
                  <a:gd name="T7" fmla="*/ 34799 h 177"/>
                  <a:gd name="T8" fmla="*/ 3215 w 160"/>
                  <a:gd name="T9" fmla="*/ 34799 h 177"/>
                  <a:gd name="T10" fmla="*/ 0 w 160"/>
                  <a:gd name="T11" fmla="*/ 41257 h 177"/>
                  <a:gd name="T12" fmla="*/ 0 w 160"/>
                  <a:gd name="T13" fmla="*/ 50585 h 177"/>
                  <a:gd name="T14" fmla="*/ 3215 w 160"/>
                  <a:gd name="T15" fmla="*/ 57042 h 177"/>
                  <a:gd name="T16" fmla="*/ 6429 w 160"/>
                  <a:gd name="T17" fmla="*/ 60271 h 177"/>
                  <a:gd name="T18" fmla="*/ 6429 w 160"/>
                  <a:gd name="T19" fmla="*/ 60271 h 177"/>
                  <a:gd name="T20" fmla="*/ 12502 w 160"/>
                  <a:gd name="T21" fmla="*/ 63141 h 177"/>
                  <a:gd name="T22" fmla="*/ 18931 w 160"/>
                  <a:gd name="T23" fmla="*/ 63141 h 177"/>
                  <a:gd name="T24" fmla="*/ 25360 w 160"/>
                  <a:gd name="T25" fmla="*/ 60271 h 177"/>
                  <a:gd name="T26" fmla="*/ 31433 w 160"/>
                  <a:gd name="T27" fmla="*/ 57042 h 177"/>
                  <a:gd name="T28" fmla="*/ 31433 w 160"/>
                  <a:gd name="T29" fmla="*/ 57042 h 177"/>
                  <a:gd name="T30" fmla="*/ 44291 w 160"/>
                  <a:gd name="T31" fmla="*/ 41257 h 177"/>
                  <a:gd name="T32" fmla="*/ 44291 w 160"/>
                  <a:gd name="T33" fmla="*/ 41257 h 177"/>
                  <a:gd name="T34" fmla="*/ 53578 w 160"/>
                  <a:gd name="T35" fmla="*/ 25472 h 177"/>
                  <a:gd name="T36" fmla="*/ 53578 w 160"/>
                  <a:gd name="T37" fmla="*/ 25472 h 177"/>
                  <a:gd name="T38" fmla="*/ 53578 w 160"/>
                  <a:gd name="T39" fmla="*/ 25472 h 177"/>
                  <a:gd name="T40" fmla="*/ 56793 w 160"/>
                  <a:gd name="T41" fmla="*/ 22243 h 177"/>
                  <a:gd name="T42" fmla="*/ 56793 w 160"/>
                  <a:gd name="T43" fmla="*/ 12556 h 177"/>
                  <a:gd name="T44" fmla="*/ 56793 w 160"/>
                  <a:gd name="T45" fmla="*/ 6458 h 177"/>
                  <a:gd name="T46" fmla="*/ 50363 w 160"/>
                  <a:gd name="T47" fmla="*/ 3229 h 177"/>
                  <a:gd name="T48" fmla="*/ 50363 w 160"/>
                  <a:gd name="T49" fmla="*/ 3229 h 177"/>
                  <a:gd name="T50" fmla="*/ 44291 w 160"/>
                  <a:gd name="T51" fmla="*/ 0 h 177"/>
                  <a:gd name="T52" fmla="*/ 37862 w 160"/>
                  <a:gd name="T53" fmla="*/ 0 h 177"/>
                  <a:gd name="T54" fmla="*/ 31433 w 160"/>
                  <a:gd name="T55" fmla="*/ 0 h 177"/>
                  <a:gd name="T56" fmla="*/ 28218 w 160"/>
                  <a:gd name="T57" fmla="*/ 3229 h 177"/>
                  <a:gd name="T58" fmla="*/ 28218 w 160"/>
                  <a:gd name="T59" fmla="*/ 3229 h 177"/>
                  <a:gd name="T60" fmla="*/ 15716 w 160"/>
                  <a:gd name="T61" fmla="*/ 19014 h 177"/>
                  <a:gd name="T62" fmla="*/ 15716 w 160"/>
                  <a:gd name="T63" fmla="*/ 19014 h 177"/>
                  <a:gd name="T64" fmla="*/ 3215 w 160"/>
                  <a:gd name="T65" fmla="*/ 34799 h 1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77">
                    <a:moveTo>
                      <a:pt x="9" y="97"/>
                    </a:moveTo>
                    <a:lnTo>
                      <a:pt x="9" y="97"/>
                    </a:lnTo>
                    <a:lnTo>
                      <a:pt x="0" y="115"/>
                    </a:lnTo>
                    <a:lnTo>
                      <a:pt x="0" y="141"/>
                    </a:lnTo>
                    <a:lnTo>
                      <a:pt x="9" y="159"/>
                    </a:lnTo>
                    <a:lnTo>
                      <a:pt x="18" y="168"/>
                    </a:lnTo>
                    <a:lnTo>
                      <a:pt x="35" y="176"/>
                    </a:lnTo>
                    <a:lnTo>
                      <a:pt x="53" y="176"/>
                    </a:lnTo>
                    <a:lnTo>
                      <a:pt x="71" y="168"/>
                    </a:lnTo>
                    <a:lnTo>
                      <a:pt x="88" y="159"/>
                    </a:lnTo>
                    <a:lnTo>
                      <a:pt x="124" y="115"/>
                    </a:lnTo>
                    <a:lnTo>
                      <a:pt x="150" y="71"/>
                    </a:lnTo>
                    <a:lnTo>
                      <a:pt x="159" y="62"/>
                    </a:lnTo>
                    <a:lnTo>
                      <a:pt x="159" y="35"/>
                    </a:lnTo>
                    <a:lnTo>
                      <a:pt x="159" y="18"/>
                    </a:lnTo>
                    <a:lnTo>
                      <a:pt x="141" y="9"/>
                    </a:lnTo>
                    <a:lnTo>
                      <a:pt x="124" y="0"/>
                    </a:lnTo>
                    <a:lnTo>
                      <a:pt x="106" y="0"/>
                    </a:lnTo>
                    <a:lnTo>
                      <a:pt x="88" y="0"/>
                    </a:lnTo>
                    <a:lnTo>
                      <a:pt x="79" y="9"/>
                    </a:lnTo>
                    <a:lnTo>
                      <a:pt x="44" y="53"/>
                    </a:lnTo>
                    <a:lnTo>
                      <a:pt x="9" y="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97" name="Freeform 82"/>
              <p:cNvSpPr>
                <a:spLocks noChangeArrowheads="1"/>
              </p:cNvSpPr>
              <p:nvPr/>
            </p:nvSpPr>
            <p:spPr bwMode="auto">
              <a:xfrm>
                <a:off x="5249863" y="3924300"/>
                <a:ext cx="60325" cy="60325"/>
              </a:xfrm>
              <a:custGeom>
                <a:avLst/>
                <a:gdLst>
                  <a:gd name="T0" fmla="*/ 6104 w 168"/>
                  <a:gd name="T1" fmla="*/ 31599 h 168"/>
                  <a:gd name="T2" fmla="*/ 3232 w 168"/>
                  <a:gd name="T3" fmla="*/ 31599 h 168"/>
                  <a:gd name="T4" fmla="*/ 3232 w 168"/>
                  <a:gd name="T5" fmla="*/ 31599 h 168"/>
                  <a:gd name="T6" fmla="*/ 3232 w 168"/>
                  <a:gd name="T7" fmla="*/ 31599 h 168"/>
                  <a:gd name="T8" fmla="*/ 3232 w 168"/>
                  <a:gd name="T9" fmla="*/ 31599 h 168"/>
                  <a:gd name="T10" fmla="*/ 0 w 168"/>
                  <a:gd name="T11" fmla="*/ 34831 h 168"/>
                  <a:gd name="T12" fmla="*/ 0 w 168"/>
                  <a:gd name="T13" fmla="*/ 40935 h 168"/>
                  <a:gd name="T14" fmla="*/ 0 w 168"/>
                  <a:gd name="T15" fmla="*/ 47398 h 168"/>
                  <a:gd name="T16" fmla="*/ 3232 w 168"/>
                  <a:gd name="T17" fmla="*/ 53862 h 168"/>
                  <a:gd name="T18" fmla="*/ 3232 w 168"/>
                  <a:gd name="T19" fmla="*/ 53862 h 168"/>
                  <a:gd name="T20" fmla="*/ 9336 w 168"/>
                  <a:gd name="T21" fmla="*/ 56734 h 168"/>
                  <a:gd name="T22" fmla="*/ 15799 w 168"/>
                  <a:gd name="T23" fmla="*/ 59966 h 168"/>
                  <a:gd name="T24" fmla="*/ 22263 w 168"/>
                  <a:gd name="T25" fmla="*/ 56734 h 168"/>
                  <a:gd name="T26" fmla="*/ 28367 w 168"/>
                  <a:gd name="T27" fmla="*/ 53862 h 168"/>
                  <a:gd name="T28" fmla="*/ 28367 w 168"/>
                  <a:gd name="T29" fmla="*/ 53862 h 168"/>
                  <a:gd name="T30" fmla="*/ 57093 w 168"/>
                  <a:gd name="T31" fmla="*/ 28367 h 168"/>
                  <a:gd name="T32" fmla="*/ 57093 w 168"/>
                  <a:gd name="T33" fmla="*/ 28367 h 168"/>
                  <a:gd name="T34" fmla="*/ 59966 w 168"/>
                  <a:gd name="T35" fmla="*/ 25135 h 168"/>
                  <a:gd name="T36" fmla="*/ 59966 w 168"/>
                  <a:gd name="T37" fmla="*/ 18672 h 168"/>
                  <a:gd name="T38" fmla="*/ 59966 w 168"/>
                  <a:gd name="T39" fmla="*/ 12568 h 168"/>
                  <a:gd name="T40" fmla="*/ 57093 w 168"/>
                  <a:gd name="T41" fmla="*/ 6104 h 168"/>
                  <a:gd name="T42" fmla="*/ 57093 w 168"/>
                  <a:gd name="T43" fmla="*/ 6104 h 168"/>
                  <a:gd name="T44" fmla="*/ 53862 w 168"/>
                  <a:gd name="T45" fmla="*/ 2873 h 168"/>
                  <a:gd name="T46" fmla="*/ 47398 w 168"/>
                  <a:gd name="T47" fmla="*/ 0 h 168"/>
                  <a:gd name="T48" fmla="*/ 41294 w 168"/>
                  <a:gd name="T49" fmla="*/ 0 h 168"/>
                  <a:gd name="T50" fmla="*/ 34831 w 168"/>
                  <a:gd name="T51" fmla="*/ 2873 h 168"/>
                  <a:gd name="T52" fmla="*/ 34831 w 168"/>
                  <a:gd name="T53" fmla="*/ 2873 h 168"/>
                  <a:gd name="T54" fmla="*/ 6104 w 168"/>
                  <a:gd name="T55" fmla="*/ 31599 h 16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8" h="168">
                    <a:moveTo>
                      <a:pt x="17" y="88"/>
                    </a:moveTo>
                    <a:lnTo>
                      <a:pt x="9" y="88"/>
                    </a:lnTo>
                    <a:lnTo>
                      <a:pt x="0" y="97"/>
                    </a:lnTo>
                    <a:lnTo>
                      <a:pt x="0" y="114"/>
                    </a:lnTo>
                    <a:lnTo>
                      <a:pt x="0" y="132"/>
                    </a:lnTo>
                    <a:lnTo>
                      <a:pt x="9" y="150"/>
                    </a:lnTo>
                    <a:lnTo>
                      <a:pt x="26" y="158"/>
                    </a:lnTo>
                    <a:lnTo>
                      <a:pt x="44" y="167"/>
                    </a:lnTo>
                    <a:lnTo>
                      <a:pt x="62" y="158"/>
                    </a:lnTo>
                    <a:lnTo>
                      <a:pt x="79" y="150"/>
                    </a:lnTo>
                    <a:lnTo>
                      <a:pt x="159" y="79"/>
                    </a:lnTo>
                    <a:lnTo>
                      <a:pt x="167" y="70"/>
                    </a:lnTo>
                    <a:lnTo>
                      <a:pt x="167" y="52"/>
                    </a:lnTo>
                    <a:lnTo>
                      <a:pt x="167" y="35"/>
                    </a:lnTo>
                    <a:lnTo>
                      <a:pt x="159" y="17"/>
                    </a:lnTo>
                    <a:lnTo>
                      <a:pt x="150" y="8"/>
                    </a:lnTo>
                    <a:lnTo>
                      <a:pt x="132" y="0"/>
                    </a:lnTo>
                    <a:lnTo>
                      <a:pt x="115" y="0"/>
                    </a:lnTo>
                    <a:lnTo>
                      <a:pt x="97" y="8"/>
                    </a:lnTo>
                    <a:lnTo>
                      <a:pt x="17" y="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98" name="Freeform 83"/>
              <p:cNvSpPr>
                <a:spLocks noChangeArrowheads="1"/>
              </p:cNvSpPr>
              <p:nvPr/>
            </p:nvSpPr>
            <p:spPr bwMode="auto">
              <a:xfrm>
                <a:off x="5338763" y="3857625"/>
                <a:ext cx="63500" cy="50800"/>
              </a:xfrm>
              <a:custGeom>
                <a:avLst/>
                <a:gdLst>
                  <a:gd name="T0" fmla="*/ 25113 w 177"/>
                  <a:gd name="T1" fmla="*/ 50442 h 142"/>
                  <a:gd name="T2" fmla="*/ 25113 w 177"/>
                  <a:gd name="T3" fmla="*/ 50442 h 142"/>
                  <a:gd name="T4" fmla="*/ 57042 w 177"/>
                  <a:gd name="T5" fmla="*/ 28620 h 142"/>
                  <a:gd name="T6" fmla="*/ 57042 w 177"/>
                  <a:gd name="T7" fmla="*/ 28620 h 142"/>
                  <a:gd name="T8" fmla="*/ 57042 w 177"/>
                  <a:gd name="T9" fmla="*/ 28620 h 142"/>
                  <a:gd name="T10" fmla="*/ 60271 w 177"/>
                  <a:gd name="T11" fmla="*/ 22180 h 142"/>
                  <a:gd name="T12" fmla="*/ 63141 w 177"/>
                  <a:gd name="T13" fmla="*/ 18961 h 142"/>
                  <a:gd name="T14" fmla="*/ 63141 w 177"/>
                  <a:gd name="T15" fmla="*/ 12879 h 142"/>
                  <a:gd name="T16" fmla="*/ 60271 w 177"/>
                  <a:gd name="T17" fmla="*/ 6439 h 142"/>
                  <a:gd name="T18" fmla="*/ 60271 w 177"/>
                  <a:gd name="T19" fmla="*/ 6439 h 142"/>
                  <a:gd name="T20" fmla="*/ 57042 w 177"/>
                  <a:gd name="T21" fmla="*/ 3220 h 142"/>
                  <a:gd name="T22" fmla="*/ 50585 w 177"/>
                  <a:gd name="T23" fmla="*/ 0 h 142"/>
                  <a:gd name="T24" fmla="*/ 44127 w 177"/>
                  <a:gd name="T25" fmla="*/ 0 h 142"/>
                  <a:gd name="T26" fmla="*/ 38028 w 177"/>
                  <a:gd name="T27" fmla="*/ 3220 h 142"/>
                  <a:gd name="T28" fmla="*/ 38028 w 177"/>
                  <a:gd name="T29" fmla="*/ 3220 h 142"/>
                  <a:gd name="T30" fmla="*/ 6458 w 177"/>
                  <a:gd name="T31" fmla="*/ 22180 h 142"/>
                  <a:gd name="T32" fmla="*/ 6458 w 177"/>
                  <a:gd name="T33" fmla="*/ 22180 h 142"/>
                  <a:gd name="T34" fmla="*/ 6458 w 177"/>
                  <a:gd name="T35" fmla="*/ 22180 h 142"/>
                  <a:gd name="T36" fmla="*/ 6458 w 177"/>
                  <a:gd name="T37" fmla="*/ 22180 h 142"/>
                  <a:gd name="T38" fmla="*/ 6458 w 177"/>
                  <a:gd name="T39" fmla="*/ 22180 h 142"/>
                  <a:gd name="T40" fmla="*/ 3229 w 177"/>
                  <a:gd name="T41" fmla="*/ 28620 h 142"/>
                  <a:gd name="T42" fmla="*/ 0 w 177"/>
                  <a:gd name="T43" fmla="*/ 34701 h 142"/>
                  <a:gd name="T44" fmla="*/ 0 w 177"/>
                  <a:gd name="T45" fmla="*/ 41141 h 142"/>
                  <a:gd name="T46" fmla="*/ 3229 w 177"/>
                  <a:gd name="T47" fmla="*/ 44361 h 142"/>
                  <a:gd name="T48" fmla="*/ 3229 w 177"/>
                  <a:gd name="T49" fmla="*/ 44361 h 142"/>
                  <a:gd name="T50" fmla="*/ 6458 w 177"/>
                  <a:gd name="T51" fmla="*/ 50442 h 142"/>
                  <a:gd name="T52" fmla="*/ 12556 w 177"/>
                  <a:gd name="T53" fmla="*/ 50442 h 142"/>
                  <a:gd name="T54" fmla="*/ 19014 w 177"/>
                  <a:gd name="T55" fmla="*/ 50442 h 142"/>
                  <a:gd name="T56" fmla="*/ 25113 w 177"/>
                  <a:gd name="T57" fmla="*/ 50442 h 14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77" h="142">
                    <a:moveTo>
                      <a:pt x="70" y="141"/>
                    </a:moveTo>
                    <a:lnTo>
                      <a:pt x="70" y="141"/>
                    </a:lnTo>
                    <a:lnTo>
                      <a:pt x="159" y="80"/>
                    </a:lnTo>
                    <a:lnTo>
                      <a:pt x="168" y="62"/>
                    </a:lnTo>
                    <a:lnTo>
                      <a:pt x="176" y="53"/>
                    </a:lnTo>
                    <a:lnTo>
                      <a:pt x="176" y="36"/>
                    </a:lnTo>
                    <a:lnTo>
                      <a:pt x="168" y="18"/>
                    </a:lnTo>
                    <a:lnTo>
                      <a:pt x="159" y="9"/>
                    </a:lnTo>
                    <a:lnTo>
                      <a:pt x="141" y="0"/>
                    </a:lnTo>
                    <a:lnTo>
                      <a:pt x="123" y="0"/>
                    </a:lnTo>
                    <a:lnTo>
                      <a:pt x="106" y="9"/>
                    </a:lnTo>
                    <a:lnTo>
                      <a:pt x="18" y="62"/>
                    </a:lnTo>
                    <a:lnTo>
                      <a:pt x="9" y="80"/>
                    </a:lnTo>
                    <a:lnTo>
                      <a:pt x="0" y="97"/>
                    </a:lnTo>
                    <a:lnTo>
                      <a:pt x="0" y="115"/>
                    </a:lnTo>
                    <a:lnTo>
                      <a:pt x="9" y="124"/>
                    </a:lnTo>
                    <a:lnTo>
                      <a:pt x="18" y="141"/>
                    </a:lnTo>
                    <a:lnTo>
                      <a:pt x="35" y="141"/>
                    </a:lnTo>
                    <a:lnTo>
                      <a:pt x="53" y="141"/>
                    </a:lnTo>
                    <a:lnTo>
                      <a:pt x="70" y="1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199" name="Freeform 84"/>
              <p:cNvSpPr>
                <a:spLocks noChangeArrowheads="1"/>
              </p:cNvSpPr>
              <p:nvPr/>
            </p:nvSpPr>
            <p:spPr bwMode="auto">
              <a:xfrm>
                <a:off x="5437188" y="3800475"/>
                <a:ext cx="60325" cy="47625"/>
              </a:xfrm>
              <a:custGeom>
                <a:avLst/>
                <a:gdLst>
                  <a:gd name="T0" fmla="*/ 22131 w 169"/>
                  <a:gd name="T1" fmla="*/ 44044 h 133"/>
                  <a:gd name="T2" fmla="*/ 22131 w 169"/>
                  <a:gd name="T3" fmla="*/ 44044 h 133"/>
                  <a:gd name="T4" fmla="*/ 53543 w 169"/>
                  <a:gd name="T5" fmla="*/ 25066 h 133"/>
                  <a:gd name="T6" fmla="*/ 53543 w 169"/>
                  <a:gd name="T7" fmla="*/ 25066 h 133"/>
                  <a:gd name="T8" fmla="*/ 53543 w 169"/>
                  <a:gd name="T9" fmla="*/ 25066 h 133"/>
                  <a:gd name="T10" fmla="*/ 56755 w 169"/>
                  <a:gd name="T11" fmla="*/ 21843 h 133"/>
                  <a:gd name="T12" fmla="*/ 59968 w 169"/>
                  <a:gd name="T13" fmla="*/ 18620 h 133"/>
                  <a:gd name="T14" fmla="*/ 59968 w 169"/>
                  <a:gd name="T15" fmla="*/ 12891 h 133"/>
                  <a:gd name="T16" fmla="*/ 59968 w 169"/>
                  <a:gd name="T17" fmla="*/ 6445 h 133"/>
                  <a:gd name="T18" fmla="*/ 59968 w 169"/>
                  <a:gd name="T19" fmla="*/ 6445 h 133"/>
                  <a:gd name="T20" fmla="*/ 56755 w 169"/>
                  <a:gd name="T21" fmla="*/ 3223 h 133"/>
                  <a:gd name="T22" fmla="*/ 50687 w 169"/>
                  <a:gd name="T23" fmla="*/ 0 h 133"/>
                  <a:gd name="T24" fmla="*/ 47475 w 169"/>
                  <a:gd name="T25" fmla="*/ 0 h 133"/>
                  <a:gd name="T26" fmla="*/ 41050 w 169"/>
                  <a:gd name="T27" fmla="*/ 0 h 133"/>
                  <a:gd name="T28" fmla="*/ 41050 w 169"/>
                  <a:gd name="T29" fmla="*/ 0 h 133"/>
                  <a:gd name="T30" fmla="*/ 6425 w 169"/>
                  <a:gd name="T31" fmla="*/ 18620 h 133"/>
                  <a:gd name="T32" fmla="*/ 6425 w 169"/>
                  <a:gd name="T33" fmla="*/ 18620 h 133"/>
                  <a:gd name="T34" fmla="*/ 6425 w 169"/>
                  <a:gd name="T35" fmla="*/ 18620 h 133"/>
                  <a:gd name="T36" fmla="*/ 6425 w 169"/>
                  <a:gd name="T37" fmla="*/ 18620 h 133"/>
                  <a:gd name="T38" fmla="*/ 6425 w 169"/>
                  <a:gd name="T39" fmla="*/ 18620 h 133"/>
                  <a:gd name="T40" fmla="*/ 3213 w 169"/>
                  <a:gd name="T41" fmla="*/ 21843 h 133"/>
                  <a:gd name="T42" fmla="*/ 0 w 169"/>
                  <a:gd name="T43" fmla="*/ 28289 h 133"/>
                  <a:gd name="T44" fmla="*/ 0 w 169"/>
                  <a:gd name="T45" fmla="*/ 34376 h 133"/>
                  <a:gd name="T46" fmla="*/ 0 w 169"/>
                  <a:gd name="T47" fmla="*/ 37599 h 133"/>
                  <a:gd name="T48" fmla="*/ 0 w 169"/>
                  <a:gd name="T49" fmla="*/ 37599 h 133"/>
                  <a:gd name="T50" fmla="*/ 6425 w 169"/>
                  <a:gd name="T51" fmla="*/ 44044 h 133"/>
                  <a:gd name="T52" fmla="*/ 9638 w 169"/>
                  <a:gd name="T53" fmla="*/ 47267 h 133"/>
                  <a:gd name="T54" fmla="*/ 16063 w 169"/>
                  <a:gd name="T55" fmla="*/ 47267 h 133"/>
                  <a:gd name="T56" fmla="*/ 22131 w 169"/>
                  <a:gd name="T57" fmla="*/ 44044 h 13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69" h="133">
                    <a:moveTo>
                      <a:pt x="62" y="123"/>
                    </a:moveTo>
                    <a:lnTo>
                      <a:pt x="62" y="123"/>
                    </a:lnTo>
                    <a:lnTo>
                      <a:pt x="150" y="70"/>
                    </a:lnTo>
                    <a:lnTo>
                      <a:pt x="159" y="61"/>
                    </a:lnTo>
                    <a:lnTo>
                      <a:pt x="168" y="52"/>
                    </a:lnTo>
                    <a:lnTo>
                      <a:pt x="168" y="36"/>
                    </a:lnTo>
                    <a:lnTo>
                      <a:pt x="168" y="18"/>
                    </a:lnTo>
                    <a:lnTo>
                      <a:pt x="159" y="9"/>
                    </a:lnTo>
                    <a:lnTo>
                      <a:pt x="142" y="0"/>
                    </a:lnTo>
                    <a:lnTo>
                      <a:pt x="133" y="0"/>
                    </a:lnTo>
                    <a:lnTo>
                      <a:pt x="115" y="0"/>
                    </a:lnTo>
                    <a:lnTo>
                      <a:pt x="18" y="52"/>
                    </a:lnTo>
                    <a:lnTo>
                      <a:pt x="9" y="61"/>
                    </a:lnTo>
                    <a:lnTo>
                      <a:pt x="0" y="79"/>
                    </a:lnTo>
                    <a:lnTo>
                      <a:pt x="0" y="96"/>
                    </a:lnTo>
                    <a:lnTo>
                      <a:pt x="0" y="105"/>
                    </a:lnTo>
                    <a:lnTo>
                      <a:pt x="18" y="123"/>
                    </a:lnTo>
                    <a:lnTo>
                      <a:pt x="27" y="132"/>
                    </a:lnTo>
                    <a:lnTo>
                      <a:pt x="45" y="132"/>
                    </a:lnTo>
                    <a:lnTo>
                      <a:pt x="62" y="1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00" name="Freeform 85"/>
              <p:cNvSpPr>
                <a:spLocks noChangeArrowheads="1"/>
              </p:cNvSpPr>
              <p:nvPr/>
            </p:nvSpPr>
            <p:spPr bwMode="auto">
              <a:xfrm>
                <a:off x="5538788" y="3749675"/>
                <a:ext cx="60325" cy="44450"/>
              </a:xfrm>
              <a:custGeom>
                <a:avLst/>
                <a:gdLst>
                  <a:gd name="T0" fmla="*/ 6104 w 168"/>
                  <a:gd name="T1" fmla="*/ 18847 h 125"/>
                  <a:gd name="T2" fmla="*/ 6104 w 168"/>
                  <a:gd name="T3" fmla="*/ 18847 h 125"/>
                  <a:gd name="T4" fmla="*/ 3232 w 168"/>
                  <a:gd name="T5" fmla="*/ 22047 h 125"/>
                  <a:gd name="T6" fmla="*/ 0 w 168"/>
                  <a:gd name="T7" fmla="*/ 25248 h 125"/>
                  <a:gd name="T8" fmla="*/ 0 w 168"/>
                  <a:gd name="T9" fmla="*/ 31293 h 125"/>
                  <a:gd name="T10" fmla="*/ 0 w 168"/>
                  <a:gd name="T11" fmla="*/ 34493 h 125"/>
                  <a:gd name="T12" fmla="*/ 0 w 168"/>
                  <a:gd name="T13" fmla="*/ 34493 h 125"/>
                  <a:gd name="T14" fmla="*/ 3232 w 168"/>
                  <a:gd name="T15" fmla="*/ 40894 h 125"/>
                  <a:gd name="T16" fmla="*/ 9336 w 168"/>
                  <a:gd name="T17" fmla="*/ 40894 h 125"/>
                  <a:gd name="T18" fmla="*/ 12568 w 168"/>
                  <a:gd name="T19" fmla="*/ 44094 h 125"/>
                  <a:gd name="T20" fmla="*/ 19031 w 168"/>
                  <a:gd name="T21" fmla="*/ 40894 h 125"/>
                  <a:gd name="T22" fmla="*/ 19031 w 168"/>
                  <a:gd name="T23" fmla="*/ 40894 h 125"/>
                  <a:gd name="T24" fmla="*/ 53862 w 168"/>
                  <a:gd name="T25" fmla="*/ 25248 h 125"/>
                  <a:gd name="T26" fmla="*/ 53862 w 168"/>
                  <a:gd name="T27" fmla="*/ 25248 h 125"/>
                  <a:gd name="T28" fmla="*/ 53862 w 168"/>
                  <a:gd name="T29" fmla="*/ 25248 h 125"/>
                  <a:gd name="T30" fmla="*/ 57093 w 168"/>
                  <a:gd name="T31" fmla="*/ 22047 h 125"/>
                  <a:gd name="T32" fmla="*/ 59966 w 168"/>
                  <a:gd name="T33" fmla="*/ 18847 h 125"/>
                  <a:gd name="T34" fmla="*/ 59966 w 168"/>
                  <a:gd name="T35" fmla="*/ 12446 h 125"/>
                  <a:gd name="T36" fmla="*/ 59966 w 168"/>
                  <a:gd name="T37" fmla="*/ 9601 h 125"/>
                  <a:gd name="T38" fmla="*/ 59966 w 168"/>
                  <a:gd name="T39" fmla="*/ 9601 h 125"/>
                  <a:gd name="T40" fmla="*/ 57093 w 168"/>
                  <a:gd name="T41" fmla="*/ 3200 h 125"/>
                  <a:gd name="T42" fmla="*/ 53862 w 168"/>
                  <a:gd name="T43" fmla="*/ 0 h 125"/>
                  <a:gd name="T44" fmla="*/ 47398 w 168"/>
                  <a:gd name="T45" fmla="*/ 0 h 125"/>
                  <a:gd name="T46" fmla="*/ 44167 w 168"/>
                  <a:gd name="T47" fmla="*/ 3200 h 125"/>
                  <a:gd name="T48" fmla="*/ 9336 w 168"/>
                  <a:gd name="T49" fmla="*/ 15646 h 125"/>
                  <a:gd name="T50" fmla="*/ 9336 w 168"/>
                  <a:gd name="T51" fmla="*/ 15646 h 125"/>
                  <a:gd name="T52" fmla="*/ 6104 w 168"/>
                  <a:gd name="T53" fmla="*/ 18847 h 1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8" h="125">
                    <a:moveTo>
                      <a:pt x="17" y="53"/>
                    </a:moveTo>
                    <a:lnTo>
                      <a:pt x="17" y="53"/>
                    </a:lnTo>
                    <a:lnTo>
                      <a:pt x="9" y="62"/>
                    </a:lnTo>
                    <a:lnTo>
                      <a:pt x="0" y="71"/>
                    </a:lnTo>
                    <a:lnTo>
                      <a:pt x="0" y="88"/>
                    </a:lnTo>
                    <a:lnTo>
                      <a:pt x="0" y="97"/>
                    </a:lnTo>
                    <a:lnTo>
                      <a:pt x="9" y="115"/>
                    </a:lnTo>
                    <a:lnTo>
                      <a:pt x="26" y="115"/>
                    </a:lnTo>
                    <a:lnTo>
                      <a:pt x="35" y="124"/>
                    </a:lnTo>
                    <a:lnTo>
                      <a:pt x="53" y="115"/>
                    </a:lnTo>
                    <a:lnTo>
                      <a:pt x="150" y="71"/>
                    </a:lnTo>
                    <a:lnTo>
                      <a:pt x="159" y="62"/>
                    </a:lnTo>
                    <a:lnTo>
                      <a:pt x="167" y="53"/>
                    </a:lnTo>
                    <a:lnTo>
                      <a:pt x="167" y="35"/>
                    </a:lnTo>
                    <a:lnTo>
                      <a:pt x="167" y="27"/>
                    </a:lnTo>
                    <a:lnTo>
                      <a:pt x="159" y="9"/>
                    </a:lnTo>
                    <a:lnTo>
                      <a:pt x="150" y="0"/>
                    </a:lnTo>
                    <a:lnTo>
                      <a:pt x="132" y="0"/>
                    </a:lnTo>
                    <a:lnTo>
                      <a:pt x="123" y="9"/>
                    </a:lnTo>
                    <a:lnTo>
                      <a:pt x="26" y="44"/>
                    </a:lnTo>
                    <a:lnTo>
                      <a:pt x="17"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01" name="Freeform 86"/>
              <p:cNvSpPr>
                <a:spLocks noChangeArrowheads="1"/>
              </p:cNvSpPr>
              <p:nvPr/>
            </p:nvSpPr>
            <p:spPr bwMode="auto">
              <a:xfrm>
                <a:off x="5643563" y="3708400"/>
                <a:ext cx="60325" cy="38100"/>
              </a:xfrm>
              <a:custGeom>
                <a:avLst/>
                <a:gdLst>
                  <a:gd name="T0" fmla="*/ 18918 w 169"/>
                  <a:gd name="T1" fmla="*/ 34895 h 107"/>
                  <a:gd name="T2" fmla="*/ 18918 w 169"/>
                  <a:gd name="T3" fmla="*/ 34895 h 107"/>
                  <a:gd name="T4" fmla="*/ 53543 w 169"/>
                  <a:gd name="T5" fmla="*/ 22077 h 107"/>
                  <a:gd name="T6" fmla="*/ 53543 w 169"/>
                  <a:gd name="T7" fmla="*/ 22077 h 107"/>
                  <a:gd name="T8" fmla="*/ 53543 w 169"/>
                  <a:gd name="T9" fmla="*/ 22077 h 107"/>
                  <a:gd name="T10" fmla="*/ 59968 w 169"/>
                  <a:gd name="T11" fmla="*/ 16023 h 107"/>
                  <a:gd name="T12" fmla="*/ 59968 w 169"/>
                  <a:gd name="T13" fmla="*/ 6409 h 107"/>
                  <a:gd name="T14" fmla="*/ 59968 w 169"/>
                  <a:gd name="T15" fmla="*/ 6409 h 107"/>
                  <a:gd name="T16" fmla="*/ 56755 w 169"/>
                  <a:gd name="T17" fmla="*/ 3205 h 107"/>
                  <a:gd name="T18" fmla="*/ 53543 w 169"/>
                  <a:gd name="T19" fmla="*/ 0 h 107"/>
                  <a:gd name="T20" fmla="*/ 50330 w 169"/>
                  <a:gd name="T21" fmla="*/ 0 h 107"/>
                  <a:gd name="T22" fmla="*/ 44262 w 169"/>
                  <a:gd name="T23" fmla="*/ 0 h 107"/>
                  <a:gd name="T24" fmla="*/ 9281 w 169"/>
                  <a:gd name="T25" fmla="*/ 12819 h 107"/>
                  <a:gd name="T26" fmla="*/ 9281 w 169"/>
                  <a:gd name="T27" fmla="*/ 12819 h 107"/>
                  <a:gd name="T28" fmla="*/ 9281 w 169"/>
                  <a:gd name="T29" fmla="*/ 12819 h 107"/>
                  <a:gd name="T30" fmla="*/ 9281 w 169"/>
                  <a:gd name="T31" fmla="*/ 12819 h 107"/>
                  <a:gd name="T32" fmla="*/ 3213 w 169"/>
                  <a:gd name="T33" fmla="*/ 16023 h 107"/>
                  <a:gd name="T34" fmla="*/ 3213 w 169"/>
                  <a:gd name="T35" fmla="*/ 18872 h 107"/>
                  <a:gd name="T36" fmla="*/ 0 w 169"/>
                  <a:gd name="T37" fmla="*/ 25281 h 107"/>
                  <a:gd name="T38" fmla="*/ 3213 w 169"/>
                  <a:gd name="T39" fmla="*/ 28486 h 107"/>
                  <a:gd name="T40" fmla="*/ 3213 w 169"/>
                  <a:gd name="T41" fmla="*/ 28486 h 107"/>
                  <a:gd name="T42" fmla="*/ 3213 w 169"/>
                  <a:gd name="T43" fmla="*/ 34895 h 107"/>
                  <a:gd name="T44" fmla="*/ 9281 w 169"/>
                  <a:gd name="T45" fmla="*/ 34895 h 107"/>
                  <a:gd name="T46" fmla="*/ 12493 w 169"/>
                  <a:gd name="T47" fmla="*/ 37744 h 107"/>
                  <a:gd name="T48" fmla="*/ 18918 w 169"/>
                  <a:gd name="T49" fmla="*/ 34895 h 1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9" h="107">
                    <a:moveTo>
                      <a:pt x="53" y="98"/>
                    </a:moveTo>
                    <a:lnTo>
                      <a:pt x="53" y="98"/>
                    </a:lnTo>
                    <a:lnTo>
                      <a:pt x="150" y="62"/>
                    </a:lnTo>
                    <a:lnTo>
                      <a:pt x="168" y="45"/>
                    </a:lnTo>
                    <a:lnTo>
                      <a:pt x="168" y="18"/>
                    </a:lnTo>
                    <a:lnTo>
                      <a:pt x="159" y="9"/>
                    </a:lnTo>
                    <a:lnTo>
                      <a:pt x="150" y="0"/>
                    </a:lnTo>
                    <a:lnTo>
                      <a:pt x="141" y="0"/>
                    </a:lnTo>
                    <a:lnTo>
                      <a:pt x="124" y="0"/>
                    </a:lnTo>
                    <a:lnTo>
                      <a:pt x="26" y="36"/>
                    </a:lnTo>
                    <a:lnTo>
                      <a:pt x="9" y="45"/>
                    </a:lnTo>
                    <a:lnTo>
                      <a:pt x="9" y="53"/>
                    </a:lnTo>
                    <a:lnTo>
                      <a:pt x="0" y="71"/>
                    </a:lnTo>
                    <a:lnTo>
                      <a:pt x="9" y="80"/>
                    </a:lnTo>
                    <a:lnTo>
                      <a:pt x="9" y="98"/>
                    </a:lnTo>
                    <a:lnTo>
                      <a:pt x="26" y="98"/>
                    </a:lnTo>
                    <a:lnTo>
                      <a:pt x="35" y="106"/>
                    </a:lnTo>
                    <a:lnTo>
                      <a:pt x="53" y="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02" name="Freeform 87"/>
              <p:cNvSpPr>
                <a:spLocks noChangeArrowheads="1"/>
              </p:cNvSpPr>
              <p:nvPr/>
            </p:nvSpPr>
            <p:spPr bwMode="auto">
              <a:xfrm>
                <a:off x="5754688" y="3670300"/>
                <a:ext cx="53975" cy="31750"/>
              </a:xfrm>
              <a:custGeom>
                <a:avLst/>
                <a:gdLst>
                  <a:gd name="T0" fmla="*/ 12511 w 151"/>
                  <a:gd name="T1" fmla="*/ 31393 h 89"/>
                  <a:gd name="T2" fmla="*/ 12511 w 151"/>
                  <a:gd name="T3" fmla="*/ 31393 h 89"/>
                  <a:gd name="T4" fmla="*/ 47183 w 151"/>
                  <a:gd name="T5" fmla="*/ 18907 h 89"/>
                  <a:gd name="T6" fmla="*/ 47183 w 151"/>
                  <a:gd name="T7" fmla="*/ 18907 h 89"/>
                  <a:gd name="T8" fmla="*/ 47183 w 151"/>
                  <a:gd name="T9" fmla="*/ 18907 h 89"/>
                  <a:gd name="T10" fmla="*/ 53618 w 151"/>
                  <a:gd name="T11" fmla="*/ 15697 h 89"/>
                  <a:gd name="T12" fmla="*/ 53618 w 151"/>
                  <a:gd name="T13" fmla="*/ 6065 h 89"/>
                  <a:gd name="T14" fmla="*/ 53618 w 151"/>
                  <a:gd name="T15" fmla="*/ 6065 h 89"/>
                  <a:gd name="T16" fmla="*/ 50400 w 151"/>
                  <a:gd name="T17" fmla="*/ 0 h 89"/>
                  <a:gd name="T18" fmla="*/ 41107 w 151"/>
                  <a:gd name="T19" fmla="*/ 0 h 89"/>
                  <a:gd name="T20" fmla="*/ 6077 w 151"/>
                  <a:gd name="T21" fmla="*/ 12486 h 89"/>
                  <a:gd name="T22" fmla="*/ 6077 w 151"/>
                  <a:gd name="T23" fmla="*/ 12486 h 89"/>
                  <a:gd name="T24" fmla="*/ 6077 w 151"/>
                  <a:gd name="T25" fmla="*/ 12486 h 89"/>
                  <a:gd name="T26" fmla="*/ 6077 w 151"/>
                  <a:gd name="T27" fmla="*/ 12486 h 89"/>
                  <a:gd name="T28" fmla="*/ 0 w 151"/>
                  <a:gd name="T29" fmla="*/ 18907 h 89"/>
                  <a:gd name="T30" fmla="*/ 0 w 151"/>
                  <a:gd name="T31" fmla="*/ 24972 h 89"/>
                  <a:gd name="T32" fmla="*/ 0 w 151"/>
                  <a:gd name="T33" fmla="*/ 24972 h 89"/>
                  <a:gd name="T34" fmla="*/ 3217 w 151"/>
                  <a:gd name="T35" fmla="*/ 31393 h 89"/>
                  <a:gd name="T36" fmla="*/ 12511 w 151"/>
                  <a:gd name="T37" fmla="*/ 31393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1" h="89">
                    <a:moveTo>
                      <a:pt x="35" y="88"/>
                    </a:moveTo>
                    <a:lnTo>
                      <a:pt x="35" y="88"/>
                    </a:lnTo>
                    <a:lnTo>
                      <a:pt x="132" y="53"/>
                    </a:lnTo>
                    <a:lnTo>
                      <a:pt x="150" y="44"/>
                    </a:lnTo>
                    <a:lnTo>
                      <a:pt x="150" y="17"/>
                    </a:lnTo>
                    <a:lnTo>
                      <a:pt x="141" y="0"/>
                    </a:lnTo>
                    <a:lnTo>
                      <a:pt x="115" y="0"/>
                    </a:lnTo>
                    <a:lnTo>
                      <a:pt x="17" y="35"/>
                    </a:lnTo>
                    <a:lnTo>
                      <a:pt x="0" y="53"/>
                    </a:lnTo>
                    <a:lnTo>
                      <a:pt x="0" y="70"/>
                    </a:lnTo>
                    <a:lnTo>
                      <a:pt x="9" y="88"/>
                    </a:lnTo>
                    <a:lnTo>
                      <a:pt x="35" y="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03" name="Freeform 88"/>
              <p:cNvSpPr>
                <a:spLocks noChangeArrowheads="1"/>
              </p:cNvSpPr>
              <p:nvPr/>
            </p:nvSpPr>
            <p:spPr bwMode="auto">
              <a:xfrm>
                <a:off x="5862638" y="3638550"/>
                <a:ext cx="53975" cy="28575"/>
              </a:xfrm>
              <a:custGeom>
                <a:avLst/>
                <a:gdLst>
                  <a:gd name="T0" fmla="*/ 12511 w 151"/>
                  <a:gd name="T1" fmla="*/ 28222 h 81"/>
                  <a:gd name="T2" fmla="*/ 47183 w 151"/>
                  <a:gd name="T3" fmla="*/ 15522 h 81"/>
                  <a:gd name="T4" fmla="*/ 47183 w 151"/>
                  <a:gd name="T5" fmla="*/ 15522 h 81"/>
                  <a:gd name="T6" fmla="*/ 47183 w 151"/>
                  <a:gd name="T7" fmla="*/ 15522 h 81"/>
                  <a:gd name="T8" fmla="*/ 53618 w 151"/>
                  <a:gd name="T9" fmla="*/ 12700 h 81"/>
                  <a:gd name="T10" fmla="*/ 53618 w 151"/>
                  <a:gd name="T11" fmla="*/ 6350 h 81"/>
                  <a:gd name="T12" fmla="*/ 53618 w 151"/>
                  <a:gd name="T13" fmla="*/ 6350 h 81"/>
                  <a:gd name="T14" fmla="*/ 50400 w 151"/>
                  <a:gd name="T15" fmla="*/ 0 h 81"/>
                  <a:gd name="T16" fmla="*/ 43966 w 151"/>
                  <a:gd name="T17" fmla="*/ 0 h 81"/>
                  <a:gd name="T18" fmla="*/ 6434 w 151"/>
                  <a:gd name="T19" fmla="*/ 9525 h 81"/>
                  <a:gd name="T20" fmla="*/ 6434 w 151"/>
                  <a:gd name="T21" fmla="*/ 9525 h 81"/>
                  <a:gd name="T22" fmla="*/ 6434 w 151"/>
                  <a:gd name="T23" fmla="*/ 9525 h 81"/>
                  <a:gd name="T24" fmla="*/ 6434 w 151"/>
                  <a:gd name="T25" fmla="*/ 9525 h 81"/>
                  <a:gd name="T26" fmla="*/ 0 w 151"/>
                  <a:gd name="T27" fmla="*/ 12700 h 81"/>
                  <a:gd name="T28" fmla="*/ 0 w 151"/>
                  <a:gd name="T29" fmla="*/ 21872 h 81"/>
                  <a:gd name="T30" fmla="*/ 0 w 151"/>
                  <a:gd name="T31" fmla="*/ 21872 h 81"/>
                  <a:gd name="T32" fmla="*/ 6434 w 151"/>
                  <a:gd name="T33" fmla="*/ 25047 h 81"/>
                  <a:gd name="T34" fmla="*/ 12511 w 151"/>
                  <a:gd name="T35" fmla="*/ 28222 h 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1" h="81">
                    <a:moveTo>
                      <a:pt x="35" y="80"/>
                    </a:moveTo>
                    <a:lnTo>
                      <a:pt x="132" y="44"/>
                    </a:lnTo>
                    <a:lnTo>
                      <a:pt x="150" y="36"/>
                    </a:lnTo>
                    <a:lnTo>
                      <a:pt x="150" y="18"/>
                    </a:lnTo>
                    <a:lnTo>
                      <a:pt x="141" y="0"/>
                    </a:lnTo>
                    <a:lnTo>
                      <a:pt x="123" y="0"/>
                    </a:lnTo>
                    <a:lnTo>
                      <a:pt x="18" y="27"/>
                    </a:lnTo>
                    <a:lnTo>
                      <a:pt x="0" y="36"/>
                    </a:lnTo>
                    <a:lnTo>
                      <a:pt x="0" y="62"/>
                    </a:lnTo>
                    <a:lnTo>
                      <a:pt x="18" y="71"/>
                    </a:lnTo>
                    <a:lnTo>
                      <a:pt x="35"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04" name="Freeform 89"/>
              <p:cNvSpPr>
                <a:spLocks noChangeArrowheads="1"/>
              </p:cNvSpPr>
              <p:nvPr/>
            </p:nvSpPr>
            <p:spPr bwMode="auto">
              <a:xfrm>
                <a:off x="4684713" y="6846888"/>
                <a:ext cx="19050" cy="6350"/>
              </a:xfrm>
              <a:custGeom>
                <a:avLst/>
                <a:gdLst>
                  <a:gd name="T0" fmla="*/ 0 w 54"/>
                  <a:gd name="T1" fmla="*/ 5997 h 18"/>
                  <a:gd name="T2" fmla="*/ 18697 w 54"/>
                  <a:gd name="T3" fmla="*/ 2822 h 18"/>
                  <a:gd name="T4" fmla="*/ 18697 w 54"/>
                  <a:gd name="T5" fmla="*/ 2822 h 18"/>
                  <a:gd name="T6" fmla="*/ 18697 w 54"/>
                  <a:gd name="T7" fmla="*/ 2822 h 18"/>
                  <a:gd name="T8" fmla="*/ 18697 w 54"/>
                  <a:gd name="T9" fmla="*/ 2822 h 18"/>
                  <a:gd name="T10" fmla="*/ 18697 w 54"/>
                  <a:gd name="T11" fmla="*/ 0 h 18"/>
                  <a:gd name="T12" fmla="*/ 18697 w 54"/>
                  <a:gd name="T13" fmla="*/ 0 h 18"/>
                  <a:gd name="T14" fmla="*/ 18697 w 54"/>
                  <a:gd name="T15" fmla="*/ 0 h 18"/>
                  <a:gd name="T16" fmla="*/ 0 w 54"/>
                  <a:gd name="T17" fmla="*/ 5997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 h="18">
                    <a:moveTo>
                      <a:pt x="0" y="17"/>
                    </a:moveTo>
                    <a:lnTo>
                      <a:pt x="53" y="8"/>
                    </a:lnTo>
                    <a:lnTo>
                      <a:pt x="53" y="0"/>
                    </a:lnTo>
                    <a:lnTo>
                      <a:pt x="0"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05" name="Freeform 90"/>
              <p:cNvSpPr>
                <a:spLocks noChangeArrowheads="1"/>
              </p:cNvSpPr>
              <p:nvPr/>
            </p:nvSpPr>
            <p:spPr bwMode="auto">
              <a:xfrm>
                <a:off x="4773613" y="6815138"/>
                <a:ext cx="44450" cy="15875"/>
              </a:xfrm>
              <a:custGeom>
                <a:avLst/>
                <a:gdLst>
                  <a:gd name="T0" fmla="*/ 37694 w 125"/>
                  <a:gd name="T1" fmla="*/ 0 h 45"/>
                  <a:gd name="T2" fmla="*/ 3200 w 125"/>
                  <a:gd name="T3" fmla="*/ 12700 h 45"/>
                  <a:gd name="T4" fmla="*/ 3200 w 125"/>
                  <a:gd name="T5" fmla="*/ 12700 h 45"/>
                  <a:gd name="T6" fmla="*/ 0 w 125"/>
                  <a:gd name="T7" fmla="*/ 12700 h 45"/>
                  <a:gd name="T8" fmla="*/ 0 w 125"/>
                  <a:gd name="T9" fmla="*/ 12700 h 45"/>
                  <a:gd name="T10" fmla="*/ 3200 w 125"/>
                  <a:gd name="T11" fmla="*/ 15522 h 45"/>
                  <a:gd name="T12" fmla="*/ 40894 w 125"/>
                  <a:gd name="T13" fmla="*/ 6350 h 45"/>
                  <a:gd name="T14" fmla="*/ 40894 w 125"/>
                  <a:gd name="T15" fmla="*/ 6350 h 45"/>
                  <a:gd name="T16" fmla="*/ 40894 w 125"/>
                  <a:gd name="T17" fmla="*/ 6350 h 45"/>
                  <a:gd name="T18" fmla="*/ 40894 w 125"/>
                  <a:gd name="T19" fmla="*/ 6350 h 45"/>
                  <a:gd name="T20" fmla="*/ 44094 w 125"/>
                  <a:gd name="T21" fmla="*/ 3175 h 45"/>
                  <a:gd name="T22" fmla="*/ 44094 w 125"/>
                  <a:gd name="T23" fmla="*/ 3175 h 45"/>
                  <a:gd name="T24" fmla="*/ 37694 w 125"/>
                  <a:gd name="T25" fmla="*/ 0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 h="45">
                    <a:moveTo>
                      <a:pt x="106" y="0"/>
                    </a:moveTo>
                    <a:lnTo>
                      <a:pt x="9" y="36"/>
                    </a:lnTo>
                    <a:lnTo>
                      <a:pt x="0" y="36"/>
                    </a:lnTo>
                    <a:lnTo>
                      <a:pt x="9" y="44"/>
                    </a:lnTo>
                    <a:lnTo>
                      <a:pt x="115" y="18"/>
                    </a:lnTo>
                    <a:lnTo>
                      <a:pt x="124" y="9"/>
                    </a:lnTo>
                    <a:lnTo>
                      <a:pt x="10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06" name="Freeform 91"/>
              <p:cNvSpPr>
                <a:spLocks noChangeArrowheads="1"/>
              </p:cNvSpPr>
              <p:nvPr/>
            </p:nvSpPr>
            <p:spPr bwMode="auto">
              <a:xfrm>
                <a:off x="4884738" y="6783388"/>
                <a:ext cx="44450" cy="19050"/>
              </a:xfrm>
              <a:custGeom>
                <a:avLst/>
                <a:gdLst>
                  <a:gd name="T0" fmla="*/ 37694 w 125"/>
                  <a:gd name="T1" fmla="*/ 0 h 54"/>
                  <a:gd name="T2" fmla="*/ 3200 w 125"/>
                  <a:gd name="T3" fmla="*/ 9525 h 54"/>
                  <a:gd name="T4" fmla="*/ 3200 w 125"/>
                  <a:gd name="T5" fmla="*/ 9525 h 54"/>
                  <a:gd name="T6" fmla="*/ 0 w 125"/>
                  <a:gd name="T7" fmla="*/ 12347 h 54"/>
                  <a:gd name="T8" fmla="*/ 0 w 125"/>
                  <a:gd name="T9" fmla="*/ 15522 h 54"/>
                  <a:gd name="T10" fmla="*/ 0 w 125"/>
                  <a:gd name="T11" fmla="*/ 15522 h 54"/>
                  <a:gd name="T12" fmla="*/ 0 w 125"/>
                  <a:gd name="T13" fmla="*/ 18697 h 54"/>
                  <a:gd name="T14" fmla="*/ 3200 w 125"/>
                  <a:gd name="T15" fmla="*/ 18697 h 54"/>
                  <a:gd name="T16" fmla="*/ 40894 w 125"/>
                  <a:gd name="T17" fmla="*/ 9525 h 54"/>
                  <a:gd name="T18" fmla="*/ 40894 w 125"/>
                  <a:gd name="T19" fmla="*/ 9525 h 54"/>
                  <a:gd name="T20" fmla="*/ 40894 w 125"/>
                  <a:gd name="T21" fmla="*/ 9525 h 54"/>
                  <a:gd name="T22" fmla="*/ 40894 w 125"/>
                  <a:gd name="T23" fmla="*/ 9525 h 54"/>
                  <a:gd name="T24" fmla="*/ 44094 w 125"/>
                  <a:gd name="T25" fmla="*/ 6350 h 54"/>
                  <a:gd name="T26" fmla="*/ 44094 w 125"/>
                  <a:gd name="T27" fmla="*/ 3175 h 54"/>
                  <a:gd name="T28" fmla="*/ 44094 w 125"/>
                  <a:gd name="T29" fmla="*/ 3175 h 54"/>
                  <a:gd name="T30" fmla="*/ 40894 w 125"/>
                  <a:gd name="T31" fmla="*/ 0 h 54"/>
                  <a:gd name="T32" fmla="*/ 37694 w 125"/>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5" h="54">
                    <a:moveTo>
                      <a:pt x="106" y="0"/>
                    </a:moveTo>
                    <a:lnTo>
                      <a:pt x="9" y="27"/>
                    </a:lnTo>
                    <a:lnTo>
                      <a:pt x="0" y="35"/>
                    </a:lnTo>
                    <a:lnTo>
                      <a:pt x="0" y="44"/>
                    </a:lnTo>
                    <a:lnTo>
                      <a:pt x="0" y="53"/>
                    </a:lnTo>
                    <a:lnTo>
                      <a:pt x="9" y="53"/>
                    </a:lnTo>
                    <a:lnTo>
                      <a:pt x="115" y="27"/>
                    </a:lnTo>
                    <a:lnTo>
                      <a:pt x="124" y="18"/>
                    </a:lnTo>
                    <a:lnTo>
                      <a:pt x="124" y="9"/>
                    </a:lnTo>
                    <a:lnTo>
                      <a:pt x="115" y="0"/>
                    </a:lnTo>
                    <a:lnTo>
                      <a:pt x="10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07" name="Freeform 92"/>
              <p:cNvSpPr>
                <a:spLocks noChangeArrowheads="1"/>
              </p:cNvSpPr>
              <p:nvPr/>
            </p:nvSpPr>
            <p:spPr bwMode="auto">
              <a:xfrm>
                <a:off x="4992688" y="6745288"/>
                <a:ext cx="50800" cy="25400"/>
              </a:xfrm>
              <a:custGeom>
                <a:avLst/>
                <a:gdLst>
                  <a:gd name="T0" fmla="*/ 6439 w 142"/>
                  <a:gd name="T1" fmla="*/ 25047 h 72"/>
                  <a:gd name="T2" fmla="*/ 44361 w 142"/>
                  <a:gd name="T3" fmla="*/ 15522 h 72"/>
                  <a:gd name="T4" fmla="*/ 44361 w 142"/>
                  <a:gd name="T5" fmla="*/ 15522 h 72"/>
                  <a:gd name="T6" fmla="*/ 44361 w 142"/>
                  <a:gd name="T7" fmla="*/ 15522 h 72"/>
                  <a:gd name="T8" fmla="*/ 44361 w 142"/>
                  <a:gd name="T9" fmla="*/ 15522 h 72"/>
                  <a:gd name="T10" fmla="*/ 47223 w 142"/>
                  <a:gd name="T11" fmla="*/ 12347 h 72"/>
                  <a:gd name="T12" fmla="*/ 50442 w 142"/>
                  <a:gd name="T13" fmla="*/ 6350 h 72"/>
                  <a:gd name="T14" fmla="*/ 50442 w 142"/>
                  <a:gd name="T15" fmla="*/ 6350 h 72"/>
                  <a:gd name="T16" fmla="*/ 44361 w 142"/>
                  <a:gd name="T17" fmla="*/ 3175 h 72"/>
                  <a:gd name="T18" fmla="*/ 41141 w 142"/>
                  <a:gd name="T19" fmla="*/ 0 h 72"/>
                  <a:gd name="T20" fmla="*/ 3220 w 142"/>
                  <a:gd name="T21" fmla="*/ 12347 h 72"/>
                  <a:gd name="T22" fmla="*/ 3220 w 142"/>
                  <a:gd name="T23" fmla="*/ 12347 h 72"/>
                  <a:gd name="T24" fmla="*/ 0 w 142"/>
                  <a:gd name="T25" fmla="*/ 15522 h 72"/>
                  <a:gd name="T26" fmla="*/ 0 w 142"/>
                  <a:gd name="T27" fmla="*/ 21872 h 72"/>
                  <a:gd name="T28" fmla="*/ 0 w 142"/>
                  <a:gd name="T29" fmla="*/ 21872 h 72"/>
                  <a:gd name="T30" fmla="*/ 3220 w 142"/>
                  <a:gd name="T31" fmla="*/ 25047 h 72"/>
                  <a:gd name="T32" fmla="*/ 6439 w 142"/>
                  <a:gd name="T33" fmla="*/ 25047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2" h="72">
                    <a:moveTo>
                      <a:pt x="18" y="71"/>
                    </a:moveTo>
                    <a:lnTo>
                      <a:pt x="124" y="44"/>
                    </a:lnTo>
                    <a:lnTo>
                      <a:pt x="132" y="35"/>
                    </a:lnTo>
                    <a:lnTo>
                      <a:pt x="141" y="18"/>
                    </a:lnTo>
                    <a:lnTo>
                      <a:pt x="124" y="9"/>
                    </a:lnTo>
                    <a:lnTo>
                      <a:pt x="115" y="0"/>
                    </a:lnTo>
                    <a:lnTo>
                      <a:pt x="9" y="35"/>
                    </a:lnTo>
                    <a:lnTo>
                      <a:pt x="0" y="44"/>
                    </a:lnTo>
                    <a:lnTo>
                      <a:pt x="0" y="62"/>
                    </a:lnTo>
                    <a:lnTo>
                      <a:pt x="9" y="71"/>
                    </a:lnTo>
                    <a:lnTo>
                      <a:pt x="18"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08" name="Freeform 93"/>
              <p:cNvSpPr>
                <a:spLocks noChangeArrowheads="1"/>
              </p:cNvSpPr>
              <p:nvPr/>
            </p:nvSpPr>
            <p:spPr bwMode="auto">
              <a:xfrm>
                <a:off x="5100638" y="6710363"/>
                <a:ext cx="53975" cy="28575"/>
              </a:xfrm>
              <a:custGeom>
                <a:avLst/>
                <a:gdLst>
                  <a:gd name="T0" fmla="*/ 9651 w 151"/>
                  <a:gd name="T1" fmla="*/ 28218 h 80"/>
                  <a:gd name="T2" fmla="*/ 47183 w 151"/>
                  <a:gd name="T3" fmla="*/ 15716 h 80"/>
                  <a:gd name="T4" fmla="*/ 47183 w 151"/>
                  <a:gd name="T5" fmla="*/ 15716 h 80"/>
                  <a:gd name="T6" fmla="*/ 47183 w 151"/>
                  <a:gd name="T7" fmla="*/ 15716 h 80"/>
                  <a:gd name="T8" fmla="*/ 47183 w 151"/>
                  <a:gd name="T9" fmla="*/ 15716 h 80"/>
                  <a:gd name="T10" fmla="*/ 53618 w 151"/>
                  <a:gd name="T11" fmla="*/ 9644 h 80"/>
                  <a:gd name="T12" fmla="*/ 53618 w 151"/>
                  <a:gd name="T13" fmla="*/ 3215 h 80"/>
                  <a:gd name="T14" fmla="*/ 53618 w 151"/>
                  <a:gd name="T15" fmla="*/ 3215 h 80"/>
                  <a:gd name="T16" fmla="*/ 47183 w 151"/>
                  <a:gd name="T17" fmla="*/ 0 h 80"/>
                  <a:gd name="T18" fmla="*/ 41107 w 151"/>
                  <a:gd name="T19" fmla="*/ 0 h 80"/>
                  <a:gd name="T20" fmla="*/ 41107 w 151"/>
                  <a:gd name="T21" fmla="*/ 0 h 80"/>
                  <a:gd name="T22" fmla="*/ 6434 w 151"/>
                  <a:gd name="T23" fmla="*/ 12502 h 80"/>
                  <a:gd name="T24" fmla="*/ 6434 w 151"/>
                  <a:gd name="T25" fmla="*/ 12502 h 80"/>
                  <a:gd name="T26" fmla="*/ 0 w 151"/>
                  <a:gd name="T27" fmla="*/ 15716 h 80"/>
                  <a:gd name="T28" fmla="*/ 0 w 151"/>
                  <a:gd name="T29" fmla="*/ 22146 h 80"/>
                  <a:gd name="T30" fmla="*/ 0 w 151"/>
                  <a:gd name="T31" fmla="*/ 22146 h 80"/>
                  <a:gd name="T32" fmla="*/ 3217 w 151"/>
                  <a:gd name="T33" fmla="*/ 25360 h 80"/>
                  <a:gd name="T34" fmla="*/ 9651 w 151"/>
                  <a:gd name="T35" fmla="*/ 28218 h 8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1" h="80">
                    <a:moveTo>
                      <a:pt x="27" y="79"/>
                    </a:moveTo>
                    <a:lnTo>
                      <a:pt x="132" y="44"/>
                    </a:lnTo>
                    <a:lnTo>
                      <a:pt x="150" y="27"/>
                    </a:lnTo>
                    <a:lnTo>
                      <a:pt x="150" y="9"/>
                    </a:lnTo>
                    <a:lnTo>
                      <a:pt x="132" y="0"/>
                    </a:lnTo>
                    <a:lnTo>
                      <a:pt x="115" y="0"/>
                    </a:lnTo>
                    <a:lnTo>
                      <a:pt x="18" y="35"/>
                    </a:lnTo>
                    <a:lnTo>
                      <a:pt x="0" y="44"/>
                    </a:lnTo>
                    <a:lnTo>
                      <a:pt x="0" y="62"/>
                    </a:lnTo>
                    <a:lnTo>
                      <a:pt x="9" y="71"/>
                    </a:lnTo>
                    <a:lnTo>
                      <a:pt x="27" y="7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09" name="Freeform 94"/>
              <p:cNvSpPr>
                <a:spLocks noChangeArrowheads="1"/>
              </p:cNvSpPr>
              <p:nvPr/>
            </p:nvSpPr>
            <p:spPr bwMode="auto">
              <a:xfrm>
                <a:off x="5208588" y="6669088"/>
                <a:ext cx="53975" cy="31750"/>
              </a:xfrm>
              <a:custGeom>
                <a:avLst/>
                <a:gdLst>
                  <a:gd name="T0" fmla="*/ 12511 w 151"/>
                  <a:gd name="T1" fmla="*/ 31397 h 90"/>
                  <a:gd name="T2" fmla="*/ 47183 w 151"/>
                  <a:gd name="T3" fmla="*/ 18697 h 90"/>
                  <a:gd name="T4" fmla="*/ 47183 w 151"/>
                  <a:gd name="T5" fmla="*/ 18697 h 90"/>
                  <a:gd name="T6" fmla="*/ 47183 w 151"/>
                  <a:gd name="T7" fmla="*/ 18697 h 90"/>
                  <a:gd name="T8" fmla="*/ 47183 w 151"/>
                  <a:gd name="T9" fmla="*/ 18697 h 90"/>
                  <a:gd name="T10" fmla="*/ 53618 w 151"/>
                  <a:gd name="T11" fmla="*/ 15522 h 90"/>
                  <a:gd name="T12" fmla="*/ 53618 w 151"/>
                  <a:gd name="T13" fmla="*/ 6350 h 90"/>
                  <a:gd name="T14" fmla="*/ 53618 w 151"/>
                  <a:gd name="T15" fmla="*/ 6350 h 90"/>
                  <a:gd name="T16" fmla="*/ 50400 w 151"/>
                  <a:gd name="T17" fmla="*/ 0 h 90"/>
                  <a:gd name="T18" fmla="*/ 41107 w 151"/>
                  <a:gd name="T19" fmla="*/ 0 h 90"/>
                  <a:gd name="T20" fmla="*/ 41107 w 151"/>
                  <a:gd name="T21" fmla="*/ 0 h 90"/>
                  <a:gd name="T22" fmla="*/ 6434 w 151"/>
                  <a:gd name="T23" fmla="*/ 12700 h 90"/>
                  <a:gd name="T24" fmla="*/ 6434 w 151"/>
                  <a:gd name="T25" fmla="*/ 12700 h 90"/>
                  <a:gd name="T26" fmla="*/ 0 w 151"/>
                  <a:gd name="T27" fmla="*/ 18697 h 90"/>
                  <a:gd name="T28" fmla="*/ 0 w 151"/>
                  <a:gd name="T29" fmla="*/ 25047 h 90"/>
                  <a:gd name="T30" fmla="*/ 0 w 151"/>
                  <a:gd name="T31" fmla="*/ 25047 h 90"/>
                  <a:gd name="T32" fmla="*/ 3217 w 151"/>
                  <a:gd name="T33" fmla="*/ 31397 h 90"/>
                  <a:gd name="T34" fmla="*/ 12511 w 151"/>
                  <a:gd name="T35" fmla="*/ 31397 h 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1" h="90">
                    <a:moveTo>
                      <a:pt x="35" y="89"/>
                    </a:moveTo>
                    <a:lnTo>
                      <a:pt x="132" y="53"/>
                    </a:lnTo>
                    <a:lnTo>
                      <a:pt x="150" y="44"/>
                    </a:lnTo>
                    <a:lnTo>
                      <a:pt x="150" y="18"/>
                    </a:lnTo>
                    <a:lnTo>
                      <a:pt x="141" y="0"/>
                    </a:lnTo>
                    <a:lnTo>
                      <a:pt x="115" y="0"/>
                    </a:lnTo>
                    <a:lnTo>
                      <a:pt x="18" y="36"/>
                    </a:lnTo>
                    <a:lnTo>
                      <a:pt x="0" y="53"/>
                    </a:lnTo>
                    <a:lnTo>
                      <a:pt x="0" y="71"/>
                    </a:lnTo>
                    <a:lnTo>
                      <a:pt x="9" y="89"/>
                    </a:lnTo>
                    <a:lnTo>
                      <a:pt x="35" y="8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10" name="Freeform 95"/>
              <p:cNvSpPr>
                <a:spLocks noChangeArrowheads="1"/>
              </p:cNvSpPr>
              <p:nvPr/>
            </p:nvSpPr>
            <p:spPr bwMode="auto">
              <a:xfrm>
                <a:off x="5313363" y="6624638"/>
                <a:ext cx="60325" cy="38100"/>
              </a:xfrm>
              <a:custGeom>
                <a:avLst/>
                <a:gdLst>
                  <a:gd name="T0" fmla="*/ 15706 w 169"/>
                  <a:gd name="T1" fmla="*/ 37744 h 107"/>
                  <a:gd name="T2" fmla="*/ 53543 w 169"/>
                  <a:gd name="T3" fmla="*/ 24925 h 107"/>
                  <a:gd name="T4" fmla="*/ 53543 w 169"/>
                  <a:gd name="T5" fmla="*/ 24925 h 107"/>
                  <a:gd name="T6" fmla="*/ 53543 w 169"/>
                  <a:gd name="T7" fmla="*/ 24925 h 107"/>
                  <a:gd name="T8" fmla="*/ 53543 w 169"/>
                  <a:gd name="T9" fmla="*/ 24925 h 107"/>
                  <a:gd name="T10" fmla="*/ 56755 w 169"/>
                  <a:gd name="T11" fmla="*/ 22077 h 107"/>
                  <a:gd name="T12" fmla="*/ 59968 w 169"/>
                  <a:gd name="T13" fmla="*/ 18872 h 107"/>
                  <a:gd name="T14" fmla="*/ 59968 w 169"/>
                  <a:gd name="T15" fmla="*/ 12463 h 107"/>
                  <a:gd name="T16" fmla="*/ 59968 w 169"/>
                  <a:gd name="T17" fmla="*/ 9258 h 107"/>
                  <a:gd name="T18" fmla="*/ 59968 w 169"/>
                  <a:gd name="T19" fmla="*/ 9258 h 107"/>
                  <a:gd name="T20" fmla="*/ 56755 w 169"/>
                  <a:gd name="T21" fmla="*/ 3205 h 107"/>
                  <a:gd name="T22" fmla="*/ 53543 w 169"/>
                  <a:gd name="T23" fmla="*/ 3205 h 107"/>
                  <a:gd name="T24" fmla="*/ 47475 w 169"/>
                  <a:gd name="T25" fmla="*/ 0 h 107"/>
                  <a:gd name="T26" fmla="*/ 44262 w 169"/>
                  <a:gd name="T27" fmla="*/ 0 h 107"/>
                  <a:gd name="T28" fmla="*/ 44262 w 169"/>
                  <a:gd name="T29" fmla="*/ 3205 h 107"/>
                  <a:gd name="T30" fmla="*/ 6425 w 169"/>
                  <a:gd name="T31" fmla="*/ 15667 h 107"/>
                  <a:gd name="T32" fmla="*/ 6425 w 169"/>
                  <a:gd name="T33" fmla="*/ 15667 h 107"/>
                  <a:gd name="T34" fmla="*/ 0 w 169"/>
                  <a:gd name="T35" fmla="*/ 22077 h 107"/>
                  <a:gd name="T36" fmla="*/ 0 w 169"/>
                  <a:gd name="T37" fmla="*/ 31335 h 107"/>
                  <a:gd name="T38" fmla="*/ 0 w 169"/>
                  <a:gd name="T39" fmla="*/ 31335 h 107"/>
                  <a:gd name="T40" fmla="*/ 3213 w 169"/>
                  <a:gd name="T41" fmla="*/ 34539 h 107"/>
                  <a:gd name="T42" fmla="*/ 6425 w 169"/>
                  <a:gd name="T43" fmla="*/ 37744 h 107"/>
                  <a:gd name="T44" fmla="*/ 12850 w 169"/>
                  <a:gd name="T45" fmla="*/ 37744 h 107"/>
                  <a:gd name="T46" fmla="*/ 15706 w 169"/>
                  <a:gd name="T47" fmla="*/ 37744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69" h="107">
                    <a:moveTo>
                      <a:pt x="44" y="106"/>
                    </a:moveTo>
                    <a:lnTo>
                      <a:pt x="150" y="70"/>
                    </a:lnTo>
                    <a:lnTo>
                      <a:pt x="159" y="62"/>
                    </a:lnTo>
                    <a:lnTo>
                      <a:pt x="168" y="53"/>
                    </a:lnTo>
                    <a:lnTo>
                      <a:pt x="168" y="35"/>
                    </a:lnTo>
                    <a:lnTo>
                      <a:pt x="168" y="26"/>
                    </a:lnTo>
                    <a:lnTo>
                      <a:pt x="159" y="9"/>
                    </a:lnTo>
                    <a:lnTo>
                      <a:pt x="150" y="9"/>
                    </a:lnTo>
                    <a:lnTo>
                      <a:pt x="133" y="0"/>
                    </a:lnTo>
                    <a:lnTo>
                      <a:pt x="124" y="0"/>
                    </a:lnTo>
                    <a:lnTo>
                      <a:pt x="124" y="9"/>
                    </a:lnTo>
                    <a:lnTo>
                      <a:pt x="18" y="44"/>
                    </a:lnTo>
                    <a:lnTo>
                      <a:pt x="0" y="62"/>
                    </a:lnTo>
                    <a:lnTo>
                      <a:pt x="0" y="88"/>
                    </a:lnTo>
                    <a:lnTo>
                      <a:pt x="9" y="97"/>
                    </a:lnTo>
                    <a:lnTo>
                      <a:pt x="18" y="106"/>
                    </a:lnTo>
                    <a:lnTo>
                      <a:pt x="36" y="106"/>
                    </a:lnTo>
                    <a:lnTo>
                      <a:pt x="44"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11" name="Freeform 96"/>
              <p:cNvSpPr>
                <a:spLocks noChangeArrowheads="1"/>
              </p:cNvSpPr>
              <p:nvPr/>
            </p:nvSpPr>
            <p:spPr bwMode="auto">
              <a:xfrm>
                <a:off x="5418138" y="6580188"/>
                <a:ext cx="63500" cy="41275"/>
              </a:xfrm>
              <a:custGeom>
                <a:avLst/>
                <a:gdLst>
                  <a:gd name="T0" fmla="*/ 18907 w 178"/>
                  <a:gd name="T1" fmla="*/ 40919 h 116"/>
                  <a:gd name="T2" fmla="*/ 53511 w 178"/>
                  <a:gd name="T3" fmla="*/ 25263 h 116"/>
                  <a:gd name="T4" fmla="*/ 53511 w 178"/>
                  <a:gd name="T5" fmla="*/ 25263 h 116"/>
                  <a:gd name="T6" fmla="*/ 56722 w 178"/>
                  <a:gd name="T7" fmla="*/ 25263 h 116"/>
                  <a:gd name="T8" fmla="*/ 56722 w 178"/>
                  <a:gd name="T9" fmla="*/ 25263 h 116"/>
                  <a:gd name="T10" fmla="*/ 59933 w 178"/>
                  <a:gd name="T11" fmla="*/ 22061 h 116"/>
                  <a:gd name="T12" fmla="*/ 63143 w 178"/>
                  <a:gd name="T13" fmla="*/ 18858 h 116"/>
                  <a:gd name="T14" fmla="*/ 63143 w 178"/>
                  <a:gd name="T15" fmla="*/ 12809 h 116"/>
                  <a:gd name="T16" fmla="*/ 63143 w 178"/>
                  <a:gd name="T17" fmla="*/ 6405 h 116"/>
                  <a:gd name="T18" fmla="*/ 63143 w 178"/>
                  <a:gd name="T19" fmla="*/ 6405 h 116"/>
                  <a:gd name="T20" fmla="*/ 59933 w 178"/>
                  <a:gd name="T21" fmla="*/ 3202 h 116"/>
                  <a:gd name="T22" fmla="*/ 53511 w 178"/>
                  <a:gd name="T23" fmla="*/ 0 h 116"/>
                  <a:gd name="T24" fmla="*/ 50657 w 178"/>
                  <a:gd name="T25" fmla="*/ 0 h 116"/>
                  <a:gd name="T26" fmla="*/ 44236 w 178"/>
                  <a:gd name="T27" fmla="*/ 0 h 116"/>
                  <a:gd name="T28" fmla="*/ 44236 w 178"/>
                  <a:gd name="T29" fmla="*/ 0 h 116"/>
                  <a:gd name="T30" fmla="*/ 9632 w 178"/>
                  <a:gd name="T31" fmla="*/ 15656 h 116"/>
                  <a:gd name="T32" fmla="*/ 9632 w 178"/>
                  <a:gd name="T33" fmla="*/ 15656 h 116"/>
                  <a:gd name="T34" fmla="*/ 9632 w 178"/>
                  <a:gd name="T35" fmla="*/ 15656 h 116"/>
                  <a:gd name="T36" fmla="*/ 3211 w 178"/>
                  <a:gd name="T37" fmla="*/ 18858 h 116"/>
                  <a:gd name="T38" fmla="*/ 3211 w 178"/>
                  <a:gd name="T39" fmla="*/ 22061 h 116"/>
                  <a:gd name="T40" fmla="*/ 0 w 178"/>
                  <a:gd name="T41" fmla="*/ 28466 h 116"/>
                  <a:gd name="T42" fmla="*/ 3211 w 178"/>
                  <a:gd name="T43" fmla="*/ 34514 h 116"/>
                  <a:gd name="T44" fmla="*/ 3211 w 178"/>
                  <a:gd name="T45" fmla="*/ 34514 h 116"/>
                  <a:gd name="T46" fmla="*/ 6421 w 178"/>
                  <a:gd name="T47" fmla="*/ 37717 h 116"/>
                  <a:gd name="T48" fmla="*/ 9632 w 178"/>
                  <a:gd name="T49" fmla="*/ 40919 h 116"/>
                  <a:gd name="T50" fmla="*/ 16053 w 178"/>
                  <a:gd name="T51" fmla="*/ 40919 h 116"/>
                  <a:gd name="T52" fmla="*/ 18907 w 178"/>
                  <a:gd name="T53" fmla="*/ 40919 h 1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78" h="116">
                    <a:moveTo>
                      <a:pt x="53" y="115"/>
                    </a:moveTo>
                    <a:lnTo>
                      <a:pt x="150" y="71"/>
                    </a:lnTo>
                    <a:lnTo>
                      <a:pt x="159" y="71"/>
                    </a:lnTo>
                    <a:lnTo>
                      <a:pt x="168" y="62"/>
                    </a:lnTo>
                    <a:lnTo>
                      <a:pt x="177" y="53"/>
                    </a:lnTo>
                    <a:lnTo>
                      <a:pt x="177" y="36"/>
                    </a:lnTo>
                    <a:lnTo>
                      <a:pt x="177" y="18"/>
                    </a:lnTo>
                    <a:lnTo>
                      <a:pt x="168" y="9"/>
                    </a:lnTo>
                    <a:lnTo>
                      <a:pt x="150" y="0"/>
                    </a:lnTo>
                    <a:lnTo>
                      <a:pt x="142" y="0"/>
                    </a:lnTo>
                    <a:lnTo>
                      <a:pt x="124" y="0"/>
                    </a:lnTo>
                    <a:lnTo>
                      <a:pt x="27" y="44"/>
                    </a:lnTo>
                    <a:lnTo>
                      <a:pt x="9" y="53"/>
                    </a:lnTo>
                    <a:lnTo>
                      <a:pt x="9" y="62"/>
                    </a:lnTo>
                    <a:lnTo>
                      <a:pt x="0" y="80"/>
                    </a:lnTo>
                    <a:lnTo>
                      <a:pt x="9" y="97"/>
                    </a:lnTo>
                    <a:lnTo>
                      <a:pt x="18" y="106"/>
                    </a:lnTo>
                    <a:lnTo>
                      <a:pt x="27" y="115"/>
                    </a:lnTo>
                    <a:lnTo>
                      <a:pt x="45" y="115"/>
                    </a:lnTo>
                    <a:lnTo>
                      <a:pt x="53" y="1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12" name="Freeform 97"/>
              <p:cNvSpPr>
                <a:spLocks noChangeArrowheads="1"/>
              </p:cNvSpPr>
              <p:nvPr/>
            </p:nvSpPr>
            <p:spPr bwMode="auto">
              <a:xfrm>
                <a:off x="5522913" y="6529388"/>
                <a:ext cx="66675" cy="47625"/>
              </a:xfrm>
              <a:custGeom>
                <a:avLst/>
                <a:gdLst>
                  <a:gd name="T0" fmla="*/ 21867 w 186"/>
                  <a:gd name="T1" fmla="*/ 47267 h 133"/>
                  <a:gd name="T2" fmla="*/ 56996 w 186"/>
                  <a:gd name="T3" fmla="*/ 31511 h 133"/>
                  <a:gd name="T4" fmla="*/ 56996 w 186"/>
                  <a:gd name="T5" fmla="*/ 31511 h 133"/>
                  <a:gd name="T6" fmla="*/ 56996 w 186"/>
                  <a:gd name="T7" fmla="*/ 31511 h 133"/>
                  <a:gd name="T8" fmla="*/ 56996 w 186"/>
                  <a:gd name="T9" fmla="*/ 31511 h 133"/>
                  <a:gd name="T10" fmla="*/ 59864 w 186"/>
                  <a:gd name="T11" fmla="*/ 25424 h 133"/>
                  <a:gd name="T12" fmla="*/ 63090 w 186"/>
                  <a:gd name="T13" fmla="*/ 22201 h 133"/>
                  <a:gd name="T14" fmla="*/ 66317 w 186"/>
                  <a:gd name="T15" fmla="*/ 15756 h 133"/>
                  <a:gd name="T16" fmla="*/ 63090 w 186"/>
                  <a:gd name="T17" fmla="*/ 9668 h 133"/>
                  <a:gd name="T18" fmla="*/ 63090 w 186"/>
                  <a:gd name="T19" fmla="*/ 9668 h 133"/>
                  <a:gd name="T20" fmla="*/ 59864 w 186"/>
                  <a:gd name="T21" fmla="*/ 3223 h 133"/>
                  <a:gd name="T22" fmla="*/ 53770 w 186"/>
                  <a:gd name="T23" fmla="*/ 3223 h 133"/>
                  <a:gd name="T24" fmla="*/ 50544 w 186"/>
                  <a:gd name="T25" fmla="*/ 0 h 133"/>
                  <a:gd name="T26" fmla="*/ 44092 w 186"/>
                  <a:gd name="T27" fmla="*/ 3223 h 133"/>
                  <a:gd name="T28" fmla="*/ 44092 w 186"/>
                  <a:gd name="T29" fmla="*/ 3223 h 133"/>
                  <a:gd name="T30" fmla="*/ 9320 w 186"/>
                  <a:gd name="T31" fmla="*/ 18978 h 133"/>
                  <a:gd name="T32" fmla="*/ 9320 w 186"/>
                  <a:gd name="T33" fmla="*/ 18978 h 133"/>
                  <a:gd name="T34" fmla="*/ 9320 w 186"/>
                  <a:gd name="T35" fmla="*/ 18978 h 133"/>
                  <a:gd name="T36" fmla="*/ 2868 w 186"/>
                  <a:gd name="T37" fmla="*/ 22201 h 133"/>
                  <a:gd name="T38" fmla="*/ 0 w 186"/>
                  <a:gd name="T39" fmla="*/ 28647 h 133"/>
                  <a:gd name="T40" fmla="*/ 0 w 186"/>
                  <a:gd name="T41" fmla="*/ 31511 h 133"/>
                  <a:gd name="T42" fmla="*/ 2868 w 186"/>
                  <a:gd name="T43" fmla="*/ 37957 h 133"/>
                  <a:gd name="T44" fmla="*/ 2868 w 186"/>
                  <a:gd name="T45" fmla="*/ 37957 h 133"/>
                  <a:gd name="T46" fmla="*/ 6094 w 186"/>
                  <a:gd name="T47" fmla="*/ 44402 h 133"/>
                  <a:gd name="T48" fmla="*/ 9320 w 186"/>
                  <a:gd name="T49" fmla="*/ 47267 h 133"/>
                  <a:gd name="T50" fmla="*/ 15773 w 186"/>
                  <a:gd name="T51" fmla="*/ 47267 h 133"/>
                  <a:gd name="T52" fmla="*/ 21867 w 186"/>
                  <a:gd name="T53" fmla="*/ 47267 h 13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6" h="133">
                    <a:moveTo>
                      <a:pt x="61" y="132"/>
                    </a:moveTo>
                    <a:lnTo>
                      <a:pt x="159" y="88"/>
                    </a:lnTo>
                    <a:lnTo>
                      <a:pt x="167" y="71"/>
                    </a:lnTo>
                    <a:lnTo>
                      <a:pt x="176" y="62"/>
                    </a:lnTo>
                    <a:lnTo>
                      <a:pt x="185" y="44"/>
                    </a:lnTo>
                    <a:lnTo>
                      <a:pt x="176" y="27"/>
                    </a:lnTo>
                    <a:lnTo>
                      <a:pt x="167" y="9"/>
                    </a:lnTo>
                    <a:lnTo>
                      <a:pt x="150" y="9"/>
                    </a:lnTo>
                    <a:lnTo>
                      <a:pt x="141" y="0"/>
                    </a:lnTo>
                    <a:lnTo>
                      <a:pt x="123" y="9"/>
                    </a:lnTo>
                    <a:lnTo>
                      <a:pt x="26" y="53"/>
                    </a:lnTo>
                    <a:lnTo>
                      <a:pt x="8" y="62"/>
                    </a:lnTo>
                    <a:lnTo>
                      <a:pt x="0" y="80"/>
                    </a:lnTo>
                    <a:lnTo>
                      <a:pt x="0" y="88"/>
                    </a:lnTo>
                    <a:lnTo>
                      <a:pt x="8" y="106"/>
                    </a:lnTo>
                    <a:lnTo>
                      <a:pt x="17" y="124"/>
                    </a:lnTo>
                    <a:lnTo>
                      <a:pt x="26" y="132"/>
                    </a:lnTo>
                    <a:lnTo>
                      <a:pt x="44" y="132"/>
                    </a:lnTo>
                    <a:lnTo>
                      <a:pt x="61" y="1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13" name="Freeform 98"/>
              <p:cNvSpPr>
                <a:spLocks noChangeArrowheads="1"/>
              </p:cNvSpPr>
              <p:nvPr/>
            </p:nvSpPr>
            <p:spPr bwMode="auto">
              <a:xfrm>
                <a:off x="5624513" y="6478588"/>
                <a:ext cx="66675" cy="50800"/>
              </a:xfrm>
              <a:custGeom>
                <a:avLst/>
                <a:gdLst>
                  <a:gd name="T0" fmla="*/ 25451 w 186"/>
                  <a:gd name="T1" fmla="*/ 47223 h 142"/>
                  <a:gd name="T2" fmla="*/ 60223 w 186"/>
                  <a:gd name="T3" fmla="*/ 28262 h 142"/>
                  <a:gd name="T4" fmla="*/ 60223 w 186"/>
                  <a:gd name="T5" fmla="*/ 28262 h 142"/>
                  <a:gd name="T6" fmla="*/ 60223 w 186"/>
                  <a:gd name="T7" fmla="*/ 28262 h 142"/>
                  <a:gd name="T8" fmla="*/ 60223 w 186"/>
                  <a:gd name="T9" fmla="*/ 28262 h 142"/>
                  <a:gd name="T10" fmla="*/ 63449 w 186"/>
                  <a:gd name="T11" fmla="*/ 25400 h 142"/>
                  <a:gd name="T12" fmla="*/ 66317 w 186"/>
                  <a:gd name="T13" fmla="*/ 18961 h 142"/>
                  <a:gd name="T14" fmla="*/ 66317 w 186"/>
                  <a:gd name="T15" fmla="*/ 12521 h 142"/>
                  <a:gd name="T16" fmla="*/ 66317 w 186"/>
                  <a:gd name="T17" fmla="*/ 6439 h 142"/>
                  <a:gd name="T18" fmla="*/ 66317 w 186"/>
                  <a:gd name="T19" fmla="*/ 6439 h 142"/>
                  <a:gd name="T20" fmla="*/ 63449 w 186"/>
                  <a:gd name="T21" fmla="*/ 3220 h 142"/>
                  <a:gd name="T22" fmla="*/ 56996 w 186"/>
                  <a:gd name="T23" fmla="*/ 0 h 142"/>
                  <a:gd name="T24" fmla="*/ 50544 w 186"/>
                  <a:gd name="T25" fmla="*/ 0 h 142"/>
                  <a:gd name="T26" fmla="*/ 44450 w 186"/>
                  <a:gd name="T27" fmla="*/ 0 h 142"/>
                  <a:gd name="T28" fmla="*/ 44450 w 186"/>
                  <a:gd name="T29" fmla="*/ 0 h 142"/>
                  <a:gd name="T30" fmla="*/ 9679 w 186"/>
                  <a:gd name="T31" fmla="*/ 18961 h 142"/>
                  <a:gd name="T32" fmla="*/ 9679 w 186"/>
                  <a:gd name="T33" fmla="*/ 18961 h 142"/>
                  <a:gd name="T34" fmla="*/ 9679 w 186"/>
                  <a:gd name="T35" fmla="*/ 18961 h 142"/>
                  <a:gd name="T36" fmla="*/ 3226 w 186"/>
                  <a:gd name="T37" fmla="*/ 22180 h 142"/>
                  <a:gd name="T38" fmla="*/ 3226 w 186"/>
                  <a:gd name="T39" fmla="*/ 28262 h 142"/>
                  <a:gd name="T40" fmla="*/ 0 w 186"/>
                  <a:gd name="T41" fmla="*/ 34701 h 142"/>
                  <a:gd name="T42" fmla="*/ 3226 w 186"/>
                  <a:gd name="T43" fmla="*/ 41141 h 142"/>
                  <a:gd name="T44" fmla="*/ 3226 w 186"/>
                  <a:gd name="T45" fmla="*/ 41141 h 142"/>
                  <a:gd name="T46" fmla="*/ 6452 w 186"/>
                  <a:gd name="T47" fmla="*/ 44003 h 142"/>
                  <a:gd name="T48" fmla="*/ 12546 w 186"/>
                  <a:gd name="T49" fmla="*/ 47223 h 142"/>
                  <a:gd name="T50" fmla="*/ 18999 w 186"/>
                  <a:gd name="T51" fmla="*/ 50442 h 142"/>
                  <a:gd name="T52" fmla="*/ 25451 w 186"/>
                  <a:gd name="T53" fmla="*/ 47223 h 1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6" h="142">
                    <a:moveTo>
                      <a:pt x="71" y="132"/>
                    </a:moveTo>
                    <a:lnTo>
                      <a:pt x="168" y="79"/>
                    </a:lnTo>
                    <a:lnTo>
                      <a:pt x="177" y="71"/>
                    </a:lnTo>
                    <a:lnTo>
                      <a:pt x="185" y="53"/>
                    </a:lnTo>
                    <a:lnTo>
                      <a:pt x="185" y="35"/>
                    </a:lnTo>
                    <a:lnTo>
                      <a:pt x="185" y="18"/>
                    </a:lnTo>
                    <a:lnTo>
                      <a:pt x="177" y="9"/>
                    </a:lnTo>
                    <a:lnTo>
                      <a:pt x="159" y="0"/>
                    </a:lnTo>
                    <a:lnTo>
                      <a:pt x="141" y="0"/>
                    </a:lnTo>
                    <a:lnTo>
                      <a:pt x="124" y="0"/>
                    </a:lnTo>
                    <a:lnTo>
                      <a:pt x="27" y="53"/>
                    </a:lnTo>
                    <a:lnTo>
                      <a:pt x="9" y="62"/>
                    </a:lnTo>
                    <a:lnTo>
                      <a:pt x="9" y="79"/>
                    </a:lnTo>
                    <a:lnTo>
                      <a:pt x="0" y="97"/>
                    </a:lnTo>
                    <a:lnTo>
                      <a:pt x="9" y="115"/>
                    </a:lnTo>
                    <a:lnTo>
                      <a:pt x="18" y="123"/>
                    </a:lnTo>
                    <a:lnTo>
                      <a:pt x="35" y="132"/>
                    </a:lnTo>
                    <a:lnTo>
                      <a:pt x="53" y="141"/>
                    </a:lnTo>
                    <a:lnTo>
                      <a:pt x="71" y="1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14" name="Freeform 99"/>
              <p:cNvSpPr>
                <a:spLocks noChangeArrowheads="1"/>
              </p:cNvSpPr>
              <p:nvPr/>
            </p:nvSpPr>
            <p:spPr bwMode="auto">
              <a:xfrm>
                <a:off x="5726113" y="6418263"/>
                <a:ext cx="66675" cy="57150"/>
              </a:xfrm>
              <a:custGeom>
                <a:avLst/>
                <a:gdLst>
                  <a:gd name="T0" fmla="*/ 25315 w 187"/>
                  <a:gd name="T1" fmla="*/ 53578 h 160"/>
                  <a:gd name="T2" fmla="*/ 59901 w 187"/>
                  <a:gd name="T3" fmla="*/ 34647 h 160"/>
                  <a:gd name="T4" fmla="*/ 59901 w 187"/>
                  <a:gd name="T5" fmla="*/ 34647 h 160"/>
                  <a:gd name="T6" fmla="*/ 59901 w 187"/>
                  <a:gd name="T7" fmla="*/ 34647 h 160"/>
                  <a:gd name="T8" fmla="*/ 59901 w 187"/>
                  <a:gd name="T9" fmla="*/ 34647 h 160"/>
                  <a:gd name="T10" fmla="*/ 63109 w 187"/>
                  <a:gd name="T11" fmla="*/ 28575 h 160"/>
                  <a:gd name="T12" fmla="*/ 66318 w 187"/>
                  <a:gd name="T13" fmla="*/ 22146 h 160"/>
                  <a:gd name="T14" fmla="*/ 66318 w 187"/>
                  <a:gd name="T15" fmla="*/ 15716 h 160"/>
                  <a:gd name="T16" fmla="*/ 66318 w 187"/>
                  <a:gd name="T17" fmla="*/ 9644 h 160"/>
                  <a:gd name="T18" fmla="*/ 66318 w 187"/>
                  <a:gd name="T19" fmla="*/ 9644 h 160"/>
                  <a:gd name="T20" fmla="*/ 59901 w 187"/>
                  <a:gd name="T21" fmla="*/ 3215 h 160"/>
                  <a:gd name="T22" fmla="*/ 53483 w 187"/>
                  <a:gd name="T23" fmla="*/ 3215 h 160"/>
                  <a:gd name="T24" fmla="*/ 47421 w 187"/>
                  <a:gd name="T25" fmla="*/ 0 h 160"/>
                  <a:gd name="T26" fmla="*/ 41003 w 187"/>
                  <a:gd name="T27" fmla="*/ 3215 h 160"/>
                  <a:gd name="T28" fmla="*/ 41003 w 187"/>
                  <a:gd name="T29" fmla="*/ 3215 h 160"/>
                  <a:gd name="T30" fmla="*/ 9627 w 187"/>
                  <a:gd name="T31" fmla="*/ 22146 h 160"/>
                  <a:gd name="T32" fmla="*/ 9627 w 187"/>
                  <a:gd name="T33" fmla="*/ 22146 h 160"/>
                  <a:gd name="T34" fmla="*/ 9627 w 187"/>
                  <a:gd name="T35" fmla="*/ 22146 h 160"/>
                  <a:gd name="T36" fmla="*/ 3209 w 187"/>
                  <a:gd name="T37" fmla="*/ 28575 h 160"/>
                  <a:gd name="T38" fmla="*/ 0 w 187"/>
                  <a:gd name="T39" fmla="*/ 34647 h 160"/>
                  <a:gd name="T40" fmla="*/ 0 w 187"/>
                  <a:gd name="T41" fmla="*/ 41077 h 160"/>
                  <a:gd name="T42" fmla="*/ 3209 w 187"/>
                  <a:gd name="T43" fmla="*/ 47506 h 160"/>
                  <a:gd name="T44" fmla="*/ 3209 w 187"/>
                  <a:gd name="T45" fmla="*/ 47506 h 160"/>
                  <a:gd name="T46" fmla="*/ 6418 w 187"/>
                  <a:gd name="T47" fmla="*/ 50363 h 160"/>
                  <a:gd name="T48" fmla="*/ 12836 w 187"/>
                  <a:gd name="T49" fmla="*/ 53578 h 160"/>
                  <a:gd name="T50" fmla="*/ 18897 w 187"/>
                  <a:gd name="T51" fmla="*/ 56793 h 160"/>
                  <a:gd name="T52" fmla="*/ 25315 w 187"/>
                  <a:gd name="T53" fmla="*/ 53578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7" h="160">
                    <a:moveTo>
                      <a:pt x="71" y="150"/>
                    </a:moveTo>
                    <a:lnTo>
                      <a:pt x="168" y="97"/>
                    </a:lnTo>
                    <a:lnTo>
                      <a:pt x="177" y="80"/>
                    </a:lnTo>
                    <a:lnTo>
                      <a:pt x="186" y="62"/>
                    </a:lnTo>
                    <a:lnTo>
                      <a:pt x="186" y="44"/>
                    </a:lnTo>
                    <a:lnTo>
                      <a:pt x="186" y="27"/>
                    </a:lnTo>
                    <a:lnTo>
                      <a:pt x="168" y="9"/>
                    </a:lnTo>
                    <a:lnTo>
                      <a:pt x="150" y="9"/>
                    </a:lnTo>
                    <a:lnTo>
                      <a:pt x="133" y="0"/>
                    </a:lnTo>
                    <a:lnTo>
                      <a:pt x="115" y="9"/>
                    </a:lnTo>
                    <a:lnTo>
                      <a:pt x="27" y="62"/>
                    </a:lnTo>
                    <a:lnTo>
                      <a:pt x="9" y="80"/>
                    </a:lnTo>
                    <a:lnTo>
                      <a:pt x="0" y="97"/>
                    </a:lnTo>
                    <a:lnTo>
                      <a:pt x="0" y="115"/>
                    </a:lnTo>
                    <a:lnTo>
                      <a:pt x="9" y="133"/>
                    </a:lnTo>
                    <a:lnTo>
                      <a:pt x="18" y="141"/>
                    </a:lnTo>
                    <a:lnTo>
                      <a:pt x="36" y="150"/>
                    </a:lnTo>
                    <a:lnTo>
                      <a:pt x="53" y="159"/>
                    </a:lnTo>
                    <a:lnTo>
                      <a:pt x="71" y="1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15" name="Freeform 100"/>
              <p:cNvSpPr>
                <a:spLocks noChangeArrowheads="1"/>
              </p:cNvSpPr>
              <p:nvPr/>
            </p:nvSpPr>
            <p:spPr bwMode="auto">
              <a:xfrm>
                <a:off x="5824538" y="6357938"/>
                <a:ext cx="66675" cy="57150"/>
              </a:xfrm>
              <a:custGeom>
                <a:avLst/>
                <a:gdLst>
                  <a:gd name="T0" fmla="*/ 28319 w 186"/>
                  <a:gd name="T1" fmla="*/ 53915 h 159"/>
                  <a:gd name="T2" fmla="*/ 60223 w 186"/>
                  <a:gd name="T3" fmla="*/ 31630 h 159"/>
                  <a:gd name="T4" fmla="*/ 60223 w 186"/>
                  <a:gd name="T5" fmla="*/ 31630 h 159"/>
                  <a:gd name="T6" fmla="*/ 60223 w 186"/>
                  <a:gd name="T7" fmla="*/ 31630 h 159"/>
                  <a:gd name="T8" fmla="*/ 60223 w 186"/>
                  <a:gd name="T9" fmla="*/ 31630 h 159"/>
                  <a:gd name="T10" fmla="*/ 63090 w 186"/>
                  <a:gd name="T11" fmla="*/ 28395 h 159"/>
                  <a:gd name="T12" fmla="*/ 66317 w 186"/>
                  <a:gd name="T13" fmla="*/ 19050 h 159"/>
                  <a:gd name="T14" fmla="*/ 66317 w 186"/>
                  <a:gd name="T15" fmla="*/ 12580 h 159"/>
                  <a:gd name="T16" fmla="*/ 63090 w 186"/>
                  <a:gd name="T17" fmla="*/ 6110 h 159"/>
                  <a:gd name="T18" fmla="*/ 63090 w 186"/>
                  <a:gd name="T19" fmla="*/ 6110 h 159"/>
                  <a:gd name="T20" fmla="*/ 60223 w 186"/>
                  <a:gd name="T21" fmla="*/ 0 h 159"/>
                  <a:gd name="T22" fmla="*/ 53770 w 186"/>
                  <a:gd name="T23" fmla="*/ 0 h 159"/>
                  <a:gd name="T24" fmla="*/ 44450 w 186"/>
                  <a:gd name="T25" fmla="*/ 0 h 159"/>
                  <a:gd name="T26" fmla="*/ 37998 w 186"/>
                  <a:gd name="T27" fmla="*/ 2875 h 159"/>
                  <a:gd name="T28" fmla="*/ 37998 w 186"/>
                  <a:gd name="T29" fmla="*/ 2875 h 159"/>
                  <a:gd name="T30" fmla="*/ 6452 w 186"/>
                  <a:gd name="T31" fmla="*/ 21925 h 159"/>
                  <a:gd name="T32" fmla="*/ 6452 w 186"/>
                  <a:gd name="T33" fmla="*/ 21925 h 159"/>
                  <a:gd name="T34" fmla="*/ 6452 w 186"/>
                  <a:gd name="T35" fmla="*/ 21925 h 159"/>
                  <a:gd name="T36" fmla="*/ 0 w 186"/>
                  <a:gd name="T37" fmla="*/ 28395 h 159"/>
                  <a:gd name="T38" fmla="*/ 0 w 186"/>
                  <a:gd name="T39" fmla="*/ 34865 h 159"/>
                  <a:gd name="T40" fmla="*/ 0 w 186"/>
                  <a:gd name="T41" fmla="*/ 40975 h 159"/>
                  <a:gd name="T42" fmla="*/ 3226 w 186"/>
                  <a:gd name="T43" fmla="*/ 47445 h 159"/>
                  <a:gd name="T44" fmla="*/ 3226 w 186"/>
                  <a:gd name="T45" fmla="*/ 47445 h 159"/>
                  <a:gd name="T46" fmla="*/ 6452 w 186"/>
                  <a:gd name="T47" fmla="*/ 53915 h 159"/>
                  <a:gd name="T48" fmla="*/ 12546 w 186"/>
                  <a:gd name="T49" fmla="*/ 56791 h 159"/>
                  <a:gd name="T50" fmla="*/ 18999 w 186"/>
                  <a:gd name="T51" fmla="*/ 56791 h 159"/>
                  <a:gd name="T52" fmla="*/ 28319 w 186"/>
                  <a:gd name="T53" fmla="*/ 53915 h 1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6" h="159">
                    <a:moveTo>
                      <a:pt x="79" y="150"/>
                    </a:moveTo>
                    <a:lnTo>
                      <a:pt x="168" y="88"/>
                    </a:lnTo>
                    <a:lnTo>
                      <a:pt x="176" y="79"/>
                    </a:lnTo>
                    <a:lnTo>
                      <a:pt x="185" y="53"/>
                    </a:lnTo>
                    <a:lnTo>
                      <a:pt x="185" y="35"/>
                    </a:lnTo>
                    <a:lnTo>
                      <a:pt x="176" y="17"/>
                    </a:lnTo>
                    <a:lnTo>
                      <a:pt x="168" y="0"/>
                    </a:lnTo>
                    <a:lnTo>
                      <a:pt x="150" y="0"/>
                    </a:lnTo>
                    <a:lnTo>
                      <a:pt x="124" y="0"/>
                    </a:lnTo>
                    <a:lnTo>
                      <a:pt x="106" y="8"/>
                    </a:lnTo>
                    <a:lnTo>
                      <a:pt x="18" y="61"/>
                    </a:lnTo>
                    <a:lnTo>
                      <a:pt x="0" y="79"/>
                    </a:lnTo>
                    <a:lnTo>
                      <a:pt x="0" y="97"/>
                    </a:lnTo>
                    <a:lnTo>
                      <a:pt x="0" y="114"/>
                    </a:lnTo>
                    <a:lnTo>
                      <a:pt x="9" y="132"/>
                    </a:lnTo>
                    <a:lnTo>
                      <a:pt x="18" y="150"/>
                    </a:lnTo>
                    <a:lnTo>
                      <a:pt x="35" y="158"/>
                    </a:lnTo>
                    <a:lnTo>
                      <a:pt x="53" y="158"/>
                    </a:lnTo>
                    <a:lnTo>
                      <a:pt x="79" y="1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16" name="Freeform 101"/>
              <p:cNvSpPr>
                <a:spLocks noChangeArrowheads="1"/>
              </p:cNvSpPr>
              <p:nvPr/>
            </p:nvSpPr>
            <p:spPr bwMode="auto">
              <a:xfrm>
                <a:off x="5916613" y="6288088"/>
                <a:ext cx="69850" cy="60325"/>
              </a:xfrm>
              <a:custGeom>
                <a:avLst/>
                <a:gdLst>
                  <a:gd name="T0" fmla="*/ 31522 w 195"/>
                  <a:gd name="T1" fmla="*/ 56734 h 168"/>
                  <a:gd name="T2" fmla="*/ 31522 w 195"/>
                  <a:gd name="T3" fmla="*/ 56734 h 168"/>
                  <a:gd name="T4" fmla="*/ 31522 w 195"/>
                  <a:gd name="T5" fmla="*/ 56734 h 168"/>
                  <a:gd name="T6" fmla="*/ 63044 w 195"/>
                  <a:gd name="T7" fmla="*/ 34831 h 168"/>
                  <a:gd name="T8" fmla="*/ 63044 w 195"/>
                  <a:gd name="T9" fmla="*/ 34831 h 168"/>
                  <a:gd name="T10" fmla="*/ 63044 w 195"/>
                  <a:gd name="T11" fmla="*/ 34831 h 168"/>
                  <a:gd name="T12" fmla="*/ 63044 w 195"/>
                  <a:gd name="T13" fmla="*/ 34831 h 168"/>
                  <a:gd name="T14" fmla="*/ 66268 w 195"/>
                  <a:gd name="T15" fmla="*/ 28367 h 168"/>
                  <a:gd name="T16" fmla="*/ 69492 w 195"/>
                  <a:gd name="T17" fmla="*/ 18672 h 168"/>
                  <a:gd name="T18" fmla="*/ 69492 w 195"/>
                  <a:gd name="T19" fmla="*/ 12568 h 168"/>
                  <a:gd name="T20" fmla="*/ 63044 w 195"/>
                  <a:gd name="T21" fmla="*/ 6104 h 168"/>
                  <a:gd name="T22" fmla="*/ 63044 w 195"/>
                  <a:gd name="T23" fmla="*/ 6104 h 168"/>
                  <a:gd name="T24" fmla="*/ 60178 w 195"/>
                  <a:gd name="T25" fmla="*/ 0 h 168"/>
                  <a:gd name="T26" fmla="*/ 50507 w 195"/>
                  <a:gd name="T27" fmla="*/ 0 h 168"/>
                  <a:gd name="T28" fmla="*/ 44059 w 195"/>
                  <a:gd name="T29" fmla="*/ 0 h 168"/>
                  <a:gd name="T30" fmla="*/ 37970 w 195"/>
                  <a:gd name="T31" fmla="*/ 2873 h 168"/>
                  <a:gd name="T32" fmla="*/ 37970 w 195"/>
                  <a:gd name="T33" fmla="*/ 2873 h 168"/>
                  <a:gd name="T34" fmla="*/ 37970 w 195"/>
                  <a:gd name="T35" fmla="*/ 2873 h 168"/>
                  <a:gd name="T36" fmla="*/ 6448 w 195"/>
                  <a:gd name="T37" fmla="*/ 25135 h 168"/>
                  <a:gd name="T38" fmla="*/ 6448 w 195"/>
                  <a:gd name="T39" fmla="*/ 25135 h 168"/>
                  <a:gd name="T40" fmla="*/ 3224 w 195"/>
                  <a:gd name="T41" fmla="*/ 31599 h 168"/>
                  <a:gd name="T42" fmla="*/ 0 w 195"/>
                  <a:gd name="T43" fmla="*/ 37703 h 168"/>
                  <a:gd name="T44" fmla="*/ 0 w 195"/>
                  <a:gd name="T45" fmla="*/ 47398 h 168"/>
                  <a:gd name="T46" fmla="*/ 3224 w 195"/>
                  <a:gd name="T47" fmla="*/ 53862 h 168"/>
                  <a:gd name="T48" fmla="*/ 3224 w 195"/>
                  <a:gd name="T49" fmla="*/ 53862 h 168"/>
                  <a:gd name="T50" fmla="*/ 9313 w 195"/>
                  <a:gd name="T51" fmla="*/ 59966 h 168"/>
                  <a:gd name="T52" fmla="*/ 15761 w 195"/>
                  <a:gd name="T53" fmla="*/ 59966 h 168"/>
                  <a:gd name="T54" fmla="*/ 25074 w 195"/>
                  <a:gd name="T55" fmla="*/ 59966 h 168"/>
                  <a:gd name="T56" fmla="*/ 31522 w 195"/>
                  <a:gd name="T57" fmla="*/ 56734 h 1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95" h="168">
                    <a:moveTo>
                      <a:pt x="88" y="158"/>
                    </a:moveTo>
                    <a:lnTo>
                      <a:pt x="88" y="158"/>
                    </a:lnTo>
                    <a:lnTo>
                      <a:pt x="176" y="97"/>
                    </a:lnTo>
                    <a:lnTo>
                      <a:pt x="185" y="79"/>
                    </a:lnTo>
                    <a:lnTo>
                      <a:pt x="194" y="52"/>
                    </a:lnTo>
                    <a:lnTo>
                      <a:pt x="194" y="35"/>
                    </a:lnTo>
                    <a:lnTo>
                      <a:pt x="176" y="17"/>
                    </a:lnTo>
                    <a:lnTo>
                      <a:pt x="168" y="0"/>
                    </a:lnTo>
                    <a:lnTo>
                      <a:pt x="141" y="0"/>
                    </a:lnTo>
                    <a:lnTo>
                      <a:pt x="123" y="0"/>
                    </a:lnTo>
                    <a:lnTo>
                      <a:pt x="106" y="8"/>
                    </a:lnTo>
                    <a:lnTo>
                      <a:pt x="18" y="70"/>
                    </a:lnTo>
                    <a:lnTo>
                      <a:pt x="9" y="88"/>
                    </a:lnTo>
                    <a:lnTo>
                      <a:pt x="0" y="105"/>
                    </a:lnTo>
                    <a:lnTo>
                      <a:pt x="0" y="132"/>
                    </a:lnTo>
                    <a:lnTo>
                      <a:pt x="9" y="150"/>
                    </a:lnTo>
                    <a:lnTo>
                      <a:pt x="26" y="167"/>
                    </a:lnTo>
                    <a:lnTo>
                      <a:pt x="44" y="167"/>
                    </a:lnTo>
                    <a:lnTo>
                      <a:pt x="70" y="167"/>
                    </a:lnTo>
                    <a:lnTo>
                      <a:pt x="88" y="1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17" name="Freeform 102"/>
              <p:cNvSpPr>
                <a:spLocks noChangeArrowheads="1"/>
              </p:cNvSpPr>
              <p:nvPr/>
            </p:nvSpPr>
            <p:spPr bwMode="auto">
              <a:xfrm>
                <a:off x="6005513" y="6208713"/>
                <a:ext cx="66675" cy="69850"/>
              </a:xfrm>
              <a:custGeom>
                <a:avLst/>
                <a:gdLst>
                  <a:gd name="T0" fmla="*/ 31545 w 186"/>
                  <a:gd name="T1" fmla="*/ 6448 h 195"/>
                  <a:gd name="T2" fmla="*/ 31545 w 186"/>
                  <a:gd name="T3" fmla="*/ 6448 h 195"/>
                  <a:gd name="T4" fmla="*/ 6452 w 186"/>
                  <a:gd name="T5" fmla="*/ 31522 h 195"/>
                  <a:gd name="T6" fmla="*/ 6452 w 186"/>
                  <a:gd name="T7" fmla="*/ 31522 h 195"/>
                  <a:gd name="T8" fmla="*/ 0 w 186"/>
                  <a:gd name="T9" fmla="*/ 41194 h 195"/>
                  <a:gd name="T10" fmla="*/ 0 w 186"/>
                  <a:gd name="T11" fmla="*/ 47283 h 195"/>
                  <a:gd name="T12" fmla="*/ 0 w 186"/>
                  <a:gd name="T13" fmla="*/ 53731 h 195"/>
                  <a:gd name="T14" fmla="*/ 3226 w 186"/>
                  <a:gd name="T15" fmla="*/ 60178 h 195"/>
                  <a:gd name="T16" fmla="*/ 3226 w 186"/>
                  <a:gd name="T17" fmla="*/ 60178 h 195"/>
                  <a:gd name="T18" fmla="*/ 9320 w 186"/>
                  <a:gd name="T19" fmla="*/ 66268 h 195"/>
                  <a:gd name="T20" fmla="*/ 18999 w 186"/>
                  <a:gd name="T21" fmla="*/ 69492 h 195"/>
                  <a:gd name="T22" fmla="*/ 25451 w 186"/>
                  <a:gd name="T23" fmla="*/ 66268 h 195"/>
                  <a:gd name="T24" fmla="*/ 31545 w 186"/>
                  <a:gd name="T25" fmla="*/ 63044 h 195"/>
                  <a:gd name="T26" fmla="*/ 31545 w 186"/>
                  <a:gd name="T27" fmla="*/ 63044 h 195"/>
                  <a:gd name="T28" fmla="*/ 31545 w 186"/>
                  <a:gd name="T29" fmla="*/ 63044 h 195"/>
                  <a:gd name="T30" fmla="*/ 60223 w 186"/>
                  <a:gd name="T31" fmla="*/ 37970 h 195"/>
                  <a:gd name="T32" fmla="*/ 60223 w 186"/>
                  <a:gd name="T33" fmla="*/ 37970 h 195"/>
                  <a:gd name="T34" fmla="*/ 60223 w 186"/>
                  <a:gd name="T35" fmla="*/ 37970 h 195"/>
                  <a:gd name="T36" fmla="*/ 66317 w 186"/>
                  <a:gd name="T37" fmla="*/ 28298 h 195"/>
                  <a:gd name="T38" fmla="*/ 66317 w 186"/>
                  <a:gd name="T39" fmla="*/ 22209 h 195"/>
                  <a:gd name="T40" fmla="*/ 66317 w 186"/>
                  <a:gd name="T41" fmla="*/ 15761 h 195"/>
                  <a:gd name="T42" fmla="*/ 63090 w 186"/>
                  <a:gd name="T43" fmla="*/ 6448 h 195"/>
                  <a:gd name="T44" fmla="*/ 63090 w 186"/>
                  <a:gd name="T45" fmla="*/ 6448 h 195"/>
                  <a:gd name="T46" fmla="*/ 56996 w 186"/>
                  <a:gd name="T47" fmla="*/ 3224 h 195"/>
                  <a:gd name="T48" fmla="*/ 47318 w 186"/>
                  <a:gd name="T49" fmla="*/ 0 h 195"/>
                  <a:gd name="T50" fmla="*/ 41224 w 186"/>
                  <a:gd name="T51" fmla="*/ 3224 h 195"/>
                  <a:gd name="T52" fmla="*/ 31545 w 186"/>
                  <a:gd name="T53" fmla="*/ 6448 h 19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86" h="195">
                    <a:moveTo>
                      <a:pt x="88" y="18"/>
                    </a:moveTo>
                    <a:lnTo>
                      <a:pt x="88" y="18"/>
                    </a:lnTo>
                    <a:lnTo>
                      <a:pt x="18" y="88"/>
                    </a:lnTo>
                    <a:lnTo>
                      <a:pt x="0" y="115"/>
                    </a:lnTo>
                    <a:lnTo>
                      <a:pt x="0" y="132"/>
                    </a:lnTo>
                    <a:lnTo>
                      <a:pt x="0" y="150"/>
                    </a:lnTo>
                    <a:lnTo>
                      <a:pt x="9" y="168"/>
                    </a:lnTo>
                    <a:lnTo>
                      <a:pt x="26" y="185"/>
                    </a:lnTo>
                    <a:lnTo>
                      <a:pt x="53" y="194"/>
                    </a:lnTo>
                    <a:lnTo>
                      <a:pt x="71" y="185"/>
                    </a:lnTo>
                    <a:lnTo>
                      <a:pt x="88" y="176"/>
                    </a:lnTo>
                    <a:lnTo>
                      <a:pt x="168" y="106"/>
                    </a:lnTo>
                    <a:lnTo>
                      <a:pt x="185" y="79"/>
                    </a:lnTo>
                    <a:lnTo>
                      <a:pt x="185" y="62"/>
                    </a:lnTo>
                    <a:lnTo>
                      <a:pt x="185" y="44"/>
                    </a:lnTo>
                    <a:lnTo>
                      <a:pt x="176" y="18"/>
                    </a:lnTo>
                    <a:lnTo>
                      <a:pt x="159" y="9"/>
                    </a:lnTo>
                    <a:lnTo>
                      <a:pt x="132" y="0"/>
                    </a:lnTo>
                    <a:lnTo>
                      <a:pt x="115" y="9"/>
                    </a:lnTo>
                    <a:lnTo>
                      <a:pt x="88" y="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18" name="Freeform 103"/>
              <p:cNvSpPr>
                <a:spLocks noChangeArrowheads="1"/>
              </p:cNvSpPr>
              <p:nvPr/>
            </p:nvSpPr>
            <p:spPr bwMode="auto">
              <a:xfrm>
                <a:off x="6084888" y="6126163"/>
                <a:ext cx="66675" cy="69850"/>
              </a:xfrm>
              <a:custGeom>
                <a:avLst/>
                <a:gdLst>
                  <a:gd name="T0" fmla="*/ 31545 w 186"/>
                  <a:gd name="T1" fmla="*/ 6415 h 196"/>
                  <a:gd name="T2" fmla="*/ 31545 w 186"/>
                  <a:gd name="T3" fmla="*/ 6415 h 196"/>
                  <a:gd name="T4" fmla="*/ 6094 w 186"/>
                  <a:gd name="T5" fmla="*/ 34925 h 196"/>
                  <a:gd name="T6" fmla="*/ 6094 w 186"/>
                  <a:gd name="T7" fmla="*/ 34925 h 196"/>
                  <a:gd name="T8" fmla="*/ 2868 w 186"/>
                  <a:gd name="T9" fmla="*/ 40983 h 196"/>
                  <a:gd name="T10" fmla="*/ 0 w 186"/>
                  <a:gd name="T11" fmla="*/ 50606 h 196"/>
                  <a:gd name="T12" fmla="*/ 2868 w 186"/>
                  <a:gd name="T13" fmla="*/ 56664 h 196"/>
                  <a:gd name="T14" fmla="*/ 6094 w 186"/>
                  <a:gd name="T15" fmla="*/ 63079 h 196"/>
                  <a:gd name="T16" fmla="*/ 6094 w 186"/>
                  <a:gd name="T17" fmla="*/ 63079 h 196"/>
                  <a:gd name="T18" fmla="*/ 15773 w 186"/>
                  <a:gd name="T19" fmla="*/ 69494 h 196"/>
                  <a:gd name="T20" fmla="*/ 21867 w 186"/>
                  <a:gd name="T21" fmla="*/ 69494 h 196"/>
                  <a:gd name="T22" fmla="*/ 31545 w 186"/>
                  <a:gd name="T23" fmla="*/ 69494 h 196"/>
                  <a:gd name="T24" fmla="*/ 37639 w 186"/>
                  <a:gd name="T25" fmla="*/ 63079 h 196"/>
                  <a:gd name="T26" fmla="*/ 37639 w 186"/>
                  <a:gd name="T27" fmla="*/ 63079 h 196"/>
                  <a:gd name="T28" fmla="*/ 37639 w 186"/>
                  <a:gd name="T29" fmla="*/ 63079 h 196"/>
                  <a:gd name="T30" fmla="*/ 63090 w 186"/>
                  <a:gd name="T31" fmla="*/ 34925 h 196"/>
                  <a:gd name="T32" fmla="*/ 63090 w 186"/>
                  <a:gd name="T33" fmla="*/ 34925 h 196"/>
                  <a:gd name="T34" fmla="*/ 63090 w 186"/>
                  <a:gd name="T35" fmla="*/ 34925 h 196"/>
                  <a:gd name="T36" fmla="*/ 63090 w 186"/>
                  <a:gd name="T37" fmla="*/ 34925 h 196"/>
                  <a:gd name="T38" fmla="*/ 66317 w 186"/>
                  <a:gd name="T39" fmla="*/ 25303 h 196"/>
                  <a:gd name="T40" fmla="*/ 66317 w 186"/>
                  <a:gd name="T41" fmla="*/ 18888 h 196"/>
                  <a:gd name="T42" fmla="*/ 66317 w 186"/>
                  <a:gd name="T43" fmla="*/ 9622 h 196"/>
                  <a:gd name="T44" fmla="*/ 59864 w 186"/>
                  <a:gd name="T45" fmla="*/ 3207 h 196"/>
                  <a:gd name="T46" fmla="*/ 59864 w 186"/>
                  <a:gd name="T47" fmla="*/ 3207 h 196"/>
                  <a:gd name="T48" fmla="*/ 53770 w 186"/>
                  <a:gd name="T49" fmla="*/ 0 h 196"/>
                  <a:gd name="T50" fmla="*/ 44092 w 186"/>
                  <a:gd name="T51" fmla="*/ 0 h 196"/>
                  <a:gd name="T52" fmla="*/ 37639 w 186"/>
                  <a:gd name="T53" fmla="*/ 0 h 196"/>
                  <a:gd name="T54" fmla="*/ 31545 w 186"/>
                  <a:gd name="T55" fmla="*/ 6415 h 19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86" h="196">
                    <a:moveTo>
                      <a:pt x="88" y="18"/>
                    </a:moveTo>
                    <a:lnTo>
                      <a:pt x="88" y="18"/>
                    </a:lnTo>
                    <a:lnTo>
                      <a:pt x="17" y="98"/>
                    </a:lnTo>
                    <a:lnTo>
                      <a:pt x="8" y="115"/>
                    </a:lnTo>
                    <a:lnTo>
                      <a:pt x="0" y="142"/>
                    </a:lnTo>
                    <a:lnTo>
                      <a:pt x="8" y="159"/>
                    </a:lnTo>
                    <a:lnTo>
                      <a:pt x="17" y="177"/>
                    </a:lnTo>
                    <a:lnTo>
                      <a:pt x="44" y="195"/>
                    </a:lnTo>
                    <a:lnTo>
                      <a:pt x="61" y="195"/>
                    </a:lnTo>
                    <a:lnTo>
                      <a:pt x="88" y="195"/>
                    </a:lnTo>
                    <a:lnTo>
                      <a:pt x="105" y="177"/>
                    </a:lnTo>
                    <a:lnTo>
                      <a:pt x="176" y="98"/>
                    </a:lnTo>
                    <a:lnTo>
                      <a:pt x="185" y="71"/>
                    </a:lnTo>
                    <a:lnTo>
                      <a:pt x="185" y="53"/>
                    </a:lnTo>
                    <a:lnTo>
                      <a:pt x="185" y="27"/>
                    </a:lnTo>
                    <a:lnTo>
                      <a:pt x="167" y="9"/>
                    </a:lnTo>
                    <a:lnTo>
                      <a:pt x="150" y="0"/>
                    </a:lnTo>
                    <a:lnTo>
                      <a:pt x="123" y="0"/>
                    </a:lnTo>
                    <a:lnTo>
                      <a:pt x="105" y="0"/>
                    </a:lnTo>
                    <a:lnTo>
                      <a:pt x="88" y="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19" name="Freeform 104"/>
              <p:cNvSpPr>
                <a:spLocks noChangeArrowheads="1"/>
              </p:cNvSpPr>
              <p:nvPr/>
            </p:nvSpPr>
            <p:spPr bwMode="auto">
              <a:xfrm>
                <a:off x="6157913" y="6030913"/>
                <a:ext cx="63500" cy="76200"/>
              </a:xfrm>
              <a:custGeom>
                <a:avLst/>
                <a:gdLst>
                  <a:gd name="T0" fmla="*/ 50585 w 177"/>
                  <a:gd name="T1" fmla="*/ 3220 h 213"/>
                  <a:gd name="T2" fmla="*/ 50585 w 177"/>
                  <a:gd name="T3" fmla="*/ 3220 h 213"/>
                  <a:gd name="T4" fmla="*/ 44127 w 177"/>
                  <a:gd name="T5" fmla="*/ 0 h 213"/>
                  <a:gd name="T6" fmla="*/ 34799 w 177"/>
                  <a:gd name="T7" fmla="*/ 0 h 213"/>
                  <a:gd name="T8" fmla="*/ 28342 w 177"/>
                  <a:gd name="T9" fmla="*/ 3220 h 213"/>
                  <a:gd name="T10" fmla="*/ 21884 w 177"/>
                  <a:gd name="T11" fmla="*/ 9301 h 213"/>
                  <a:gd name="T12" fmla="*/ 21884 w 177"/>
                  <a:gd name="T13" fmla="*/ 9301 h 213"/>
                  <a:gd name="T14" fmla="*/ 2870 w 177"/>
                  <a:gd name="T15" fmla="*/ 40783 h 213"/>
                  <a:gd name="T16" fmla="*/ 2870 w 177"/>
                  <a:gd name="T17" fmla="*/ 40783 h 213"/>
                  <a:gd name="T18" fmla="*/ 0 w 177"/>
                  <a:gd name="T19" fmla="*/ 50442 h 213"/>
                  <a:gd name="T20" fmla="*/ 0 w 177"/>
                  <a:gd name="T21" fmla="*/ 56882 h 213"/>
                  <a:gd name="T22" fmla="*/ 0 w 177"/>
                  <a:gd name="T23" fmla="*/ 66183 h 213"/>
                  <a:gd name="T24" fmla="*/ 6099 w 177"/>
                  <a:gd name="T25" fmla="*/ 72623 h 213"/>
                  <a:gd name="T26" fmla="*/ 6099 w 177"/>
                  <a:gd name="T27" fmla="*/ 72623 h 213"/>
                  <a:gd name="T28" fmla="*/ 15785 w 177"/>
                  <a:gd name="T29" fmla="*/ 75842 h 213"/>
                  <a:gd name="T30" fmla="*/ 21884 w 177"/>
                  <a:gd name="T31" fmla="*/ 75842 h 213"/>
                  <a:gd name="T32" fmla="*/ 31571 w 177"/>
                  <a:gd name="T33" fmla="*/ 72623 h 213"/>
                  <a:gd name="T34" fmla="*/ 37669 w 177"/>
                  <a:gd name="T35" fmla="*/ 66183 h 213"/>
                  <a:gd name="T36" fmla="*/ 37669 w 177"/>
                  <a:gd name="T37" fmla="*/ 66183 h 213"/>
                  <a:gd name="T38" fmla="*/ 37669 w 177"/>
                  <a:gd name="T39" fmla="*/ 66183 h 213"/>
                  <a:gd name="T40" fmla="*/ 59912 w 177"/>
                  <a:gd name="T41" fmla="*/ 31482 h 213"/>
                  <a:gd name="T42" fmla="*/ 59912 w 177"/>
                  <a:gd name="T43" fmla="*/ 31482 h 213"/>
                  <a:gd name="T44" fmla="*/ 59912 w 177"/>
                  <a:gd name="T45" fmla="*/ 31482 h 213"/>
                  <a:gd name="T46" fmla="*/ 59912 w 177"/>
                  <a:gd name="T47" fmla="*/ 31482 h 213"/>
                  <a:gd name="T48" fmla="*/ 63141 w 177"/>
                  <a:gd name="T49" fmla="*/ 25042 h 213"/>
                  <a:gd name="T50" fmla="*/ 59912 w 177"/>
                  <a:gd name="T51" fmla="*/ 15741 h 213"/>
                  <a:gd name="T52" fmla="*/ 56684 w 177"/>
                  <a:gd name="T53" fmla="*/ 9301 h 213"/>
                  <a:gd name="T54" fmla="*/ 50585 w 177"/>
                  <a:gd name="T55" fmla="*/ 3220 h 2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7" h="213">
                    <a:moveTo>
                      <a:pt x="141" y="9"/>
                    </a:moveTo>
                    <a:lnTo>
                      <a:pt x="141" y="9"/>
                    </a:lnTo>
                    <a:lnTo>
                      <a:pt x="123" y="0"/>
                    </a:lnTo>
                    <a:lnTo>
                      <a:pt x="97" y="0"/>
                    </a:lnTo>
                    <a:lnTo>
                      <a:pt x="79" y="9"/>
                    </a:lnTo>
                    <a:lnTo>
                      <a:pt x="61" y="26"/>
                    </a:lnTo>
                    <a:lnTo>
                      <a:pt x="8" y="114"/>
                    </a:lnTo>
                    <a:lnTo>
                      <a:pt x="0" y="141"/>
                    </a:lnTo>
                    <a:lnTo>
                      <a:pt x="0" y="159"/>
                    </a:lnTo>
                    <a:lnTo>
                      <a:pt x="0" y="185"/>
                    </a:lnTo>
                    <a:lnTo>
                      <a:pt x="17" y="203"/>
                    </a:lnTo>
                    <a:lnTo>
                      <a:pt x="44" y="212"/>
                    </a:lnTo>
                    <a:lnTo>
                      <a:pt x="61" y="212"/>
                    </a:lnTo>
                    <a:lnTo>
                      <a:pt x="88" y="203"/>
                    </a:lnTo>
                    <a:lnTo>
                      <a:pt x="105" y="185"/>
                    </a:lnTo>
                    <a:lnTo>
                      <a:pt x="167" y="88"/>
                    </a:lnTo>
                    <a:lnTo>
                      <a:pt x="176" y="70"/>
                    </a:lnTo>
                    <a:lnTo>
                      <a:pt x="167" y="44"/>
                    </a:lnTo>
                    <a:lnTo>
                      <a:pt x="158" y="26"/>
                    </a:lnTo>
                    <a:lnTo>
                      <a:pt x="141"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20" name="Freeform 105"/>
              <p:cNvSpPr>
                <a:spLocks noChangeArrowheads="1"/>
              </p:cNvSpPr>
              <p:nvPr/>
            </p:nvSpPr>
            <p:spPr bwMode="auto">
              <a:xfrm>
                <a:off x="6211888" y="5926138"/>
                <a:ext cx="60325" cy="79375"/>
              </a:xfrm>
              <a:custGeom>
                <a:avLst/>
                <a:gdLst>
                  <a:gd name="T0" fmla="*/ 44167 w 168"/>
                  <a:gd name="T1" fmla="*/ 66445 h 221"/>
                  <a:gd name="T2" fmla="*/ 50630 w 168"/>
                  <a:gd name="T3" fmla="*/ 50642 h 221"/>
                  <a:gd name="T4" fmla="*/ 56734 w 168"/>
                  <a:gd name="T5" fmla="*/ 31606 h 221"/>
                  <a:gd name="T6" fmla="*/ 56734 w 168"/>
                  <a:gd name="T7" fmla="*/ 31606 h 221"/>
                  <a:gd name="T8" fmla="*/ 56734 w 168"/>
                  <a:gd name="T9" fmla="*/ 31606 h 221"/>
                  <a:gd name="T10" fmla="*/ 56734 w 168"/>
                  <a:gd name="T11" fmla="*/ 31606 h 221"/>
                  <a:gd name="T12" fmla="*/ 59966 w 168"/>
                  <a:gd name="T13" fmla="*/ 21909 h 221"/>
                  <a:gd name="T14" fmla="*/ 56734 w 168"/>
                  <a:gd name="T15" fmla="*/ 12571 h 221"/>
                  <a:gd name="T16" fmla="*/ 53862 w 168"/>
                  <a:gd name="T17" fmla="*/ 6106 h 221"/>
                  <a:gd name="T18" fmla="*/ 47398 w 168"/>
                  <a:gd name="T19" fmla="*/ 2873 h 221"/>
                  <a:gd name="T20" fmla="*/ 47398 w 168"/>
                  <a:gd name="T21" fmla="*/ 2873 h 221"/>
                  <a:gd name="T22" fmla="*/ 37703 w 168"/>
                  <a:gd name="T23" fmla="*/ 0 h 221"/>
                  <a:gd name="T24" fmla="*/ 28367 w 168"/>
                  <a:gd name="T25" fmla="*/ 2873 h 221"/>
                  <a:gd name="T26" fmla="*/ 21904 w 168"/>
                  <a:gd name="T27" fmla="*/ 6106 h 221"/>
                  <a:gd name="T28" fmla="*/ 15799 w 168"/>
                  <a:gd name="T29" fmla="*/ 15803 h 221"/>
                  <a:gd name="T30" fmla="*/ 15799 w 168"/>
                  <a:gd name="T31" fmla="*/ 15803 h 221"/>
                  <a:gd name="T32" fmla="*/ 9336 w 168"/>
                  <a:gd name="T33" fmla="*/ 31606 h 221"/>
                  <a:gd name="T34" fmla="*/ 2873 w 168"/>
                  <a:gd name="T35" fmla="*/ 50642 h 221"/>
                  <a:gd name="T36" fmla="*/ 2873 w 168"/>
                  <a:gd name="T37" fmla="*/ 50642 h 221"/>
                  <a:gd name="T38" fmla="*/ 2873 w 168"/>
                  <a:gd name="T39" fmla="*/ 50642 h 221"/>
                  <a:gd name="T40" fmla="*/ 0 w 168"/>
                  <a:gd name="T41" fmla="*/ 56748 h 221"/>
                  <a:gd name="T42" fmla="*/ 2873 w 168"/>
                  <a:gd name="T43" fmla="*/ 66445 h 221"/>
                  <a:gd name="T44" fmla="*/ 6104 w 168"/>
                  <a:gd name="T45" fmla="*/ 72910 h 221"/>
                  <a:gd name="T46" fmla="*/ 12568 w 168"/>
                  <a:gd name="T47" fmla="*/ 79016 h 221"/>
                  <a:gd name="T48" fmla="*/ 12568 w 168"/>
                  <a:gd name="T49" fmla="*/ 79016 h 221"/>
                  <a:gd name="T50" fmla="*/ 21904 w 168"/>
                  <a:gd name="T51" fmla="*/ 79016 h 221"/>
                  <a:gd name="T52" fmla="*/ 31599 w 168"/>
                  <a:gd name="T53" fmla="*/ 79016 h 221"/>
                  <a:gd name="T54" fmla="*/ 37703 w 168"/>
                  <a:gd name="T55" fmla="*/ 75783 h 221"/>
                  <a:gd name="T56" fmla="*/ 44167 w 168"/>
                  <a:gd name="T57" fmla="*/ 66445 h 2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68" h="221">
                    <a:moveTo>
                      <a:pt x="123" y="185"/>
                    </a:moveTo>
                    <a:lnTo>
                      <a:pt x="141" y="141"/>
                    </a:lnTo>
                    <a:lnTo>
                      <a:pt x="158" y="88"/>
                    </a:lnTo>
                    <a:lnTo>
                      <a:pt x="167" y="61"/>
                    </a:lnTo>
                    <a:lnTo>
                      <a:pt x="158" y="35"/>
                    </a:lnTo>
                    <a:lnTo>
                      <a:pt x="150" y="17"/>
                    </a:lnTo>
                    <a:lnTo>
                      <a:pt x="132" y="8"/>
                    </a:lnTo>
                    <a:lnTo>
                      <a:pt x="105" y="0"/>
                    </a:lnTo>
                    <a:lnTo>
                      <a:pt x="79" y="8"/>
                    </a:lnTo>
                    <a:lnTo>
                      <a:pt x="61" y="17"/>
                    </a:lnTo>
                    <a:lnTo>
                      <a:pt x="44" y="44"/>
                    </a:lnTo>
                    <a:lnTo>
                      <a:pt x="26" y="88"/>
                    </a:lnTo>
                    <a:lnTo>
                      <a:pt x="8" y="141"/>
                    </a:lnTo>
                    <a:lnTo>
                      <a:pt x="0" y="158"/>
                    </a:lnTo>
                    <a:lnTo>
                      <a:pt x="8" y="185"/>
                    </a:lnTo>
                    <a:lnTo>
                      <a:pt x="17" y="203"/>
                    </a:lnTo>
                    <a:lnTo>
                      <a:pt x="35" y="220"/>
                    </a:lnTo>
                    <a:lnTo>
                      <a:pt x="61" y="220"/>
                    </a:lnTo>
                    <a:lnTo>
                      <a:pt x="88" y="220"/>
                    </a:lnTo>
                    <a:lnTo>
                      <a:pt x="105" y="211"/>
                    </a:lnTo>
                    <a:lnTo>
                      <a:pt x="123" y="1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21" name="Freeform 106"/>
              <p:cNvSpPr>
                <a:spLocks noChangeArrowheads="1"/>
              </p:cNvSpPr>
              <p:nvPr/>
            </p:nvSpPr>
            <p:spPr bwMode="auto">
              <a:xfrm>
                <a:off x="6249988" y="5815013"/>
                <a:ext cx="53975" cy="82550"/>
              </a:xfrm>
              <a:custGeom>
                <a:avLst/>
                <a:gdLst>
                  <a:gd name="T0" fmla="*/ 44324 w 151"/>
                  <a:gd name="T1" fmla="*/ 66399 h 230"/>
                  <a:gd name="T2" fmla="*/ 44324 w 151"/>
                  <a:gd name="T3" fmla="*/ 66399 h 230"/>
                  <a:gd name="T4" fmla="*/ 44324 w 151"/>
                  <a:gd name="T5" fmla="*/ 66399 h 230"/>
                  <a:gd name="T6" fmla="*/ 50758 w 151"/>
                  <a:gd name="T7" fmla="*/ 47377 h 230"/>
                  <a:gd name="T8" fmla="*/ 50758 w 151"/>
                  <a:gd name="T9" fmla="*/ 47377 h 230"/>
                  <a:gd name="T10" fmla="*/ 53618 w 151"/>
                  <a:gd name="T11" fmla="*/ 28354 h 230"/>
                  <a:gd name="T12" fmla="*/ 53618 w 151"/>
                  <a:gd name="T13" fmla="*/ 28354 h 230"/>
                  <a:gd name="T14" fmla="*/ 53618 w 151"/>
                  <a:gd name="T15" fmla="*/ 19022 h 230"/>
                  <a:gd name="T16" fmla="*/ 50758 w 151"/>
                  <a:gd name="T17" fmla="*/ 9332 h 230"/>
                  <a:gd name="T18" fmla="*/ 44324 w 151"/>
                  <a:gd name="T19" fmla="*/ 3230 h 230"/>
                  <a:gd name="T20" fmla="*/ 34673 w 151"/>
                  <a:gd name="T21" fmla="*/ 0 h 230"/>
                  <a:gd name="T22" fmla="*/ 34673 w 151"/>
                  <a:gd name="T23" fmla="*/ 0 h 230"/>
                  <a:gd name="T24" fmla="*/ 25379 w 151"/>
                  <a:gd name="T25" fmla="*/ 0 h 230"/>
                  <a:gd name="T26" fmla="*/ 18945 w 151"/>
                  <a:gd name="T27" fmla="*/ 3230 h 230"/>
                  <a:gd name="T28" fmla="*/ 12868 w 151"/>
                  <a:gd name="T29" fmla="*/ 9332 h 230"/>
                  <a:gd name="T30" fmla="*/ 9651 w 151"/>
                  <a:gd name="T31" fmla="*/ 19022 h 230"/>
                  <a:gd name="T32" fmla="*/ 9651 w 151"/>
                  <a:gd name="T33" fmla="*/ 19022 h 230"/>
                  <a:gd name="T34" fmla="*/ 6434 w 151"/>
                  <a:gd name="T35" fmla="*/ 38045 h 230"/>
                  <a:gd name="T36" fmla="*/ 6434 w 151"/>
                  <a:gd name="T37" fmla="*/ 38045 h 230"/>
                  <a:gd name="T38" fmla="*/ 0 w 151"/>
                  <a:gd name="T39" fmla="*/ 57067 h 230"/>
                  <a:gd name="T40" fmla="*/ 0 w 151"/>
                  <a:gd name="T41" fmla="*/ 57067 h 230"/>
                  <a:gd name="T42" fmla="*/ 0 w 151"/>
                  <a:gd name="T43" fmla="*/ 63169 h 230"/>
                  <a:gd name="T44" fmla="*/ 3217 w 151"/>
                  <a:gd name="T45" fmla="*/ 72859 h 230"/>
                  <a:gd name="T46" fmla="*/ 9651 w 151"/>
                  <a:gd name="T47" fmla="*/ 78961 h 230"/>
                  <a:gd name="T48" fmla="*/ 18945 w 151"/>
                  <a:gd name="T49" fmla="*/ 82191 h 230"/>
                  <a:gd name="T50" fmla="*/ 18945 w 151"/>
                  <a:gd name="T51" fmla="*/ 82191 h 230"/>
                  <a:gd name="T52" fmla="*/ 25379 w 151"/>
                  <a:gd name="T53" fmla="*/ 82191 h 230"/>
                  <a:gd name="T54" fmla="*/ 34673 w 151"/>
                  <a:gd name="T55" fmla="*/ 78961 h 230"/>
                  <a:gd name="T56" fmla="*/ 41107 w 151"/>
                  <a:gd name="T57" fmla="*/ 76090 h 230"/>
                  <a:gd name="T58" fmla="*/ 44324 w 151"/>
                  <a:gd name="T59" fmla="*/ 66399 h 2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51" h="230">
                    <a:moveTo>
                      <a:pt x="124" y="185"/>
                    </a:moveTo>
                    <a:lnTo>
                      <a:pt x="124" y="185"/>
                    </a:lnTo>
                    <a:lnTo>
                      <a:pt x="142" y="132"/>
                    </a:lnTo>
                    <a:lnTo>
                      <a:pt x="150" y="79"/>
                    </a:lnTo>
                    <a:lnTo>
                      <a:pt x="150" y="53"/>
                    </a:lnTo>
                    <a:lnTo>
                      <a:pt x="142" y="26"/>
                    </a:lnTo>
                    <a:lnTo>
                      <a:pt x="124" y="9"/>
                    </a:lnTo>
                    <a:lnTo>
                      <a:pt x="97" y="0"/>
                    </a:lnTo>
                    <a:lnTo>
                      <a:pt x="71" y="0"/>
                    </a:lnTo>
                    <a:lnTo>
                      <a:pt x="53" y="9"/>
                    </a:lnTo>
                    <a:lnTo>
                      <a:pt x="36" y="26"/>
                    </a:lnTo>
                    <a:lnTo>
                      <a:pt x="27" y="53"/>
                    </a:lnTo>
                    <a:lnTo>
                      <a:pt x="18" y="106"/>
                    </a:lnTo>
                    <a:lnTo>
                      <a:pt x="0" y="159"/>
                    </a:lnTo>
                    <a:lnTo>
                      <a:pt x="0" y="176"/>
                    </a:lnTo>
                    <a:lnTo>
                      <a:pt x="9" y="203"/>
                    </a:lnTo>
                    <a:lnTo>
                      <a:pt x="27" y="220"/>
                    </a:lnTo>
                    <a:lnTo>
                      <a:pt x="53" y="229"/>
                    </a:lnTo>
                    <a:lnTo>
                      <a:pt x="71" y="229"/>
                    </a:lnTo>
                    <a:lnTo>
                      <a:pt x="97" y="220"/>
                    </a:lnTo>
                    <a:lnTo>
                      <a:pt x="115" y="212"/>
                    </a:lnTo>
                    <a:lnTo>
                      <a:pt x="124" y="1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22" name="Freeform 107"/>
              <p:cNvSpPr>
                <a:spLocks noChangeArrowheads="1"/>
              </p:cNvSpPr>
              <p:nvPr/>
            </p:nvSpPr>
            <p:spPr bwMode="auto">
              <a:xfrm>
                <a:off x="6265863" y="5700713"/>
                <a:ext cx="47625" cy="85725"/>
              </a:xfrm>
              <a:custGeom>
                <a:avLst/>
                <a:gdLst>
                  <a:gd name="T0" fmla="*/ 47267 w 133"/>
                  <a:gd name="T1" fmla="*/ 63487 h 239"/>
                  <a:gd name="T2" fmla="*/ 47267 w 133"/>
                  <a:gd name="T3" fmla="*/ 63487 h 239"/>
                  <a:gd name="T4" fmla="*/ 47267 w 133"/>
                  <a:gd name="T5" fmla="*/ 63487 h 239"/>
                  <a:gd name="T6" fmla="*/ 47267 w 133"/>
                  <a:gd name="T7" fmla="*/ 41248 h 239"/>
                  <a:gd name="T8" fmla="*/ 47267 w 133"/>
                  <a:gd name="T9" fmla="*/ 41248 h 239"/>
                  <a:gd name="T10" fmla="*/ 47267 w 133"/>
                  <a:gd name="T11" fmla="*/ 22238 h 239"/>
                  <a:gd name="T12" fmla="*/ 47267 w 133"/>
                  <a:gd name="T13" fmla="*/ 22238 h 239"/>
                  <a:gd name="T14" fmla="*/ 44044 w 133"/>
                  <a:gd name="T15" fmla="*/ 12554 h 239"/>
                  <a:gd name="T16" fmla="*/ 40821 w 133"/>
                  <a:gd name="T17" fmla="*/ 6456 h 239"/>
                  <a:gd name="T18" fmla="*/ 34734 w 133"/>
                  <a:gd name="T19" fmla="*/ 0 h 239"/>
                  <a:gd name="T20" fmla="*/ 25066 w 133"/>
                  <a:gd name="T21" fmla="*/ 0 h 239"/>
                  <a:gd name="T22" fmla="*/ 25066 w 133"/>
                  <a:gd name="T23" fmla="*/ 0 h 239"/>
                  <a:gd name="T24" fmla="*/ 15756 w 133"/>
                  <a:gd name="T25" fmla="*/ 3228 h 239"/>
                  <a:gd name="T26" fmla="*/ 9310 w 133"/>
                  <a:gd name="T27" fmla="*/ 6456 h 239"/>
                  <a:gd name="T28" fmla="*/ 2865 w 133"/>
                  <a:gd name="T29" fmla="*/ 12554 h 239"/>
                  <a:gd name="T30" fmla="*/ 0 w 133"/>
                  <a:gd name="T31" fmla="*/ 22238 h 239"/>
                  <a:gd name="T32" fmla="*/ 0 w 133"/>
                  <a:gd name="T33" fmla="*/ 22238 h 239"/>
                  <a:gd name="T34" fmla="*/ 0 w 133"/>
                  <a:gd name="T35" fmla="*/ 41248 h 239"/>
                  <a:gd name="T36" fmla="*/ 0 w 133"/>
                  <a:gd name="T37" fmla="*/ 41248 h 239"/>
                  <a:gd name="T38" fmla="*/ 0 w 133"/>
                  <a:gd name="T39" fmla="*/ 60259 h 239"/>
                  <a:gd name="T40" fmla="*/ 0 w 133"/>
                  <a:gd name="T41" fmla="*/ 60259 h 239"/>
                  <a:gd name="T42" fmla="*/ 2865 w 133"/>
                  <a:gd name="T43" fmla="*/ 69584 h 239"/>
                  <a:gd name="T44" fmla="*/ 6087 w 133"/>
                  <a:gd name="T45" fmla="*/ 76041 h 239"/>
                  <a:gd name="T46" fmla="*/ 12533 w 133"/>
                  <a:gd name="T47" fmla="*/ 82138 h 239"/>
                  <a:gd name="T48" fmla="*/ 21843 w 133"/>
                  <a:gd name="T49" fmla="*/ 85366 h 239"/>
                  <a:gd name="T50" fmla="*/ 21843 w 133"/>
                  <a:gd name="T51" fmla="*/ 85366 h 239"/>
                  <a:gd name="T52" fmla="*/ 31511 w 133"/>
                  <a:gd name="T53" fmla="*/ 82138 h 239"/>
                  <a:gd name="T54" fmla="*/ 37599 w 133"/>
                  <a:gd name="T55" fmla="*/ 79269 h 239"/>
                  <a:gd name="T56" fmla="*/ 44044 w 133"/>
                  <a:gd name="T57" fmla="*/ 72812 h 239"/>
                  <a:gd name="T58" fmla="*/ 47267 w 133"/>
                  <a:gd name="T59" fmla="*/ 63487 h 2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33" h="239">
                    <a:moveTo>
                      <a:pt x="132" y="177"/>
                    </a:moveTo>
                    <a:lnTo>
                      <a:pt x="132" y="177"/>
                    </a:lnTo>
                    <a:lnTo>
                      <a:pt x="132" y="115"/>
                    </a:lnTo>
                    <a:lnTo>
                      <a:pt x="132" y="62"/>
                    </a:lnTo>
                    <a:lnTo>
                      <a:pt x="123" y="35"/>
                    </a:lnTo>
                    <a:lnTo>
                      <a:pt x="114" y="18"/>
                    </a:lnTo>
                    <a:lnTo>
                      <a:pt x="97" y="0"/>
                    </a:lnTo>
                    <a:lnTo>
                      <a:pt x="70" y="0"/>
                    </a:lnTo>
                    <a:lnTo>
                      <a:pt x="44" y="9"/>
                    </a:lnTo>
                    <a:lnTo>
                      <a:pt x="26" y="18"/>
                    </a:lnTo>
                    <a:lnTo>
                      <a:pt x="8" y="35"/>
                    </a:lnTo>
                    <a:lnTo>
                      <a:pt x="0" y="62"/>
                    </a:lnTo>
                    <a:lnTo>
                      <a:pt x="0" y="115"/>
                    </a:lnTo>
                    <a:lnTo>
                      <a:pt x="0" y="168"/>
                    </a:lnTo>
                    <a:lnTo>
                      <a:pt x="8" y="194"/>
                    </a:lnTo>
                    <a:lnTo>
                      <a:pt x="17" y="212"/>
                    </a:lnTo>
                    <a:lnTo>
                      <a:pt x="35" y="229"/>
                    </a:lnTo>
                    <a:lnTo>
                      <a:pt x="61" y="238"/>
                    </a:lnTo>
                    <a:lnTo>
                      <a:pt x="88" y="229"/>
                    </a:lnTo>
                    <a:lnTo>
                      <a:pt x="105" y="221"/>
                    </a:lnTo>
                    <a:lnTo>
                      <a:pt x="123" y="203"/>
                    </a:lnTo>
                    <a:lnTo>
                      <a:pt x="132" y="1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23" name="Freeform 108"/>
              <p:cNvSpPr>
                <a:spLocks noChangeArrowheads="1"/>
              </p:cNvSpPr>
              <p:nvPr/>
            </p:nvSpPr>
            <p:spPr bwMode="auto">
              <a:xfrm>
                <a:off x="6253163" y="5586413"/>
                <a:ext cx="53975" cy="82550"/>
              </a:xfrm>
              <a:custGeom>
                <a:avLst/>
                <a:gdLst>
                  <a:gd name="T0" fmla="*/ 50400 w 151"/>
                  <a:gd name="T1" fmla="*/ 37880 h 231"/>
                  <a:gd name="T2" fmla="*/ 47541 w 151"/>
                  <a:gd name="T3" fmla="*/ 18940 h 231"/>
                  <a:gd name="T4" fmla="*/ 47541 w 151"/>
                  <a:gd name="T5" fmla="*/ 18940 h 231"/>
                  <a:gd name="T6" fmla="*/ 47541 w 151"/>
                  <a:gd name="T7" fmla="*/ 18940 h 231"/>
                  <a:gd name="T8" fmla="*/ 44324 w 151"/>
                  <a:gd name="T9" fmla="*/ 9649 h 231"/>
                  <a:gd name="T10" fmla="*/ 37890 w 151"/>
                  <a:gd name="T11" fmla="*/ 3216 h 231"/>
                  <a:gd name="T12" fmla="*/ 28596 w 151"/>
                  <a:gd name="T13" fmla="*/ 0 h 231"/>
                  <a:gd name="T14" fmla="*/ 18945 w 151"/>
                  <a:gd name="T15" fmla="*/ 0 h 231"/>
                  <a:gd name="T16" fmla="*/ 18945 w 151"/>
                  <a:gd name="T17" fmla="*/ 0 h 231"/>
                  <a:gd name="T18" fmla="*/ 12868 w 151"/>
                  <a:gd name="T19" fmla="*/ 3216 h 231"/>
                  <a:gd name="T20" fmla="*/ 6434 w 151"/>
                  <a:gd name="T21" fmla="*/ 9649 h 231"/>
                  <a:gd name="T22" fmla="*/ 3217 w 151"/>
                  <a:gd name="T23" fmla="*/ 18940 h 231"/>
                  <a:gd name="T24" fmla="*/ 0 w 151"/>
                  <a:gd name="T25" fmla="*/ 25373 h 231"/>
                  <a:gd name="T26" fmla="*/ 3217 w 151"/>
                  <a:gd name="T27" fmla="*/ 28589 h 231"/>
                  <a:gd name="T28" fmla="*/ 6434 w 151"/>
                  <a:gd name="T29" fmla="*/ 44313 h 231"/>
                  <a:gd name="T30" fmla="*/ 9651 w 151"/>
                  <a:gd name="T31" fmla="*/ 63253 h 231"/>
                  <a:gd name="T32" fmla="*/ 9651 w 151"/>
                  <a:gd name="T33" fmla="*/ 63253 h 231"/>
                  <a:gd name="T34" fmla="*/ 9651 w 151"/>
                  <a:gd name="T35" fmla="*/ 63253 h 231"/>
                  <a:gd name="T36" fmla="*/ 12868 w 151"/>
                  <a:gd name="T37" fmla="*/ 72544 h 231"/>
                  <a:gd name="T38" fmla="*/ 15728 w 151"/>
                  <a:gd name="T39" fmla="*/ 78976 h 231"/>
                  <a:gd name="T40" fmla="*/ 25379 w 151"/>
                  <a:gd name="T41" fmla="*/ 82193 h 231"/>
                  <a:gd name="T42" fmla="*/ 34673 w 151"/>
                  <a:gd name="T43" fmla="*/ 82193 h 231"/>
                  <a:gd name="T44" fmla="*/ 34673 w 151"/>
                  <a:gd name="T45" fmla="*/ 82193 h 231"/>
                  <a:gd name="T46" fmla="*/ 44324 w 151"/>
                  <a:gd name="T47" fmla="*/ 78976 h 231"/>
                  <a:gd name="T48" fmla="*/ 50400 w 151"/>
                  <a:gd name="T49" fmla="*/ 75760 h 231"/>
                  <a:gd name="T50" fmla="*/ 53618 w 151"/>
                  <a:gd name="T51" fmla="*/ 66469 h 231"/>
                  <a:gd name="T52" fmla="*/ 53618 w 151"/>
                  <a:gd name="T53" fmla="*/ 56820 h 231"/>
                  <a:gd name="T54" fmla="*/ 50400 w 151"/>
                  <a:gd name="T55" fmla="*/ 37880 h 23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51" h="231">
                    <a:moveTo>
                      <a:pt x="141" y="106"/>
                    </a:moveTo>
                    <a:lnTo>
                      <a:pt x="133" y="53"/>
                    </a:lnTo>
                    <a:lnTo>
                      <a:pt x="124" y="27"/>
                    </a:lnTo>
                    <a:lnTo>
                      <a:pt x="106" y="9"/>
                    </a:lnTo>
                    <a:lnTo>
                      <a:pt x="80" y="0"/>
                    </a:lnTo>
                    <a:lnTo>
                      <a:pt x="53" y="0"/>
                    </a:lnTo>
                    <a:lnTo>
                      <a:pt x="36" y="9"/>
                    </a:lnTo>
                    <a:lnTo>
                      <a:pt x="18" y="27"/>
                    </a:lnTo>
                    <a:lnTo>
                      <a:pt x="9" y="53"/>
                    </a:lnTo>
                    <a:lnTo>
                      <a:pt x="0" y="71"/>
                    </a:lnTo>
                    <a:lnTo>
                      <a:pt x="9" y="80"/>
                    </a:lnTo>
                    <a:lnTo>
                      <a:pt x="18" y="124"/>
                    </a:lnTo>
                    <a:lnTo>
                      <a:pt x="27" y="177"/>
                    </a:lnTo>
                    <a:lnTo>
                      <a:pt x="36" y="203"/>
                    </a:lnTo>
                    <a:lnTo>
                      <a:pt x="44" y="221"/>
                    </a:lnTo>
                    <a:lnTo>
                      <a:pt x="71" y="230"/>
                    </a:lnTo>
                    <a:lnTo>
                      <a:pt x="97" y="230"/>
                    </a:lnTo>
                    <a:lnTo>
                      <a:pt x="124" y="221"/>
                    </a:lnTo>
                    <a:lnTo>
                      <a:pt x="141" y="212"/>
                    </a:lnTo>
                    <a:lnTo>
                      <a:pt x="150" y="186"/>
                    </a:lnTo>
                    <a:lnTo>
                      <a:pt x="150" y="159"/>
                    </a:lnTo>
                    <a:lnTo>
                      <a:pt x="141"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24" name="Freeform 109"/>
              <p:cNvSpPr>
                <a:spLocks noChangeArrowheads="1"/>
              </p:cNvSpPr>
              <p:nvPr/>
            </p:nvSpPr>
            <p:spPr bwMode="auto">
              <a:xfrm>
                <a:off x="6221413" y="5475288"/>
                <a:ext cx="60325" cy="82550"/>
              </a:xfrm>
              <a:custGeom>
                <a:avLst/>
                <a:gdLst>
                  <a:gd name="T0" fmla="*/ 53543 w 169"/>
                  <a:gd name="T1" fmla="*/ 34815 h 230"/>
                  <a:gd name="T2" fmla="*/ 47118 w 169"/>
                  <a:gd name="T3" fmla="*/ 15792 h 230"/>
                  <a:gd name="T4" fmla="*/ 47118 w 169"/>
                  <a:gd name="T5" fmla="*/ 15792 h 230"/>
                  <a:gd name="T6" fmla="*/ 47118 w 169"/>
                  <a:gd name="T7" fmla="*/ 15792 h 230"/>
                  <a:gd name="T8" fmla="*/ 41050 w 169"/>
                  <a:gd name="T9" fmla="*/ 6102 h 230"/>
                  <a:gd name="T10" fmla="*/ 34624 w 169"/>
                  <a:gd name="T11" fmla="*/ 0 h 230"/>
                  <a:gd name="T12" fmla="*/ 25344 w 169"/>
                  <a:gd name="T13" fmla="*/ 0 h 230"/>
                  <a:gd name="T14" fmla="*/ 15706 w 169"/>
                  <a:gd name="T15" fmla="*/ 0 h 230"/>
                  <a:gd name="T16" fmla="*/ 15706 w 169"/>
                  <a:gd name="T17" fmla="*/ 0 h 230"/>
                  <a:gd name="T18" fmla="*/ 9281 w 169"/>
                  <a:gd name="T19" fmla="*/ 6102 h 230"/>
                  <a:gd name="T20" fmla="*/ 3213 w 169"/>
                  <a:gd name="T21" fmla="*/ 12562 h 230"/>
                  <a:gd name="T22" fmla="*/ 0 w 169"/>
                  <a:gd name="T23" fmla="*/ 21894 h 230"/>
                  <a:gd name="T24" fmla="*/ 3213 w 169"/>
                  <a:gd name="T25" fmla="*/ 31584 h 230"/>
                  <a:gd name="T26" fmla="*/ 3213 w 169"/>
                  <a:gd name="T27" fmla="*/ 31584 h 230"/>
                  <a:gd name="T28" fmla="*/ 9281 w 169"/>
                  <a:gd name="T29" fmla="*/ 47377 h 230"/>
                  <a:gd name="T30" fmla="*/ 15706 w 169"/>
                  <a:gd name="T31" fmla="*/ 66399 h 230"/>
                  <a:gd name="T32" fmla="*/ 15706 w 169"/>
                  <a:gd name="T33" fmla="*/ 66399 h 230"/>
                  <a:gd name="T34" fmla="*/ 18918 w 169"/>
                  <a:gd name="T35" fmla="*/ 75731 h 230"/>
                  <a:gd name="T36" fmla="*/ 25344 w 169"/>
                  <a:gd name="T37" fmla="*/ 78961 h 230"/>
                  <a:gd name="T38" fmla="*/ 34624 w 169"/>
                  <a:gd name="T39" fmla="*/ 82191 h 230"/>
                  <a:gd name="T40" fmla="*/ 44262 w 169"/>
                  <a:gd name="T41" fmla="*/ 82191 h 230"/>
                  <a:gd name="T42" fmla="*/ 44262 w 169"/>
                  <a:gd name="T43" fmla="*/ 82191 h 230"/>
                  <a:gd name="T44" fmla="*/ 53543 w 169"/>
                  <a:gd name="T45" fmla="*/ 75731 h 230"/>
                  <a:gd name="T46" fmla="*/ 56755 w 169"/>
                  <a:gd name="T47" fmla="*/ 69629 h 230"/>
                  <a:gd name="T48" fmla="*/ 59968 w 169"/>
                  <a:gd name="T49" fmla="*/ 59938 h 230"/>
                  <a:gd name="T50" fmla="*/ 59968 w 169"/>
                  <a:gd name="T51" fmla="*/ 50607 h 230"/>
                  <a:gd name="T52" fmla="*/ 53543 w 169"/>
                  <a:gd name="T53" fmla="*/ 34815 h 2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9" h="230">
                    <a:moveTo>
                      <a:pt x="150" y="97"/>
                    </a:moveTo>
                    <a:lnTo>
                      <a:pt x="132" y="44"/>
                    </a:lnTo>
                    <a:lnTo>
                      <a:pt x="115" y="17"/>
                    </a:lnTo>
                    <a:lnTo>
                      <a:pt x="97" y="0"/>
                    </a:lnTo>
                    <a:lnTo>
                      <a:pt x="71" y="0"/>
                    </a:lnTo>
                    <a:lnTo>
                      <a:pt x="44" y="0"/>
                    </a:lnTo>
                    <a:lnTo>
                      <a:pt x="26" y="17"/>
                    </a:lnTo>
                    <a:lnTo>
                      <a:pt x="9" y="35"/>
                    </a:lnTo>
                    <a:lnTo>
                      <a:pt x="0" y="61"/>
                    </a:lnTo>
                    <a:lnTo>
                      <a:pt x="9" y="88"/>
                    </a:lnTo>
                    <a:lnTo>
                      <a:pt x="26" y="132"/>
                    </a:lnTo>
                    <a:lnTo>
                      <a:pt x="44" y="185"/>
                    </a:lnTo>
                    <a:lnTo>
                      <a:pt x="53" y="211"/>
                    </a:lnTo>
                    <a:lnTo>
                      <a:pt x="71" y="220"/>
                    </a:lnTo>
                    <a:lnTo>
                      <a:pt x="97" y="229"/>
                    </a:lnTo>
                    <a:lnTo>
                      <a:pt x="124" y="229"/>
                    </a:lnTo>
                    <a:lnTo>
                      <a:pt x="150" y="211"/>
                    </a:lnTo>
                    <a:lnTo>
                      <a:pt x="159" y="194"/>
                    </a:lnTo>
                    <a:lnTo>
                      <a:pt x="168" y="167"/>
                    </a:lnTo>
                    <a:lnTo>
                      <a:pt x="168" y="141"/>
                    </a:lnTo>
                    <a:lnTo>
                      <a:pt x="150" y="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25" name="Freeform 110"/>
              <p:cNvSpPr>
                <a:spLocks noChangeArrowheads="1"/>
              </p:cNvSpPr>
              <p:nvPr/>
            </p:nvSpPr>
            <p:spPr bwMode="auto">
              <a:xfrm>
                <a:off x="6176963" y="5370513"/>
                <a:ext cx="63500" cy="79375"/>
              </a:xfrm>
              <a:custGeom>
                <a:avLst/>
                <a:gdLst>
                  <a:gd name="T0" fmla="*/ 53511 w 178"/>
                  <a:gd name="T1" fmla="*/ 28604 h 222"/>
                  <a:gd name="T2" fmla="*/ 44236 w 178"/>
                  <a:gd name="T3" fmla="*/ 12872 h 222"/>
                  <a:gd name="T4" fmla="*/ 44236 w 178"/>
                  <a:gd name="T5" fmla="*/ 12872 h 222"/>
                  <a:gd name="T6" fmla="*/ 44236 w 178"/>
                  <a:gd name="T7" fmla="*/ 12872 h 222"/>
                  <a:gd name="T8" fmla="*/ 37815 w 178"/>
                  <a:gd name="T9" fmla="*/ 3218 h 222"/>
                  <a:gd name="T10" fmla="*/ 28539 w 178"/>
                  <a:gd name="T11" fmla="*/ 0 h 222"/>
                  <a:gd name="T12" fmla="*/ 22118 w 178"/>
                  <a:gd name="T13" fmla="*/ 0 h 222"/>
                  <a:gd name="T14" fmla="*/ 12843 w 178"/>
                  <a:gd name="T15" fmla="*/ 0 h 222"/>
                  <a:gd name="T16" fmla="*/ 12843 w 178"/>
                  <a:gd name="T17" fmla="*/ 0 h 222"/>
                  <a:gd name="T18" fmla="*/ 3211 w 178"/>
                  <a:gd name="T19" fmla="*/ 6436 h 222"/>
                  <a:gd name="T20" fmla="*/ 0 w 178"/>
                  <a:gd name="T21" fmla="*/ 16090 h 222"/>
                  <a:gd name="T22" fmla="*/ 0 w 178"/>
                  <a:gd name="T23" fmla="*/ 25386 h 222"/>
                  <a:gd name="T24" fmla="*/ 0 w 178"/>
                  <a:gd name="T25" fmla="*/ 31822 h 222"/>
                  <a:gd name="T26" fmla="*/ 0 w 178"/>
                  <a:gd name="T27" fmla="*/ 34682 h 222"/>
                  <a:gd name="T28" fmla="*/ 9632 w 178"/>
                  <a:gd name="T29" fmla="*/ 50771 h 222"/>
                  <a:gd name="T30" fmla="*/ 18907 w 178"/>
                  <a:gd name="T31" fmla="*/ 66503 h 222"/>
                  <a:gd name="T32" fmla="*/ 18907 w 178"/>
                  <a:gd name="T33" fmla="*/ 66503 h 222"/>
                  <a:gd name="T34" fmla="*/ 25329 w 178"/>
                  <a:gd name="T35" fmla="*/ 75800 h 222"/>
                  <a:gd name="T36" fmla="*/ 31750 w 178"/>
                  <a:gd name="T37" fmla="*/ 79017 h 222"/>
                  <a:gd name="T38" fmla="*/ 41025 w 178"/>
                  <a:gd name="T39" fmla="*/ 79017 h 222"/>
                  <a:gd name="T40" fmla="*/ 50657 w 178"/>
                  <a:gd name="T41" fmla="*/ 79017 h 222"/>
                  <a:gd name="T42" fmla="*/ 50657 w 178"/>
                  <a:gd name="T43" fmla="*/ 79017 h 222"/>
                  <a:gd name="T44" fmla="*/ 56722 w 178"/>
                  <a:gd name="T45" fmla="*/ 72582 h 222"/>
                  <a:gd name="T46" fmla="*/ 63143 w 178"/>
                  <a:gd name="T47" fmla="*/ 63285 h 222"/>
                  <a:gd name="T48" fmla="*/ 63143 w 178"/>
                  <a:gd name="T49" fmla="*/ 56850 h 222"/>
                  <a:gd name="T50" fmla="*/ 59933 w 178"/>
                  <a:gd name="T51" fmla="*/ 47553 h 222"/>
                  <a:gd name="T52" fmla="*/ 53511 w 178"/>
                  <a:gd name="T53" fmla="*/ 28604 h 2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78" h="222">
                    <a:moveTo>
                      <a:pt x="150" y="80"/>
                    </a:moveTo>
                    <a:lnTo>
                      <a:pt x="124" y="36"/>
                    </a:lnTo>
                    <a:lnTo>
                      <a:pt x="106" y="9"/>
                    </a:lnTo>
                    <a:lnTo>
                      <a:pt x="80" y="0"/>
                    </a:lnTo>
                    <a:lnTo>
                      <a:pt x="62" y="0"/>
                    </a:lnTo>
                    <a:lnTo>
                      <a:pt x="36" y="0"/>
                    </a:lnTo>
                    <a:lnTo>
                      <a:pt x="9" y="18"/>
                    </a:lnTo>
                    <a:lnTo>
                      <a:pt x="0" y="45"/>
                    </a:lnTo>
                    <a:lnTo>
                      <a:pt x="0" y="71"/>
                    </a:lnTo>
                    <a:lnTo>
                      <a:pt x="0" y="89"/>
                    </a:lnTo>
                    <a:lnTo>
                      <a:pt x="0" y="97"/>
                    </a:lnTo>
                    <a:lnTo>
                      <a:pt x="27" y="142"/>
                    </a:lnTo>
                    <a:lnTo>
                      <a:pt x="53" y="186"/>
                    </a:lnTo>
                    <a:lnTo>
                      <a:pt x="71" y="212"/>
                    </a:lnTo>
                    <a:lnTo>
                      <a:pt x="89" y="221"/>
                    </a:lnTo>
                    <a:lnTo>
                      <a:pt x="115" y="221"/>
                    </a:lnTo>
                    <a:lnTo>
                      <a:pt x="142" y="221"/>
                    </a:lnTo>
                    <a:lnTo>
                      <a:pt x="159" y="203"/>
                    </a:lnTo>
                    <a:lnTo>
                      <a:pt x="177" y="177"/>
                    </a:lnTo>
                    <a:lnTo>
                      <a:pt x="177" y="159"/>
                    </a:lnTo>
                    <a:lnTo>
                      <a:pt x="168" y="133"/>
                    </a:lnTo>
                    <a:lnTo>
                      <a:pt x="150"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26" name="Freeform 111"/>
              <p:cNvSpPr>
                <a:spLocks noChangeArrowheads="1"/>
              </p:cNvSpPr>
              <p:nvPr/>
            </p:nvSpPr>
            <p:spPr bwMode="auto">
              <a:xfrm>
                <a:off x="6116638" y="5268913"/>
                <a:ext cx="69850" cy="82550"/>
              </a:xfrm>
              <a:custGeom>
                <a:avLst/>
                <a:gdLst>
                  <a:gd name="T0" fmla="*/ 66268 w 195"/>
                  <a:gd name="T1" fmla="*/ 44505 h 230"/>
                  <a:gd name="T2" fmla="*/ 66268 w 195"/>
                  <a:gd name="T3" fmla="*/ 44505 h 230"/>
                  <a:gd name="T4" fmla="*/ 44059 w 195"/>
                  <a:gd name="T5" fmla="*/ 12562 h 230"/>
                  <a:gd name="T6" fmla="*/ 44059 w 195"/>
                  <a:gd name="T7" fmla="*/ 12562 h 230"/>
                  <a:gd name="T8" fmla="*/ 44059 w 195"/>
                  <a:gd name="T9" fmla="*/ 12562 h 230"/>
                  <a:gd name="T10" fmla="*/ 37970 w 195"/>
                  <a:gd name="T11" fmla="*/ 3230 h 230"/>
                  <a:gd name="T12" fmla="*/ 28298 w 195"/>
                  <a:gd name="T13" fmla="*/ 0 h 230"/>
                  <a:gd name="T14" fmla="*/ 18985 w 195"/>
                  <a:gd name="T15" fmla="*/ 0 h 230"/>
                  <a:gd name="T16" fmla="*/ 12537 w 195"/>
                  <a:gd name="T17" fmla="*/ 3230 h 230"/>
                  <a:gd name="T18" fmla="*/ 12537 w 195"/>
                  <a:gd name="T19" fmla="*/ 3230 h 230"/>
                  <a:gd name="T20" fmla="*/ 3224 w 195"/>
                  <a:gd name="T21" fmla="*/ 12562 h 230"/>
                  <a:gd name="T22" fmla="*/ 0 w 195"/>
                  <a:gd name="T23" fmla="*/ 19022 h 230"/>
                  <a:gd name="T24" fmla="*/ 0 w 195"/>
                  <a:gd name="T25" fmla="*/ 28354 h 230"/>
                  <a:gd name="T26" fmla="*/ 3224 w 195"/>
                  <a:gd name="T27" fmla="*/ 38045 h 230"/>
                  <a:gd name="T28" fmla="*/ 3224 w 195"/>
                  <a:gd name="T29" fmla="*/ 38045 h 230"/>
                  <a:gd name="T30" fmla="*/ 3224 w 195"/>
                  <a:gd name="T31" fmla="*/ 38045 h 230"/>
                  <a:gd name="T32" fmla="*/ 25074 w 195"/>
                  <a:gd name="T33" fmla="*/ 69629 h 230"/>
                  <a:gd name="T34" fmla="*/ 25074 w 195"/>
                  <a:gd name="T35" fmla="*/ 69629 h 230"/>
                  <a:gd name="T36" fmla="*/ 31522 w 195"/>
                  <a:gd name="T37" fmla="*/ 76090 h 230"/>
                  <a:gd name="T38" fmla="*/ 37970 w 195"/>
                  <a:gd name="T39" fmla="*/ 79320 h 230"/>
                  <a:gd name="T40" fmla="*/ 47283 w 195"/>
                  <a:gd name="T41" fmla="*/ 82191 h 230"/>
                  <a:gd name="T42" fmla="*/ 56955 w 195"/>
                  <a:gd name="T43" fmla="*/ 76090 h 230"/>
                  <a:gd name="T44" fmla="*/ 56955 w 195"/>
                  <a:gd name="T45" fmla="*/ 76090 h 230"/>
                  <a:gd name="T46" fmla="*/ 63044 w 195"/>
                  <a:gd name="T47" fmla="*/ 69629 h 230"/>
                  <a:gd name="T48" fmla="*/ 69492 w 195"/>
                  <a:gd name="T49" fmla="*/ 63528 h 230"/>
                  <a:gd name="T50" fmla="*/ 69492 w 195"/>
                  <a:gd name="T51" fmla="*/ 53837 h 230"/>
                  <a:gd name="T52" fmla="*/ 66268 w 195"/>
                  <a:gd name="T53" fmla="*/ 44505 h 2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95" h="230">
                    <a:moveTo>
                      <a:pt x="185" y="124"/>
                    </a:moveTo>
                    <a:lnTo>
                      <a:pt x="185" y="124"/>
                    </a:lnTo>
                    <a:lnTo>
                      <a:pt x="123" y="35"/>
                    </a:lnTo>
                    <a:lnTo>
                      <a:pt x="106" y="9"/>
                    </a:lnTo>
                    <a:lnTo>
                      <a:pt x="79" y="0"/>
                    </a:lnTo>
                    <a:lnTo>
                      <a:pt x="53" y="0"/>
                    </a:lnTo>
                    <a:lnTo>
                      <a:pt x="35" y="9"/>
                    </a:lnTo>
                    <a:lnTo>
                      <a:pt x="9" y="35"/>
                    </a:lnTo>
                    <a:lnTo>
                      <a:pt x="0" y="53"/>
                    </a:lnTo>
                    <a:lnTo>
                      <a:pt x="0" y="79"/>
                    </a:lnTo>
                    <a:lnTo>
                      <a:pt x="9" y="106"/>
                    </a:lnTo>
                    <a:lnTo>
                      <a:pt x="70" y="194"/>
                    </a:lnTo>
                    <a:lnTo>
                      <a:pt x="88" y="212"/>
                    </a:lnTo>
                    <a:lnTo>
                      <a:pt x="106" y="221"/>
                    </a:lnTo>
                    <a:lnTo>
                      <a:pt x="132" y="229"/>
                    </a:lnTo>
                    <a:lnTo>
                      <a:pt x="159" y="212"/>
                    </a:lnTo>
                    <a:lnTo>
                      <a:pt x="176" y="194"/>
                    </a:lnTo>
                    <a:lnTo>
                      <a:pt x="194" y="177"/>
                    </a:lnTo>
                    <a:lnTo>
                      <a:pt x="194" y="150"/>
                    </a:lnTo>
                    <a:lnTo>
                      <a:pt x="185" y="1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27" name="Freeform 112"/>
              <p:cNvSpPr>
                <a:spLocks noChangeArrowheads="1"/>
              </p:cNvSpPr>
              <p:nvPr/>
            </p:nvSpPr>
            <p:spPr bwMode="auto">
              <a:xfrm>
                <a:off x="6049963" y="5176838"/>
                <a:ext cx="69850" cy="76200"/>
              </a:xfrm>
              <a:custGeom>
                <a:avLst/>
                <a:gdLst>
                  <a:gd name="T0" fmla="*/ 66286 w 196"/>
                  <a:gd name="T1" fmla="*/ 37921 h 213"/>
                  <a:gd name="T2" fmla="*/ 66286 w 196"/>
                  <a:gd name="T3" fmla="*/ 37921 h 213"/>
                  <a:gd name="T4" fmla="*/ 40983 w 196"/>
                  <a:gd name="T5" fmla="*/ 9659 h 213"/>
                  <a:gd name="T6" fmla="*/ 40983 w 196"/>
                  <a:gd name="T7" fmla="*/ 9659 h 213"/>
                  <a:gd name="T8" fmla="*/ 34925 w 196"/>
                  <a:gd name="T9" fmla="*/ 3220 h 213"/>
                  <a:gd name="T10" fmla="*/ 25303 w 196"/>
                  <a:gd name="T11" fmla="*/ 0 h 213"/>
                  <a:gd name="T12" fmla="*/ 18888 w 196"/>
                  <a:gd name="T13" fmla="*/ 0 h 213"/>
                  <a:gd name="T14" fmla="*/ 9622 w 196"/>
                  <a:gd name="T15" fmla="*/ 3220 h 213"/>
                  <a:gd name="T16" fmla="*/ 9622 w 196"/>
                  <a:gd name="T17" fmla="*/ 3220 h 213"/>
                  <a:gd name="T18" fmla="*/ 3207 w 196"/>
                  <a:gd name="T19" fmla="*/ 12521 h 213"/>
                  <a:gd name="T20" fmla="*/ 0 w 196"/>
                  <a:gd name="T21" fmla="*/ 18961 h 213"/>
                  <a:gd name="T22" fmla="*/ 0 w 196"/>
                  <a:gd name="T23" fmla="*/ 28620 h 213"/>
                  <a:gd name="T24" fmla="*/ 6415 w 196"/>
                  <a:gd name="T25" fmla="*/ 37921 h 213"/>
                  <a:gd name="T26" fmla="*/ 6415 w 196"/>
                  <a:gd name="T27" fmla="*/ 37921 h 213"/>
                  <a:gd name="T28" fmla="*/ 6415 w 196"/>
                  <a:gd name="T29" fmla="*/ 37921 h 213"/>
                  <a:gd name="T30" fmla="*/ 28510 w 196"/>
                  <a:gd name="T31" fmla="*/ 66183 h 213"/>
                  <a:gd name="T32" fmla="*/ 28510 w 196"/>
                  <a:gd name="T33" fmla="*/ 66183 h 213"/>
                  <a:gd name="T34" fmla="*/ 28510 w 196"/>
                  <a:gd name="T35" fmla="*/ 66183 h 213"/>
                  <a:gd name="T36" fmla="*/ 34925 w 196"/>
                  <a:gd name="T37" fmla="*/ 72623 h 213"/>
                  <a:gd name="T38" fmla="*/ 44191 w 196"/>
                  <a:gd name="T39" fmla="*/ 75842 h 213"/>
                  <a:gd name="T40" fmla="*/ 53457 w 196"/>
                  <a:gd name="T41" fmla="*/ 75842 h 213"/>
                  <a:gd name="T42" fmla="*/ 59871 w 196"/>
                  <a:gd name="T43" fmla="*/ 72623 h 213"/>
                  <a:gd name="T44" fmla="*/ 59871 w 196"/>
                  <a:gd name="T45" fmla="*/ 72623 h 213"/>
                  <a:gd name="T46" fmla="*/ 66286 w 196"/>
                  <a:gd name="T47" fmla="*/ 66183 h 213"/>
                  <a:gd name="T48" fmla="*/ 69494 w 196"/>
                  <a:gd name="T49" fmla="*/ 56882 h 213"/>
                  <a:gd name="T50" fmla="*/ 69494 w 196"/>
                  <a:gd name="T51" fmla="*/ 47223 h 213"/>
                  <a:gd name="T52" fmla="*/ 66286 w 196"/>
                  <a:gd name="T53" fmla="*/ 37921 h 21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96" h="213">
                    <a:moveTo>
                      <a:pt x="186" y="106"/>
                    </a:moveTo>
                    <a:lnTo>
                      <a:pt x="186" y="106"/>
                    </a:lnTo>
                    <a:lnTo>
                      <a:pt x="115" y="27"/>
                    </a:lnTo>
                    <a:lnTo>
                      <a:pt x="98" y="9"/>
                    </a:lnTo>
                    <a:lnTo>
                      <a:pt x="71" y="0"/>
                    </a:lnTo>
                    <a:lnTo>
                      <a:pt x="53" y="0"/>
                    </a:lnTo>
                    <a:lnTo>
                      <a:pt x="27" y="9"/>
                    </a:lnTo>
                    <a:lnTo>
                      <a:pt x="9" y="35"/>
                    </a:lnTo>
                    <a:lnTo>
                      <a:pt x="0" y="53"/>
                    </a:lnTo>
                    <a:lnTo>
                      <a:pt x="0" y="80"/>
                    </a:lnTo>
                    <a:lnTo>
                      <a:pt x="18" y="106"/>
                    </a:lnTo>
                    <a:lnTo>
                      <a:pt x="80" y="185"/>
                    </a:lnTo>
                    <a:lnTo>
                      <a:pt x="98" y="203"/>
                    </a:lnTo>
                    <a:lnTo>
                      <a:pt x="124" y="212"/>
                    </a:lnTo>
                    <a:lnTo>
                      <a:pt x="150" y="212"/>
                    </a:lnTo>
                    <a:lnTo>
                      <a:pt x="168" y="203"/>
                    </a:lnTo>
                    <a:lnTo>
                      <a:pt x="186" y="185"/>
                    </a:lnTo>
                    <a:lnTo>
                      <a:pt x="195" y="159"/>
                    </a:lnTo>
                    <a:lnTo>
                      <a:pt x="195" y="132"/>
                    </a:lnTo>
                    <a:lnTo>
                      <a:pt x="186"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28" name="Freeform 113"/>
              <p:cNvSpPr>
                <a:spLocks noChangeArrowheads="1"/>
              </p:cNvSpPr>
              <p:nvPr/>
            </p:nvSpPr>
            <p:spPr bwMode="auto">
              <a:xfrm>
                <a:off x="5976938" y="5087938"/>
                <a:ext cx="73025" cy="76200"/>
              </a:xfrm>
              <a:custGeom>
                <a:avLst/>
                <a:gdLst>
                  <a:gd name="T0" fmla="*/ 41009 w 203"/>
                  <a:gd name="T1" fmla="*/ 9659 h 213"/>
                  <a:gd name="T2" fmla="*/ 41009 w 203"/>
                  <a:gd name="T3" fmla="*/ 9659 h 213"/>
                  <a:gd name="T4" fmla="*/ 31656 w 203"/>
                  <a:gd name="T5" fmla="*/ 3220 h 213"/>
                  <a:gd name="T6" fmla="*/ 25181 w 203"/>
                  <a:gd name="T7" fmla="*/ 0 h 213"/>
                  <a:gd name="T8" fmla="*/ 15828 w 203"/>
                  <a:gd name="T9" fmla="*/ 0 h 213"/>
                  <a:gd name="T10" fmla="*/ 6115 w 203"/>
                  <a:gd name="T11" fmla="*/ 6439 h 213"/>
                  <a:gd name="T12" fmla="*/ 6115 w 203"/>
                  <a:gd name="T13" fmla="*/ 6439 h 213"/>
                  <a:gd name="T14" fmla="*/ 0 w 203"/>
                  <a:gd name="T15" fmla="*/ 12521 h 213"/>
                  <a:gd name="T16" fmla="*/ 0 w 203"/>
                  <a:gd name="T17" fmla="*/ 22180 h 213"/>
                  <a:gd name="T18" fmla="*/ 0 w 203"/>
                  <a:gd name="T19" fmla="*/ 31482 h 213"/>
                  <a:gd name="T20" fmla="*/ 6115 w 203"/>
                  <a:gd name="T21" fmla="*/ 37921 h 213"/>
                  <a:gd name="T22" fmla="*/ 6115 w 203"/>
                  <a:gd name="T23" fmla="*/ 41141 h 213"/>
                  <a:gd name="T24" fmla="*/ 31656 w 203"/>
                  <a:gd name="T25" fmla="*/ 69403 h 213"/>
                  <a:gd name="T26" fmla="*/ 31656 w 203"/>
                  <a:gd name="T27" fmla="*/ 69403 h 213"/>
                  <a:gd name="T28" fmla="*/ 31656 w 203"/>
                  <a:gd name="T29" fmla="*/ 69403 h 213"/>
                  <a:gd name="T30" fmla="*/ 31656 w 203"/>
                  <a:gd name="T31" fmla="*/ 69403 h 213"/>
                  <a:gd name="T32" fmla="*/ 37772 w 203"/>
                  <a:gd name="T33" fmla="*/ 72623 h 213"/>
                  <a:gd name="T34" fmla="*/ 47484 w 203"/>
                  <a:gd name="T35" fmla="*/ 75842 h 213"/>
                  <a:gd name="T36" fmla="*/ 56837 w 203"/>
                  <a:gd name="T37" fmla="*/ 75842 h 213"/>
                  <a:gd name="T38" fmla="*/ 63312 w 203"/>
                  <a:gd name="T39" fmla="*/ 69403 h 213"/>
                  <a:gd name="T40" fmla="*/ 63312 w 203"/>
                  <a:gd name="T41" fmla="*/ 69403 h 213"/>
                  <a:gd name="T42" fmla="*/ 69787 w 203"/>
                  <a:gd name="T43" fmla="*/ 63321 h 213"/>
                  <a:gd name="T44" fmla="*/ 72665 w 203"/>
                  <a:gd name="T45" fmla="*/ 53662 h 213"/>
                  <a:gd name="T46" fmla="*/ 69787 w 203"/>
                  <a:gd name="T47" fmla="*/ 44361 h 213"/>
                  <a:gd name="T48" fmla="*/ 66550 w 203"/>
                  <a:gd name="T49" fmla="*/ 37921 h 213"/>
                  <a:gd name="T50" fmla="*/ 41009 w 203"/>
                  <a:gd name="T51" fmla="*/ 9659 h 2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03" h="213">
                    <a:moveTo>
                      <a:pt x="114" y="27"/>
                    </a:moveTo>
                    <a:lnTo>
                      <a:pt x="114" y="27"/>
                    </a:lnTo>
                    <a:lnTo>
                      <a:pt x="88" y="9"/>
                    </a:lnTo>
                    <a:lnTo>
                      <a:pt x="70" y="0"/>
                    </a:lnTo>
                    <a:lnTo>
                      <a:pt x="44" y="0"/>
                    </a:lnTo>
                    <a:lnTo>
                      <a:pt x="17" y="18"/>
                    </a:lnTo>
                    <a:lnTo>
                      <a:pt x="0" y="35"/>
                    </a:lnTo>
                    <a:lnTo>
                      <a:pt x="0" y="62"/>
                    </a:lnTo>
                    <a:lnTo>
                      <a:pt x="0" y="88"/>
                    </a:lnTo>
                    <a:lnTo>
                      <a:pt x="17" y="106"/>
                    </a:lnTo>
                    <a:lnTo>
                      <a:pt x="17" y="115"/>
                    </a:lnTo>
                    <a:lnTo>
                      <a:pt x="88" y="194"/>
                    </a:lnTo>
                    <a:lnTo>
                      <a:pt x="105" y="203"/>
                    </a:lnTo>
                    <a:lnTo>
                      <a:pt x="132" y="212"/>
                    </a:lnTo>
                    <a:lnTo>
                      <a:pt x="158" y="212"/>
                    </a:lnTo>
                    <a:lnTo>
                      <a:pt x="176" y="194"/>
                    </a:lnTo>
                    <a:lnTo>
                      <a:pt x="194" y="177"/>
                    </a:lnTo>
                    <a:lnTo>
                      <a:pt x="202" y="150"/>
                    </a:lnTo>
                    <a:lnTo>
                      <a:pt x="194" y="124"/>
                    </a:lnTo>
                    <a:lnTo>
                      <a:pt x="185" y="106"/>
                    </a:lnTo>
                    <a:lnTo>
                      <a:pt x="114"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29" name="Freeform 114"/>
              <p:cNvSpPr>
                <a:spLocks noChangeArrowheads="1"/>
              </p:cNvSpPr>
              <p:nvPr/>
            </p:nvSpPr>
            <p:spPr bwMode="auto">
              <a:xfrm>
                <a:off x="5897563" y="5005388"/>
                <a:ext cx="73025" cy="73025"/>
              </a:xfrm>
              <a:custGeom>
                <a:avLst/>
                <a:gdLst>
                  <a:gd name="T0" fmla="*/ 37944 w 204"/>
                  <a:gd name="T1" fmla="*/ 6085 h 204"/>
                  <a:gd name="T2" fmla="*/ 37944 w 204"/>
                  <a:gd name="T3" fmla="*/ 6085 h 204"/>
                  <a:gd name="T4" fmla="*/ 31501 w 204"/>
                  <a:gd name="T5" fmla="*/ 0 h 204"/>
                  <a:gd name="T6" fmla="*/ 22194 w 204"/>
                  <a:gd name="T7" fmla="*/ 0 h 204"/>
                  <a:gd name="T8" fmla="*/ 12529 w 204"/>
                  <a:gd name="T9" fmla="*/ 0 h 204"/>
                  <a:gd name="T10" fmla="*/ 6443 w 204"/>
                  <a:gd name="T11" fmla="*/ 6085 h 204"/>
                  <a:gd name="T12" fmla="*/ 6443 w 204"/>
                  <a:gd name="T13" fmla="*/ 6085 h 204"/>
                  <a:gd name="T14" fmla="*/ 0 w 204"/>
                  <a:gd name="T15" fmla="*/ 12529 h 204"/>
                  <a:gd name="T16" fmla="*/ 0 w 204"/>
                  <a:gd name="T17" fmla="*/ 21836 h 204"/>
                  <a:gd name="T18" fmla="*/ 0 w 204"/>
                  <a:gd name="T19" fmla="*/ 31501 h 204"/>
                  <a:gd name="T20" fmla="*/ 6443 w 204"/>
                  <a:gd name="T21" fmla="*/ 37944 h 204"/>
                  <a:gd name="T22" fmla="*/ 6443 w 204"/>
                  <a:gd name="T23" fmla="*/ 40808 h 204"/>
                  <a:gd name="T24" fmla="*/ 31501 w 204"/>
                  <a:gd name="T25" fmla="*/ 66224 h 204"/>
                  <a:gd name="T26" fmla="*/ 31501 w 204"/>
                  <a:gd name="T27" fmla="*/ 66224 h 204"/>
                  <a:gd name="T28" fmla="*/ 31501 w 204"/>
                  <a:gd name="T29" fmla="*/ 66224 h 204"/>
                  <a:gd name="T30" fmla="*/ 31501 w 204"/>
                  <a:gd name="T31" fmla="*/ 66224 h 204"/>
                  <a:gd name="T32" fmla="*/ 41166 w 204"/>
                  <a:gd name="T33" fmla="*/ 72667 h 204"/>
                  <a:gd name="T34" fmla="*/ 50473 w 204"/>
                  <a:gd name="T35" fmla="*/ 72667 h 204"/>
                  <a:gd name="T36" fmla="*/ 56917 w 204"/>
                  <a:gd name="T37" fmla="*/ 72667 h 204"/>
                  <a:gd name="T38" fmla="*/ 66224 w 204"/>
                  <a:gd name="T39" fmla="*/ 66224 h 204"/>
                  <a:gd name="T40" fmla="*/ 66224 w 204"/>
                  <a:gd name="T41" fmla="*/ 66224 h 204"/>
                  <a:gd name="T42" fmla="*/ 72667 w 204"/>
                  <a:gd name="T43" fmla="*/ 59780 h 204"/>
                  <a:gd name="T44" fmla="*/ 72667 w 204"/>
                  <a:gd name="T45" fmla="*/ 50473 h 204"/>
                  <a:gd name="T46" fmla="*/ 72667 w 204"/>
                  <a:gd name="T47" fmla="*/ 40808 h 204"/>
                  <a:gd name="T48" fmla="*/ 66224 w 204"/>
                  <a:gd name="T49" fmla="*/ 34723 h 204"/>
                  <a:gd name="T50" fmla="*/ 37944 w 204"/>
                  <a:gd name="T51" fmla="*/ 6085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04" h="204">
                    <a:moveTo>
                      <a:pt x="106" y="17"/>
                    </a:moveTo>
                    <a:lnTo>
                      <a:pt x="106" y="17"/>
                    </a:lnTo>
                    <a:lnTo>
                      <a:pt x="88" y="0"/>
                    </a:lnTo>
                    <a:lnTo>
                      <a:pt x="62" y="0"/>
                    </a:lnTo>
                    <a:lnTo>
                      <a:pt x="35" y="0"/>
                    </a:lnTo>
                    <a:lnTo>
                      <a:pt x="18" y="17"/>
                    </a:lnTo>
                    <a:lnTo>
                      <a:pt x="0" y="35"/>
                    </a:lnTo>
                    <a:lnTo>
                      <a:pt x="0" y="61"/>
                    </a:lnTo>
                    <a:lnTo>
                      <a:pt x="0" y="88"/>
                    </a:lnTo>
                    <a:lnTo>
                      <a:pt x="18" y="106"/>
                    </a:lnTo>
                    <a:lnTo>
                      <a:pt x="18" y="114"/>
                    </a:lnTo>
                    <a:lnTo>
                      <a:pt x="88" y="185"/>
                    </a:lnTo>
                    <a:lnTo>
                      <a:pt x="115" y="203"/>
                    </a:lnTo>
                    <a:lnTo>
                      <a:pt x="141" y="203"/>
                    </a:lnTo>
                    <a:lnTo>
                      <a:pt x="159" y="203"/>
                    </a:lnTo>
                    <a:lnTo>
                      <a:pt x="185" y="185"/>
                    </a:lnTo>
                    <a:lnTo>
                      <a:pt x="203" y="167"/>
                    </a:lnTo>
                    <a:lnTo>
                      <a:pt x="203" y="141"/>
                    </a:lnTo>
                    <a:lnTo>
                      <a:pt x="203" y="114"/>
                    </a:lnTo>
                    <a:lnTo>
                      <a:pt x="185" y="97"/>
                    </a:lnTo>
                    <a:lnTo>
                      <a:pt x="106"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30" name="Freeform 115"/>
              <p:cNvSpPr>
                <a:spLocks noChangeArrowheads="1"/>
              </p:cNvSpPr>
              <p:nvPr/>
            </p:nvSpPr>
            <p:spPr bwMode="auto">
              <a:xfrm>
                <a:off x="5811838" y="4924425"/>
                <a:ext cx="76200" cy="73025"/>
              </a:xfrm>
              <a:custGeom>
                <a:avLst/>
                <a:gdLst>
                  <a:gd name="T0" fmla="*/ 38100 w 212"/>
                  <a:gd name="T1" fmla="*/ 6443 h 204"/>
                  <a:gd name="T2" fmla="*/ 38100 w 212"/>
                  <a:gd name="T3" fmla="*/ 6443 h 204"/>
                  <a:gd name="T4" fmla="*/ 31630 w 212"/>
                  <a:gd name="T5" fmla="*/ 3222 h 204"/>
                  <a:gd name="T6" fmla="*/ 21925 w 212"/>
                  <a:gd name="T7" fmla="*/ 0 h 204"/>
                  <a:gd name="T8" fmla="*/ 12580 w 212"/>
                  <a:gd name="T9" fmla="*/ 3222 h 204"/>
                  <a:gd name="T10" fmla="*/ 6110 w 212"/>
                  <a:gd name="T11" fmla="*/ 9665 h 204"/>
                  <a:gd name="T12" fmla="*/ 6110 w 212"/>
                  <a:gd name="T13" fmla="*/ 9665 h 204"/>
                  <a:gd name="T14" fmla="*/ 0 w 212"/>
                  <a:gd name="T15" fmla="*/ 15750 h 204"/>
                  <a:gd name="T16" fmla="*/ 0 w 212"/>
                  <a:gd name="T17" fmla="*/ 25416 h 204"/>
                  <a:gd name="T18" fmla="*/ 2875 w 212"/>
                  <a:gd name="T19" fmla="*/ 34723 h 204"/>
                  <a:gd name="T20" fmla="*/ 6110 w 212"/>
                  <a:gd name="T21" fmla="*/ 41166 h 204"/>
                  <a:gd name="T22" fmla="*/ 9345 w 212"/>
                  <a:gd name="T23" fmla="*/ 41166 h 204"/>
                  <a:gd name="T24" fmla="*/ 34865 w 212"/>
                  <a:gd name="T25" fmla="*/ 66224 h 204"/>
                  <a:gd name="T26" fmla="*/ 38100 w 212"/>
                  <a:gd name="T27" fmla="*/ 66224 h 204"/>
                  <a:gd name="T28" fmla="*/ 38100 w 212"/>
                  <a:gd name="T29" fmla="*/ 66224 h 204"/>
                  <a:gd name="T30" fmla="*/ 38100 w 212"/>
                  <a:gd name="T31" fmla="*/ 66224 h 204"/>
                  <a:gd name="T32" fmla="*/ 44210 w 212"/>
                  <a:gd name="T33" fmla="*/ 72667 h 204"/>
                  <a:gd name="T34" fmla="*/ 53915 w 212"/>
                  <a:gd name="T35" fmla="*/ 72667 h 204"/>
                  <a:gd name="T36" fmla="*/ 63260 w 212"/>
                  <a:gd name="T37" fmla="*/ 69445 h 204"/>
                  <a:gd name="T38" fmla="*/ 69730 w 212"/>
                  <a:gd name="T39" fmla="*/ 66224 h 204"/>
                  <a:gd name="T40" fmla="*/ 69730 w 212"/>
                  <a:gd name="T41" fmla="*/ 66224 h 204"/>
                  <a:gd name="T42" fmla="*/ 72965 w 212"/>
                  <a:gd name="T43" fmla="*/ 56917 h 204"/>
                  <a:gd name="T44" fmla="*/ 75841 w 212"/>
                  <a:gd name="T45" fmla="*/ 47251 h 204"/>
                  <a:gd name="T46" fmla="*/ 72965 w 212"/>
                  <a:gd name="T47" fmla="*/ 41166 h 204"/>
                  <a:gd name="T48" fmla="*/ 66495 w 212"/>
                  <a:gd name="T49" fmla="*/ 31501 h 204"/>
                  <a:gd name="T50" fmla="*/ 38100 w 212"/>
                  <a:gd name="T51" fmla="*/ 6443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2" h="204">
                    <a:moveTo>
                      <a:pt x="106" y="18"/>
                    </a:moveTo>
                    <a:lnTo>
                      <a:pt x="106" y="18"/>
                    </a:lnTo>
                    <a:lnTo>
                      <a:pt x="88" y="9"/>
                    </a:lnTo>
                    <a:lnTo>
                      <a:pt x="61" y="0"/>
                    </a:lnTo>
                    <a:lnTo>
                      <a:pt x="35" y="9"/>
                    </a:lnTo>
                    <a:lnTo>
                      <a:pt x="17" y="27"/>
                    </a:lnTo>
                    <a:lnTo>
                      <a:pt x="0" y="44"/>
                    </a:lnTo>
                    <a:lnTo>
                      <a:pt x="0" y="71"/>
                    </a:lnTo>
                    <a:lnTo>
                      <a:pt x="8" y="97"/>
                    </a:lnTo>
                    <a:lnTo>
                      <a:pt x="17" y="115"/>
                    </a:lnTo>
                    <a:lnTo>
                      <a:pt x="26" y="115"/>
                    </a:lnTo>
                    <a:lnTo>
                      <a:pt x="97" y="185"/>
                    </a:lnTo>
                    <a:lnTo>
                      <a:pt x="106" y="185"/>
                    </a:lnTo>
                    <a:lnTo>
                      <a:pt x="123" y="203"/>
                    </a:lnTo>
                    <a:lnTo>
                      <a:pt x="150" y="203"/>
                    </a:lnTo>
                    <a:lnTo>
                      <a:pt x="176" y="194"/>
                    </a:lnTo>
                    <a:lnTo>
                      <a:pt x="194" y="185"/>
                    </a:lnTo>
                    <a:lnTo>
                      <a:pt x="203" y="159"/>
                    </a:lnTo>
                    <a:lnTo>
                      <a:pt x="211" y="132"/>
                    </a:lnTo>
                    <a:lnTo>
                      <a:pt x="203" y="115"/>
                    </a:lnTo>
                    <a:lnTo>
                      <a:pt x="185" y="88"/>
                    </a:lnTo>
                    <a:lnTo>
                      <a:pt x="106" y="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31" name="Freeform 116"/>
              <p:cNvSpPr>
                <a:spLocks noChangeArrowheads="1"/>
              </p:cNvSpPr>
              <p:nvPr/>
            </p:nvSpPr>
            <p:spPr bwMode="auto">
              <a:xfrm>
                <a:off x="5722938" y="4851400"/>
                <a:ext cx="76200" cy="69850"/>
              </a:xfrm>
              <a:custGeom>
                <a:avLst/>
                <a:gdLst>
                  <a:gd name="T0" fmla="*/ 69730 w 212"/>
                  <a:gd name="T1" fmla="*/ 28656 h 195"/>
                  <a:gd name="T2" fmla="*/ 37741 w 212"/>
                  <a:gd name="T3" fmla="*/ 6448 h 195"/>
                  <a:gd name="T4" fmla="*/ 37741 w 212"/>
                  <a:gd name="T5" fmla="*/ 6448 h 195"/>
                  <a:gd name="T6" fmla="*/ 31630 w 212"/>
                  <a:gd name="T7" fmla="*/ 0 h 195"/>
                  <a:gd name="T8" fmla="*/ 21925 w 212"/>
                  <a:gd name="T9" fmla="*/ 0 h 195"/>
                  <a:gd name="T10" fmla="*/ 12580 w 212"/>
                  <a:gd name="T11" fmla="*/ 3224 h 195"/>
                  <a:gd name="T12" fmla="*/ 6110 w 212"/>
                  <a:gd name="T13" fmla="*/ 9672 h 195"/>
                  <a:gd name="T14" fmla="*/ 6110 w 212"/>
                  <a:gd name="T15" fmla="*/ 9672 h 195"/>
                  <a:gd name="T16" fmla="*/ 2875 w 212"/>
                  <a:gd name="T17" fmla="*/ 15761 h 195"/>
                  <a:gd name="T18" fmla="*/ 0 w 212"/>
                  <a:gd name="T19" fmla="*/ 25433 h 195"/>
                  <a:gd name="T20" fmla="*/ 2875 w 212"/>
                  <a:gd name="T21" fmla="*/ 34746 h 195"/>
                  <a:gd name="T22" fmla="*/ 9345 w 212"/>
                  <a:gd name="T23" fmla="*/ 41194 h 195"/>
                  <a:gd name="T24" fmla="*/ 9345 w 212"/>
                  <a:gd name="T25" fmla="*/ 41194 h 195"/>
                  <a:gd name="T26" fmla="*/ 37741 w 212"/>
                  <a:gd name="T27" fmla="*/ 66268 h 195"/>
                  <a:gd name="T28" fmla="*/ 37741 w 212"/>
                  <a:gd name="T29" fmla="*/ 66268 h 195"/>
                  <a:gd name="T30" fmla="*/ 37741 w 212"/>
                  <a:gd name="T31" fmla="*/ 66268 h 195"/>
                  <a:gd name="T32" fmla="*/ 37741 w 212"/>
                  <a:gd name="T33" fmla="*/ 66268 h 195"/>
                  <a:gd name="T34" fmla="*/ 47445 w 212"/>
                  <a:gd name="T35" fmla="*/ 69492 h 195"/>
                  <a:gd name="T36" fmla="*/ 56791 w 212"/>
                  <a:gd name="T37" fmla="*/ 69492 h 195"/>
                  <a:gd name="T38" fmla="*/ 66495 w 212"/>
                  <a:gd name="T39" fmla="*/ 66268 h 195"/>
                  <a:gd name="T40" fmla="*/ 72965 w 212"/>
                  <a:gd name="T41" fmla="*/ 60178 h 195"/>
                  <a:gd name="T42" fmla="*/ 72965 w 212"/>
                  <a:gd name="T43" fmla="*/ 60178 h 195"/>
                  <a:gd name="T44" fmla="*/ 75841 w 212"/>
                  <a:gd name="T45" fmla="*/ 53731 h 195"/>
                  <a:gd name="T46" fmla="*/ 75841 w 212"/>
                  <a:gd name="T47" fmla="*/ 44417 h 195"/>
                  <a:gd name="T48" fmla="*/ 72965 w 212"/>
                  <a:gd name="T49" fmla="*/ 34746 h 195"/>
                  <a:gd name="T50" fmla="*/ 69730 w 212"/>
                  <a:gd name="T51" fmla="*/ 28656 h 19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2" h="195">
                    <a:moveTo>
                      <a:pt x="194" y="80"/>
                    </a:moveTo>
                    <a:lnTo>
                      <a:pt x="105" y="18"/>
                    </a:lnTo>
                    <a:lnTo>
                      <a:pt x="88" y="0"/>
                    </a:lnTo>
                    <a:lnTo>
                      <a:pt x="61" y="0"/>
                    </a:lnTo>
                    <a:lnTo>
                      <a:pt x="35" y="9"/>
                    </a:lnTo>
                    <a:lnTo>
                      <a:pt x="17" y="27"/>
                    </a:lnTo>
                    <a:lnTo>
                      <a:pt x="8" y="44"/>
                    </a:lnTo>
                    <a:lnTo>
                      <a:pt x="0" y="71"/>
                    </a:lnTo>
                    <a:lnTo>
                      <a:pt x="8" y="97"/>
                    </a:lnTo>
                    <a:lnTo>
                      <a:pt x="26" y="115"/>
                    </a:lnTo>
                    <a:lnTo>
                      <a:pt x="105" y="185"/>
                    </a:lnTo>
                    <a:lnTo>
                      <a:pt x="132" y="194"/>
                    </a:lnTo>
                    <a:lnTo>
                      <a:pt x="158" y="194"/>
                    </a:lnTo>
                    <a:lnTo>
                      <a:pt x="185" y="185"/>
                    </a:lnTo>
                    <a:lnTo>
                      <a:pt x="203" y="168"/>
                    </a:lnTo>
                    <a:lnTo>
                      <a:pt x="211" y="150"/>
                    </a:lnTo>
                    <a:lnTo>
                      <a:pt x="211" y="124"/>
                    </a:lnTo>
                    <a:lnTo>
                      <a:pt x="203" y="97"/>
                    </a:lnTo>
                    <a:lnTo>
                      <a:pt x="194"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32" name="Freeform 117"/>
              <p:cNvSpPr>
                <a:spLocks noChangeArrowheads="1"/>
              </p:cNvSpPr>
              <p:nvPr/>
            </p:nvSpPr>
            <p:spPr bwMode="auto">
              <a:xfrm>
                <a:off x="5624513" y="4781550"/>
                <a:ext cx="82550" cy="69850"/>
              </a:xfrm>
              <a:custGeom>
                <a:avLst/>
                <a:gdLst>
                  <a:gd name="T0" fmla="*/ 76090 w 230"/>
                  <a:gd name="T1" fmla="*/ 28298 h 195"/>
                  <a:gd name="T2" fmla="*/ 66399 w 230"/>
                  <a:gd name="T3" fmla="*/ 22209 h 195"/>
                  <a:gd name="T4" fmla="*/ 63528 w 230"/>
                  <a:gd name="T5" fmla="*/ 18985 h 195"/>
                  <a:gd name="T6" fmla="*/ 60297 w 230"/>
                  <a:gd name="T7" fmla="*/ 15761 h 195"/>
                  <a:gd name="T8" fmla="*/ 44505 w 230"/>
                  <a:gd name="T9" fmla="*/ 6448 h 195"/>
                  <a:gd name="T10" fmla="*/ 44505 w 230"/>
                  <a:gd name="T11" fmla="*/ 6448 h 195"/>
                  <a:gd name="T12" fmla="*/ 44505 w 230"/>
                  <a:gd name="T13" fmla="*/ 6448 h 195"/>
                  <a:gd name="T14" fmla="*/ 38045 w 230"/>
                  <a:gd name="T15" fmla="*/ 0 h 195"/>
                  <a:gd name="T16" fmla="*/ 28354 w 230"/>
                  <a:gd name="T17" fmla="*/ 0 h 195"/>
                  <a:gd name="T18" fmla="*/ 19022 w 230"/>
                  <a:gd name="T19" fmla="*/ 3224 h 195"/>
                  <a:gd name="T20" fmla="*/ 12562 w 230"/>
                  <a:gd name="T21" fmla="*/ 9313 h 195"/>
                  <a:gd name="T22" fmla="*/ 12562 w 230"/>
                  <a:gd name="T23" fmla="*/ 9313 h 195"/>
                  <a:gd name="T24" fmla="*/ 9691 w 230"/>
                  <a:gd name="T25" fmla="*/ 15761 h 195"/>
                  <a:gd name="T26" fmla="*/ 9691 w 230"/>
                  <a:gd name="T27" fmla="*/ 15761 h 195"/>
                  <a:gd name="T28" fmla="*/ 6460 w 230"/>
                  <a:gd name="T29" fmla="*/ 12537 h 195"/>
                  <a:gd name="T30" fmla="*/ 3230 w 230"/>
                  <a:gd name="T31" fmla="*/ 15761 h 195"/>
                  <a:gd name="T32" fmla="*/ 3230 w 230"/>
                  <a:gd name="T33" fmla="*/ 15761 h 195"/>
                  <a:gd name="T34" fmla="*/ 0 w 230"/>
                  <a:gd name="T35" fmla="*/ 18985 h 195"/>
                  <a:gd name="T36" fmla="*/ 3230 w 230"/>
                  <a:gd name="T37" fmla="*/ 25433 h 195"/>
                  <a:gd name="T38" fmla="*/ 3230 w 230"/>
                  <a:gd name="T39" fmla="*/ 25433 h 195"/>
                  <a:gd name="T40" fmla="*/ 12562 w 230"/>
                  <a:gd name="T41" fmla="*/ 34746 h 195"/>
                  <a:gd name="T42" fmla="*/ 12562 w 230"/>
                  <a:gd name="T43" fmla="*/ 34746 h 195"/>
                  <a:gd name="T44" fmla="*/ 15792 w 230"/>
                  <a:gd name="T45" fmla="*/ 41194 h 195"/>
                  <a:gd name="T46" fmla="*/ 22253 w 230"/>
                  <a:gd name="T47" fmla="*/ 44417 h 195"/>
                  <a:gd name="T48" fmla="*/ 28354 w 230"/>
                  <a:gd name="T49" fmla="*/ 50507 h 195"/>
                  <a:gd name="T50" fmla="*/ 28354 w 230"/>
                  <a:gd name="T51" fmla="*/ 50507 h 195"/>
                  <a:gd name="T52" fmla="*/ 28354 w 230"/>
                  <a:gd name="T53" fmla="*/ 50507 h 195"/>
                  <a:gd name="T54" fmla="*/ 28354 w 230"/>
                  <a:gd name="T55" fmla="*/ 53731 h 195"/>
                  <a:gd name="T56" fmla="*/ 28354 w 230"/>
                  <a:gd name="T57" fmla="*/ 53731 h 195"/>
                  <a:gd name="T58" fmla="*/ 34815 w 230"/>
                  <a:gd name="T59" fmla="*/ 53731 h 195"/>
                  <a:gd name="T60" fmla="*/ 34815 w 230"/>
                  <a:gd name="T61" fmla="*/ 53731 h 195"/>
                  <a:gd name="T62" fmla="*/ 41275 w 230"/>
                  <a:gd name="T63" fmla="*/ 60178 h 195"/>
                  <a:gd name="T64" fmla="*/ 47377 w 230"/>
                  <a:gd name="T65" fmla="*/ 63044 h 195"/>
                  <a:gd name="T66" fmla="*/ 47377 w 230"/>
                  <a:gd name="T67" fmla="*/ 63044 h 195"/>
                  <a:gd name="T68" fmla="*/ 47377 w 230"/>
                  <a:gd name="T69" fmla="*/ 63044 h 195"/>
                  <a:gd name="T70" fmla="*/ 47377 w 230"/>
                  <a:gd name="T71" fmla="*/ 63044 h 195"/>
                  <a:gd name="T72" fmla="*/ 57067 w 230"/>
                  <a:gd name="T73" fmla="*/ 69492 h 195"/>
                  <a:gd name="T74" fmla="*/ 63528 w 230"/>
                  <a:gd name="T75" fmla="*/ 69492 h 195"/>
                  <a:gd name="T76" fmla="*/ 72859 w 230"/>
                  <a:gd name="T77" fmla="*/ 66268 h 195"/>
                  <a:gd name="T78" fmla="*/ 79320 w 230"/>
                  <a:gd name="T79" fmla="*/ 60178 h 195"/>
                  <a:gd name="T80" fmla="*/ 79320 w 230"/>
                  <a:gd name="T81" fmla="*/ 60178 h 195"/>
                  <a:gd name="T82" fmla="*/ 82191 w 230"/>
                  <a:gd name="T83" fmla="*/ 50507 h 195"/>
                  <a:gd name="T84" fmla="*/ 82191 w 230"/>
                  <a:gd name="T85" fmla="*/ 41194 h 195"/>
                  <a:gd name="T86" fmla="*/ 79320 w 230"/>
                  <a:gd name="T87" fmla="*/ 34746 h 195"/>
                  <a:gd name="T88" fmla="*/ 76090 w 230"/>
                  <a:gd name="T89" fmla="*/ 28298 h 19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30" h="195">
                    <a:moveTo>
                      <a:pt x="212" y="79"/>
                    </a:moveTo>
                    <a:lnTo>
                      <a:pt x="185" y="62"/>
                    </a:lnTo>
                    <a:lnTo>
                      <a:pt x="177" y="53"/>
                    </a:lnTo>
                    <a:lnTo>
                      <a:pt x="168" y="44"/>
                    </a:lnTo>
                    <a:lnTo>
                      <a:pt x="124" y="18"/>
                    </a:lnTo>
                    <a:lnTo>
                      <a:pt x="106" y="0"/>
                    </a:lnTo>
                    <a:lnTo>
                      <a:pt x="79" y="0"/>
                    </a:lnTo>
                    <a:lnTo>
                      <a:pt x="53" y="9"/>
                    </a:lnTo>
                    <a:lnTo>
                      <a:pt x="35" y="26"/>
                    </a:lnTo>
                    <a:lnTo>
                      <a:pt x="27" y="44"/>
                    </a:lnTo>
                    <a:lnTo>
                      <a:pt x="18" y="35"/>
                    </a:lnTo>
                    <a:lnTo>
                      <a:pt x="9" y="44"/>
                    </a:lnTo>
                    <a:lnTo>
                      <a:pt x="0" y="53"/>
                    </a:lnTo>
                    <a:lnTo>
                      <a:pt x="9" y="71"/>
                    </a:lnTo>
                    <a:lnTo>
                      <a:pt x="35" y="97"/>
                    </a:lnTo>
                    <a:lnTo>
                      <a:pt x="44" y="115"/>
                    </a:lnTo>
                    <a:lnTo>
                      <a:pt x="62" y="124"/>
                    </a:lnTo>
                    <a:lnTo>
                      <a:pt x="79" y="141"/>
                    </a:lnTo>
                    <a:lnTo>
                      <a:pt x="79" y="150"/>
                    </a:lnTo>
                    <a:lnTo>
                      <a:pt x="97" y="150"/>
                    </a:lnTo>
                    <a:lnTo>
                      <a:pt x="115" y="168"/>
                    </a:lnTo>
                    <a:lnTo>
                      <a:pt x="132" y="176"/>
                    </a:lnTo>
                    <a:lnTo>
                      <a:pt x="159" y="194"/>
                    </a:lnTo>
                    <a:lnTo>
                      <a:pt x="177" y="194"/>
                    </a:lnTo>
                    <a:lnTo>
                      <a:pt x="203" y="185"/>
                    </a:lnTo>
                    <a:lnTo>
                      <a:pt x="221" y="168"/>
                    </a:lnTo>
                    <a:lnTo>
                      <a:pt x="229" y="141"/>
                    </a:lnTo>
                    <a:lnTo>
                      <a:pt x="229" y="115"/>
                    </a:lnTo>
                    <a:lnTo>
                      <a:pt x="221" y="97"/>
                    </a:lnTo>
                    <a:lnTo>
                      <a:pt x="212" y="7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33" name="Freeform 118"/>
              <p:cNvSpPr>
                <a:spLocks noChangeArrowheads="1"/>
              </p:cNvSpPr>
              <p:nvPr/>
            </p:nvSpPr>
            <p:spPr bwMode="auto">
              <a:xfrm>
                <a:off x="5541963" y="4705350"/>
                <a:ext cx="76200" cy="73025"/>
              </a:xfrm>
              <a:custGeom>
                <a:avLst/>
                <a:gdLst>
                  <a:gd name="T0" fmla="*/ 69730 w 212"/>
                  <a:gd name="T1" fmla="*/ 31501 h 204"/>
                  <a:gd name="T2" fmla="*/ 40975 w 212"/>
                  <a:gd name="T3" fmla="*/ 6443 h 204"/>
                  <a:gd name="T4" fmla="*/ 40975 w 212"/>
                  <a:gd name="T5" fmla="*/ 6443 h 204"/>
                  <a:gd name="T6" fmla="*/ 40975 w 212"/>
                  <a:gd name="T7" fmla="*/ 6443 h 204"/>
                  <a:gd name="T8" fmla="*/ 31630 w 212"/>
                  <a:gd name="T9" fmla="*/ 3222 h 204"/>
                  <a:gd name="T10" fmla="*/ 25160 w 212"/>
                  <a:gd name="T11" fmla="*/ 0 h 204"/>
                  <a:gd name="T12" fmla="*/ 15815 w 212"/>
                  <a:gd name="T13" fmla="*/ 3222 h 204"/>
                  <a:gd name="T14" fmla="*/ 9345 w 212"/>
                  <a:gd name="T15" fmla="*/ 9665 h 204"/>
                  <a:gd name="T16" fmla="*/ 9345 w 212"/>
                  <a:gd name="T17" fmla="*/ 9665 h 204"/>
                  <a:gd name="T18" fmla="*/ 6110 w 212"/>
                  <a:gd name="T19" fmla="*/ 15750 h 204"/>
                  <a:gd name="T20" fmla="*/ 6110 w 212"/>
                  <a:gd name="T21" fmla="*/ 15750 h 204"/>
                  <a:gd name="T22" fmla="*/ 0 w 212"/>
                  <a:gd name="T23" fmla="*/ 15750 h 204"/>
                  <a:gd name="T24" fmla="*/ 0 w 212"/>
                  <a:gd name="T25" fmla="*/ 15750 h 204"/>
                  <a:gd name="T26" fmla="*/ 2875 w 212"/>
                  <a:gd name="T27" fmla="*/ 22194 h 204"/>
                  <a:gd name="T28" fmla="*/ 2875 w 212"/>
                  <a:gd name="T29" fmla="*/ 22194 h 204"/>
                  <a:gd name="T30" fmla="*/ 2875 w 212"/>
                  <a:gd name="T31" fmla="*/ 22194 h 204"/>
                  <a:gd name="T32" fmla="*/ 6110 w 212"/>
                  <a:gd name="T33" fmla="*/ 31501 h 204"/>
                  <a:gd name="T34" fmla="*/ 12580 w 212"/>
                  <a:gd name="T35" fmla="*/ 41166 h 204"/>
                  <a:gd name="T36" fmla="*/ 40975 w 212"/>
                  <a:gd name="T37" fmla="*/ 66224 h 204"/>
                  <a:gd name="T38" fmla="*/ 40975 w 212"/>
                  <a:gd name="T39" fmla="*/ 66224 h 204"/>
                  <a:gd name="T40" fmla="*/ 40975 w 212"/>
                  <a:gd name="T41" fmla="*/ 66224 h 204"/>
                  <a:gd name="T42" fmla="*/ 40975 w 212"/>
                  <a:gd name="T43" fmla="*/ 66224 h 204"/>
                  <a:gd name="T44" fmla="*/ 47445 w 212"/>
                  <a:gd name="T45" fmla="*/ 69445 h 204"/>
                  <a:gd name="T46" fmla="*/ 56791 w 212"/>
                  <a:gd name="T47" fmla="*/ 72667 h 204"/>
                  <a:gd name="T48" fmla="*/ 63260 w 212"/>
                  <a:gd name="T49" fmla="*/ 69445 h 204"/>
                  <a:gd name="T50" fmla="*/ 72965 w 212"/>
                  <a:gd name="T51" fmla="*/ 63360 h 204"/>
                  <a:gd name="T52" fmla="*/ 72965 w 212"/>
                  <a:gd name="T53" fmla="*/ 63360 h 204"/>
                  <a:gd name="T54" fmla="*/ 75841 w 212"/>
                  <a:gd name="T55" fmla="*/ 56917 h 204"/>
                  <a:gd name="T56" fmla="*/ 75841 w 212"/>
                  <a:gd name="T57" fmla="*/ 47609 h 204"/>
                  <a:gd name="T58" fmla="*/ 75841 w 212"/>
                  <a:gd name="T59" fmla="*/ 37944 h 204"/>
                  <a:gd name="T60" fmla="*/ 69730 w 212"/>
                  <a:gd name="T61" fmla="*/ 31501 h 20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2" h="204">
                    <a:moveTo>
                      <a:pt x="194" y="88"/>
                    </a:moveTo>
                    <a:lnTo>
                      <a:pt x="114" y="18"/>
                    </a:lnTo>
                    <a:lnTo>
                      <a:pt x="88" y="9"/>
                    </a:lnTo>
                    <a:lnTo>
                      <a:pt x="70" y="0"/>
                    </a:lnTo>
                    <a:lnTo>
                      <a:pt x="44" y="9"/>
                    </a:lnTo>
                    <a:lnTo>
                      <a:pt x="26" y="27"/>
                    </a:lnTo>
                    <a:lnTo>
                      <a:pt x="17" y="44"/>
                    </a:lnTo>
                    <a:lnTo>
                      <a:pt x="0" y="44"/>
                    </a:lnTo>
                    <a:lnTo>
                      <a:pt x="8" y="62"/>
                    </a:lnTo>
                    <a:lnTo>
                      <a:pt x="17" y="88"/>
                    </a:lnTo>
                    <a:lnTo>
                      <a:pt x="35" y="115"/>
                    </a:lnTo>
                    <a:lnTo>
                      <a:pt x="114" y="185"/>
                    </a:lnTo>
                    <a:lnTo>
                      <a:pt x="132" y="194"/>
                    </a:lnTo>
                    <a:lnTo>
                      <a:pt x="158" y="203"/>
                    </a:lnTo>
                    <a:lnTo>
                      <a:pt x="176" y="194"/>
                    </a:lnTo>
                    <a:lnTo>
                      <a:pt x="203" y="177"/>
                    </a:lnTo>
                    <a:lnTo>
                      <a:pt x="211" y="159"/>
                    </a:lnTo>
                    <a:lnTo>
                      <a:pt x="211" y="133"/>
                    </a:lnTo>
                    <a:lnTo>
                      <a:pt x="211" y="106"/>
                    </a:lnTo>
                    <a:lnTo>
                      <a:pt x="194" y="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34" name="Freeform 119"/>
              <p:cNvSpPr>
                <a:spLocks noChangeArrowheads="1"/>
              </p:cNvSpPr>
              <p:nvPr/>
            </p:nvSpPr>
            <p:spPr bwMode="auto">
              <a:xfrm>
                <a:off x="5462588" y="4625975"/>
                <a:ext cx="73025" cy="73025"/>
              </a:xfrm>
              <a:custGeom>
                <a:avLst/>
                <a:gdLst>
                  <a:gd name="T0" fmla="*/ 37944 w 204"/>
                  <a:gd name="T1" fmla="*/ 6085 h 204"/>
                  <a:gd name="T2" fmla="*/ 37944 w 204"/>
                  <a:gd name="T3" fmla="*/ 6085 h 204"/>
                  <a:gd name="T4" fmla="*/ 37944 w 204"/>
                  <a:gd name="T5" fmla="*/ 6085 h 204"/>
                  <a:gd name="T6" fmla="*/ 31501 w 204"/>
                  <a:gd name="T7" fmla="*/ 2864 h 204"/>
                  <a:gd name="T8" fmla="*/ 22194 w 204"/>
                  <a:gd name="T9" fmla="*/ 0 h 204"/>
                  <a:gd name="T10" fmla="*/ 15750 w 204"/>
                  <a:gd name="T11" fmla="*/ 2864 h 204"/>
                  <a:gd name="T12" fmla="*/ 6443 w 204"/>
                  <a:gd name="T13" fmla="*/ 6085 h 204"/>
                  <a:gd name="T14" fmla="*/ 6443 w 204"/>
                  <a:gd name="T15" fmla="*/ 6085 h 204"/>
                  <a:gd name="T16" fmla="*/ 3222 w 204"/>
                  <a:gd name="T17" fmla="*/ 15750 h 204"/>
                  <a:gd name="T18" fmla="*/ 0 w 204"/>
                  <a:gd name="T19" fmla="*/ 21836 h 204"/>
                  <a:gd name="T20" fmla="*/ 3222 w 204"/>
                  <a:gd name="T21" fmla="*/ 31501 h 204"/>
                  <a:gd name="T22" fmla="*/ 6443 w 204"/>
                  <a:gd name="T23" fmla="*/ 37586 h 204"/>
                  <a:gd name="T24" fmla="*/ 6443 w 204"/>
                  <a:gd name="T25" fmla="*/ 37586 h 204"/>
                  <a:gd name="T26" fmla="*/ 34723 w 204"/>
                  <a:gd name="T27" fmla="*/ 66224 h 204"/>
                  <a:gd name="T28" fmla="*/ 34723 w 204"/>
                  <a:gd name="T29" fmla="*/ 66224 h 204"/>
                  <a:gd name="T30" fmla="*/ 34723 w 204"/>
                  <a:gd name="T31" fmla="*/ 66224 h 204"/>
                  <a:gd name="T32" fmla="*/ 34723 w 204"/>
                  <a:gd name="T33" fmla="*/ 66224 h 204"/>
                  <a:gd name="T34" fmla="*/ 34723 w 204"/>
                  <a:gd name="T35" fmla="*/ 66224 h 204"/>
                  <a:gd name="T36" fmla="*/ 41166 w 204"/>
                  <a:gd name="T37" fmla="*/ 69445 h 204"/>
                  <a:gd name="T38" fmla="*/ 50473 w 204"/>
                  <a:gd name="T39" fmla="*/ 72667 h 204"/>
                  <a:gd name="T40" fmla="*/ 56917 w 204"/>
                  <a:gd name="T41" fmla="*/ 69445 h 204"/>
                  <a:gd name="T42" fmla="*/ 66224 w 204"/>
                  <a:gd name="T43" fmla="*/ 66224 h 204"/>
                  <a:gd name="T44" fmla="*/ 66224 w 204"/>
                  <a:gd name="T45" fmla="*/ 66224 h 204"/>
                  <a:gd name="T46" fmla="*/ 69445 w 204"/>
                  <a:gd name="T47" fmla="*/ 56559 h 204"/>
                  <a:gd name="T48" fmla="*/ 72667 w 204"/>
                  <a:gd name="T49" fmla="*/ 50473 h 204"/>
                  <a:gd name="T50" fmla="*/ 69445 w 204"/>
                  <a:gd name="T51" fmla="*/ 40808 h 204"/>
                  <a:gd name="T52" fmla="*/ 63002 w 204"/>
                  <a:gd name="T53" fmla="*/ 34723 h 204"/>
                  <a:gd name="T54" fmla="*/ 63002 w 204"/>
                  <a:gd name="T55" fmla="*/ 34723 h 204"/>
                  <a:gd name="T56" fmla="*/ 37944 w 204"/>
                  <a:gd name="T57" fmla="*/ 6085 h 2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4" h="204">
                    <a:moveTo>
                      <a:pt x="106" y="17"/>
                    </a:moveTo>
                    <a:lnTo>
                      <a:pt x="106" y="17"/>
                    </a:lnTo>
                    <a:lnTo>
                      <a:pt x="88" y="8"/>
                    </a:lnTo>
                    <a:lnTo>
                      <a:pt x="62" y="0"/>
                    </a:lnTo>
                    <a:lnTo>
                      <a:pt x="44" y="8"/>
                    </a:lnTo>
                    <a:lnTo>
                      <a:pt x="18" y="17"/>
                    </a:lnTo>
                    <a:lnTo>
                      <a:pt x="9" y="44"/>
                    </a:lnTo>
                    <a:lnTo>
                      <a:pt x="0" y="61"/>
                    </a:lnTo>
                    <a:lnTo>
                      <a:pt x="9" y="88"/>
                    </a:lnTo>
                    <a:lnTo>
                      <a:pt x="18" y="105"/>
                    </a:lnTo>
                    <a:lnTo>
                      <a:pt x="97" y="185"/>
                    </a:lnTo>
                    <a:lnTo>
                      <a:pt x="115" y="194"/>
                    </a:lnTo>
                    <a:lnTo>
                      <a:pt x="141" y="203"/>
                    </a:lnTo>
                    <a:lnTo>
                      <a:pt x="159" y="194"/>
                    </a:lnTo>
                    <a:lnTo>
                      <a:pt x="185" y="185"/>
                    </a:lnTo>
                    <a:lnTo>
                      <a:pt x="194" y="158"/>
                    </a:lnTo>
                    <a:lnTo>
                      <a:pt x="203" y="141"/>
                    </a:lnTo>
                    <a:lnTo>
                      <a:pt x="194" y="114"/>
                    </a:lnTo>
                    <a:lnTo>
                      <a:pt x="176" y="97"/>
                    </a:lnTo>
                    <a:lnTo>
                      <a:pt x="106"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35" name="Freeform 120"/>
              <p:cNvSpPr>
                <a:spLocks noChangeArrowheads="1"/>
              </p:cNvSpPr>
              <p:nvPr/>
            </p:nvSpPr>
            <p:spPr bwMode="auto">
              <a:xfrm>
                <a:off x="5386388" y="4540250"/>
                <a:ext cx="69850" cy="73025"/>
              </a:xfrm>
              <a:custGeom>
                <a:avLst/>
                <a:gdLst>
                  <a:gd name="T0" fmla="*/ 37970 w 195"/>
                  <a:gd name="T1" fmla="*/ 9665 h 204"/>
                  <a:gd name="T2" fmla="*/ 37970 w 195"/>
                  <a:gd name="T3" fmla="*/ 9665 h 204"/>
                  <a:gd name="T4" fmla="*/ 31522 w 195"/>
                  <a:gd name="T5" fmla="*/ 3222 h 204"/>
                  <a:gd name="T6" fmla="*/ 25433 w 195"/>
                  <a:gd name="T7" fmla="*/ 0 h 204"/>
                  <a:gd name="T8" fmla="*/ 15761 w 195"/>
                  <a:gd name="T9" fmla="*/ 3222 h 204"/>
                  <a:gd name="T10" fmla="*/ 9672 w 195"/>
                  <a:gd name="T11" fmla="*/ 6443 h 204"/>
                  <a:gd name="T12" fmla="*/ 9672 w 195"/>
                  <a:gd name="T13" fmla="*/ 6443 h 204"/>
                  <a:gd name="T14" fmla="*/ 3224 w 195"/>
                  <a:gd name="T15" fmla="*/ 12887 h 204"/>
                  <a:gd name="T16" fmla="*/ 0 w 195"/>
                  <a:gd name="T17" fmla="*/ 18972 h 204"/>
                  <a:gd name="T18" fmla="*/ 3224 w 195"/>
                  <a:gd name="T19" fmla="*/ 28637 h 204"/>
                  <a:gd name="T20" fmla="*/ 6448 w 195"/>
                  <a:gd name="T21" fmla="*/ 34723 h 204"/>
                  <a:gd name="T22" fmla="*/ 6448 w 195"/>
                  <a:gd name="T23" fmla="*/ 34723 h 204"/>
                  <a:gd name="T24" fmla="*/ 31522 w 195"/>
                  <a:gd name="T25" fmla="*/ 66582 h 204"/>
                  <a:gd name="T26" fmla="*/ 31522 w 195"/>
                  <a:gd name="T27" fmla="*/ 66582 h 204"/>
                  <a:gd name="T28" fmla="*/ 31522 w 195"/>
                  <a:gd name="T29" fmla="*/ 66582 h 204"/>
                  <a:gd name="T30" fmla="*/ 31522 w 195"/>
                  <a:gd name="T31" fmla="*/ 66582 h 204"/>
                  <a:gd name="T32" fmla="*/ 31522 w 195"/>
                  <a:gd name="T33" fmla="*/ 66582 h 204"/>
                  <a:gd name="T34" fmla="*/ 37970 w 195"/>
                  <a:gd name="T35" fmla="*/ 69445 h 204"/>
                  <a:gd name="T36" fmla="*/ 44417 w 195"/>
                  <a:gd name="T37" fmla="*/ 72667 h 204"/>
                  <a:gd name="T38" fmla="*/ 53731 w 195"/>
                  <a:gd name="T39" fmla="*/ 72667 h 204"/>
                  <a:gd name="T40" fmla="*/ 60178 w 195"/>
                  <a:gd name="T41" fmla="*/ 66582 h 204"/>
                  <a:gd name="T42" fmla="*/ 60178 w 195"/>
                  <a:gd name="T43" fmla="*/ 66582 h 204"/>
                  <a:gd name="T44" fmla="*/ 66626 w 195"/>
                  <a:gd name="T45" fmla="*/ 60138 h 204"/>
                  <a:gd name="T46" fmla="*/ 69492 w 195"/>
                  <a:gd name="T47" fmla="*/ 53695 h 204"/>
                  <a:gd name="T48" fmla="*/ 66626 w 195"/>
                  <a:gd name="T49" fmla="*/ 44388 h 204"/>
                  <a:gd name="T50" fmla="*/ 63402 w 195"/>
                  <a:gd name="T51" fmla="*/ 37944 h 204"/>
                  <a:gd name="T52" fmla="*/ 63402 w 195"/>
                  <a:gd name="T53" fmla="*/ 37944 h 204"/>
                  <a:gd name="T54" fmla="*/ 37970 w 195"/>
                  <a:gd name="T55" fmla="*/ 9665 h 2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5" h="204">
                    <a:moveTo>
                      <a:pt x="106" y="27"/>
                    </a:moveTo>
                    <a:lnTo>
                      <a:pt x="106" y="27"/>
                    </a:lnTo>
                    <a:lnTo>
                      <a:pt x="88" y="9"/>
                    </a:lnTo>
                    <a:lnTo>
                      <a:pt x="71" y="0"/>
                    </a:lnTo>
                    <a:lnTo>
                      <a:pt x="44" y="9"/>
                    </a:lnTo>
                    <a:lnTo>
                      <a:pt x="27" y="18"/>
                    </a:lnTo>
                    <a:lnTo>
                      <a:pt x="9" y="36"/>
                    </a:lnTo>
                    <a:lnTo>
                      <a:pt x="0" y="53"/>
                    </a:lnTo>
                    <a:lnTo>
                      <a:pt x="9" y="80"/>
                    </a:lnTo>
                    <a:lnTo>
                      <a:pt x="18" y="97"/>
                    </a:lnTo>
                    <a:lnTo>
                      <a:pt x="88" y="186"/>
                    </a:lnTo>
                    <a:lnTo>
                      <a:pt x="106" y="194"/>
                    </a:lnTo>
                    <a:lnTo>
                      <a:pt x="124" y="203"/>
                    </a:lnTo>
                    <a:lnTo>
                      <a:pt x="150" y="203"/>
                    </a:lnTo>
                    <a:lnTo>
                      <a:pt x="168" y="186"/>
                    </a:lnTo>
                    <a:lnTo>
                      <a:pt x="186" y="168"/>
                    </a:lnTo>
                    <a:lnTo>
                      <a:pt x="194" y="150"/>
                    </a:lnTo>
                    <a:lnTo>
                      <a:pt x="186" y="124"/>
                    </a:lnTo>
                    <a:lnTo>
                      <a:pt x="177" y="106"/>
                    </a:lnTo>
                    <a:lnTo>
                      <a:pt x="106"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36" name="Freeform 121"/>
              <p:cNvSpPr>
                <a:spLocks noChangeArrowheads="1"/>
              </p:cNvSpPr>
              <p:nvPr/>
            </p:nvSpPr>
            <p:spPr bwMode="auto">
              <a:xfrm>
                <a:off x="5322888" y="4448175"/>
                <a:ext cx="60325" cy="73025"/>
              </a:xfrm>
              <a:custGeom>
                <a:avLst/>
                <a:gdLst>
                  <a:gd name="T0" fmla="*/ 38062 w 168"/>
                  <a:gd name="T1" fmla="*/ 9665 h 204"/>
                  <a:gd name="T2" fmla="*/ 38062 w 168"/>
                  <a:gd name="T3" fmla="*/ 9665 h 204"/>
                  <a:gd name="T4" fmla="*/ 31599 w 168"/>
                  <a:gd name="T5" fmla="*/ 3222 h 204"/>
                  <a:gd name="T6" fmla="*/ 22263 w 168"/>
                  <a:gd name="T7" fmla="*/ 0 h 204"/>
                  <a:gd name="T8" fmla="*/ 15799 w 168"/>
                  <a:gd name="T9" fmla="*/ 0 h 204"/>
                  <a:gd name="T10" fmla="*/ 9336 w 168"/>
                  <a:gd name="T11" fmla="*/ 3222 h 204"/>
                  <a:gd name="T12" fmla="*/ 9336 w 168"/>
                  <a:gd name="T13" fmla="*/ 3222 h 204"/>
                  <a:gd name="T14" fmla="*/ 3232 w 168"/>
                  <a:gd name="T15" fmla="*/ 9665 h 204"/>
                  <a:gd name="T16" fmla="*/ 0 w 168"/>
                  <a:gd name="T17" fmla="*/ 16108 h 204"/>
                  <a:gd name="T18" fmla="*/ 0 w 168"/>
                  <a:gd name="T19" fmla="*/ 22194 h 204"/>
                  <a:gd name="T20" fmla="*/ 0 w 168"/>
                  <a:gd name="T21" fmla="*/ 31859 h 204"/>
                  <a:gd name="T22" fmla="*/ 0 w 168"/>
                  <a:gd name="T23" fmla="*/ 31859 h 204"/>
                  <a:gd name="T24" fmla="*/ 22263 w 168"/>
                  <a:gd name="T25" fmla="*/ 63360 h 204"/>
                  <a:gd name="T26" fmla="*/ 22263 w 168"/>
                  <a:gd name="T27" fmla="*/ 63360 h 204"/>
                  <a:gd name="T28" fmla="*/ 22263 w 168"/>
                  <a:gd name="T29" fmla="*/ 63360 h 204"/>
                  <a:gd name="T30" fmla="*/ 22263 w 168"/>
                  <a:gd name="T31" fmla="*/ 63360 h 204"/>
                  <a:gd name="T32" fmla="*/ 22263 w 168"/>
                  <a:gd name="T33" fmla="*/ 63360 h 204"/>
                  <a:gd name="T34" fmla="*/ 28367 w 168"/>
                  <a:gd name="T35" fmla="*/ 69803 h 204"/>
                  <a:gd name="T36" fmla="*/ 34831 w 168"/>
                  <a:gd name="T37" fmla="*/ 72667 h 204"/>
                  <a:gd name="T38" fmla="*/ 44167 w 168"/>
                  <a:gd name="T39" fmla="*/ 72667 h 204"/>
                  <a:gd name="T40" fmla="*/ 50630 w 168"/>
                  <a:gd name="T41" fmla="*/ 69803 h 204"/>
                  <a:gd name="T42" fmla="*/ 50630 w 168"/>
                  <a:gd name="T43" fmla="*/ 69803 h 204"/>
                  <a:gd name="T44" fmla="*/ 57093 w 168"/>
                  <a:gd name="T45" fmla="*/ 63360 h 204"/>
                  <a:gd name="T46" fmla="*/ 59966 w 168"/>
                  <a:gd name="T47" fmla="*/ 56917 h 204"/>
                  <a:gd name="T48" fmla="*/ 59966 w 168"/>
                  <a:gd name="T49" fmla="*/ 47609 h 204"/>
                  <a:gd name="T50" fmla="*/ 57093 w 168"/>
                  <a:gd name="T51" fmla="*/ 41166 h 204"/>
                  <a:gd name="T52" fmla="*/ 57093 w 168"/>
                  <a:gd name="T53" fmla="*/ 41166 h 204"/>
                  <a:gd name="T54" fmla="*/ 38062 w 168"/>
                  <a:gd name="T55" fmla="*/ 9665 h 2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8" h="204">
                    <a:moveTo>
                      <a:pt x="106" y="27"/>
                    </a:moveTo>
                    <a:lnTo>
                      <a:pt x="106" y="27"/>
                    </a:lnTo>
                    <a:lnTo>
                      <a:pt x="88" y="9"/>
                    </a:lnTo>
                    <a:lnTo>
                      <a:pt x="62" y="0"/>
                    </a:lnTo>
                    <a:lnTo>
                      <a:pt x="44" y="0"/>
                    </a:lnTo>
                    <a:lnTo>
                      <a:pt x="26" y="9"/>
                    </a:lnTo>
                    <a:lnTo>
                      <a:pt x="9" y="27"/>
                    </a:lnTo>
                    <a:lnTo>
                      <a:pt x="0" y="45"/>
                    </a:lnTo>
                    <a:lnTo>
                      <a:pt x="0" y="62"/>
                    </a:lnTo>
                    <a:lnTo>
                      <a:pt x="0" y="89"/>
                    </a:lnTo>
                    <a:lnTo>
                      <a:pt x="62" y="177"/>
                    </a:lnTo>
                    <a:lnTo>
                      <a:pt x="79" y="195"/>
                    </a:lnTo>
                    <a:lnTo>
                      <a:pt x="97" y="203"/>
                    </a:lnTo>
                    <a:lnTo>
                      <a:pt x="123" y="203"/>
                    </a:lnTo>
                    <a:lnTo>
                      <a:pt x="141" y="195"/>
                    </a:lnTo>
                    <a:lnTo>
                      <a:pt x="159" y="177"/>
                    </a:lnTo>
                    <a:lnTo>
                      <a:pt x="167" y="159"/>
                    </a:lnTo>
                    <a:lnTo>
                      <a:pt x="167" y="133"/>
                    </a:lnTo>
                    <a:lnTo>
                      <a:pt x="159" y="115"/>
                    </a:lnTo>
                    <a:lnTo>
                      <a:pt x="106"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37" name="Freeform 122"/>
              <p:cNvSpPr>
                <a:spLocks noChangeArrowheads="1"/>
              </p:cNvSpPr>
              <p:nvPr/>
            </p:nvSpPr>
            <p:spPr bwMode="auto">
              <a:xfrm>
                <a:off x="5268913" y="4346575"/>
                <a:ext cx="57150" cy="76200"/>
              </a:xfrm>
              <a:custGeom>
                <a:avLst/>
                <a:gdLst>
                  <a:gd name="T0" fmla="*/ 53578 w 160"/>
                  <a:gd name="T1" fmla="*/ 44361 h 213"/>
                  <a:gd name="T2" fmla="*/ 53578 w 160"/>
                  <a:gd name="T3" fmla="*/ 44361 h 213"/>
                  <a:gd name="T4" fmla="*/ 47149 w 160"/>
                  <a:gd name="T5" fmla="*/ 28620 h 213"/>
                  <a:gd name="T6" fmla="*/ 47149 w 160"/>
                  <a:gd name="T7" fmla="*/ 28620 h 213"/>
                  <a:gd name="T8" fmla="*/ 40719 w 160"/>
                  <a:gd name="T9" fmla="*/ 12521 h 213"/>
                  <a:gd name="T10" fmla="*/ 40719 w 160"/>
                  <a:gd name="T11" fmla="*/ 12521 h 213"/>
                  <a:gd name="T12" fmla="*/ 40719 w 160"/>
                  <a:gd name="T13" fmla="*/ 12521 h 213"/>
                  <a:gd name="T14" fmla="*/ 34647 w 160"/>
                  <a:gd name="T15" fmla="*/ 6439 h 213"/>
                  <a:gd name="T16" fmla="*/ 28218 w 160"/>
                  <a:gd name="T17" fmla="*/ 0 h 213"/>
                  <a:gd name="T18" fmla="*/ 22146 w 160"/>
                  <a:gd name="T19" fmla="*/ 0 h 213"/>
                  <a:gd name="T20" fmla="*/ 15716 w 160"/>
                  <a:gd name="T21" fmla="*/ 0 h 213"/>
                  <a:gd name="T22" fmla="*/ 15716 w 160"/>
                  <a:gd name="T23" fmla="*/ 0 h 213"/>
                  <a:gd name="T24" fmla="*/ 6072 w 160"/>
                  <a:gd name="T25" fmla="*/ 3220 h 213"/>
                  <a:gd name="T26" fmla="*/ 3215 w 160"/>
                  <a:gd name="T27" fmla="*/ 9659 h 213"/>
                  <a:gd name="T28" fmla="*/ 0 w 160"/>
                  <a:gd name="T29" fmla="*/ 18961 h 213"/>
                  <a:gd name="T30" fmla="*/ 3215 w 160"/>
                  <a:gd name="T31" fmla="*/ 25400 h 213"/>
                  <a:gd name="T32" fmla="*/ 3215 w 160"/>
                  <a:gd name="T33" fmla="*/ 25400 h 213"/>
                  <a:gd name="T34" fmla="*/ 9287 w 160"/>
                  <a:gd name="T35" fmla="*/ 44361 h 213"/>
                  <a:gd name="T36" fmla="*/ 9287 w 160"/>
                  <a:gd name="T37" fmla="*/ 44361 h 213"/>
                  <a:gd name="T38" fmla="*/ 18931 w 160"/>
                  <a:gd name="T39" fmla="*/ 63321 h 213"/>
                  <a:gd name="T40" fmla="*/ 18931 w 160"/>
                  <a:gd name="T41" fmla="*/ 63321 h 213"/>
                  <a:gd name="T42" fmla="*/ 18931 w 160"/>
                  <a:gd name="T43" fmla="*/ 63321 h 213"/>
                  <a:gd name="T44" fmla="*/ 18931 w 160"/>
                  <a:gd name="T45" fmla="*/ 63321 h 213"/>
                  <a:gd name="T46" fmla="*/ 18931 w 160"/>
                  <a:gd name="T47" fmla="*/ 63321 h 213"/>
                  <a:gd name="T48" fmla="*/ 22146 w 160"/>
                  <a:gd name="T49" fmla="*/ 69403 h 213"/>
                  <a:gd name="T50" fmla="*/ 28218 w 160"/>
                  <a:gd name="T51" fmla="*/ 72623 h 213"/>
                  <a:gd name="T52" fmla="*/ 37862 w 160"/>
                  <a:gd name="T53" fmla="*/ 75842 h 213"/>
                  <a:gd name="T54" fmla="*/ 43934 w 160"/>
                  <a:gd name="T55" fmla="*/ 72623 h 213"/>
                  <a:gd name="T56" fmla="*/ 43934 w 160"/>
                  <a:gd name="T57" fmla="*/ 72623 h 213"/>
                  <a:gd name="T58" fmla="*/ 50363 w 160"/>
                  <a:gd name="T59" fmla="*/ 69403 h 213"/>
                  <a:gd name="T60" fmla="*/ 56793 w 160"/>
                  <a:gd name="T61" fmla="*/ 60101 h 213"/>
                  <a:gd name="T62" fmla="*/ 56793 w 160"/>
                  <a:gd name="T63" fmla="*/ 53662 h 213"/>
                  <a:gd name="T64" fmla="*/ 53578 w 160"/>
                  <a:gd name="T65" fmla="*/ 44361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213">
                    <a:moveTo>
                      <a:pt x="150" y="124"/>
                    </a:moveTo>
                    <a:lnTo>
                      <a:pt x="150" y="124"/>
                    </a:lnTo>
                    <a:lnTo>
                      <a:pt x="132" y="80"/>
                    </a:lnTo>
                    <a:lnTo>
                      <a:pt x="114" y="35"/>
                    </a:lnTo>
                    <a:lnTo>
                      <a:pt x="97" y="18"/>
                    </a:lnTo>
                    <a:lnTo>
                      <a:pt x="79" y="0"/>
                    </a:lnTo>
                    <a:lnTo>
                      <a:pt x="62" y="0"/>
                    </a:lnTo>
                    <a:lnTo>
                      <a:pt x="44" y="0"/>
                    </a:lnTo>
                    <a:lnTo>
                      <a:pt x="17" y="9"/>
                    </a:lnTo>
                    <a:lnTo>
                      <a:pt x="9" y="27"/>
                    </a:lnTo>
                    <a:lnTo>
                      <a:pt x="0" y="53"/>
                    </a:lnTo>
                    <a:lnTo>
                      <a:pt x="9" y="71"/>
                    </a:lnTo>
                    <a:lnTo>
                      <a:pt x="26" y="124"/>
                    </a:lnTo>
                    <a:lnTo>
                      <a:pt x="53" y="177"/>
                    </a:lnTo>
                    <a:lnTo>
                      <a:pt x="62" y="194"/>
                    </a:lnTo>
                    <a:lnTo>
                      <a:pt x="79" y="203"/>
                    </a:lnTo>
                    <a:lnTo>
                      <a:pt x="106" y="212"/>
                    </a:lnTo>
                    <a:lnTo>
                      <a:pt x="123" y="203"/>
                    </a:lnTo>
                    <a:lnTo>
                      <a:pt x="141" y="194"/>
                    </a:lnTo>
                    <a:lnTo>
                      <a:pt x="159" y="168"/>
                    </a:lnTo>
                    <a:lnTo>
                      <a:pt x="159" y="150"/>
                    </a:lnTo>
                    <a:lnTo>
                      <a:pt x="150" y="1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38" name="Freeform 123"/>
              <p:cNvSpPr>
                <a:spLocks noChangeArrowheads="1"/>
              </p:cNvSpPr>
              <p:nvPr/>
            </p:nvSpPr>
            <p:spPr bwMode="auto">
              <a:xfrm>
                <a:off x="5243513" y="4235450"/>
                <a:ext cx="44450" cy="76200"/>
              </a:xfrm>
              <a:custGeom>
                <a:avLst/>
                <a:gdLst>
                  <a:gd name="T0" fmla="*/ 3200 w 125"/>
                  <a:gd name="T1" fmla="*/ 41141 h 213"/>
                  <a:gd name="T2" fmla="*/ 3200 w 125"/>
                  <a:gd name="T3" fmla="*/ 41141 h 213"/>
                  <a:gd name="T4" fmla="*/ 6401 w 125"/>
                  <a:gd name="T5" fmla="*/ 60101 h 213"/>
                  <a:gd name="T6" fmla="*/ 6401 w 125"/>
                  <a:gd name="T7" fmla="*/ 60101 h 213"/>
                  <a:gd name="T8" fmla="*/ 6401 w 125"/>
                  <a:gd name="T9" fmla="*/ 60101 h 213"/>
                  <a:gd name="T10" fmla="*/ 6401 w 125"/>
                  <a:gd name="T11" fmla="*/ 60101 h 213"/>
                  <a:gd name="T12" fmla="*/ 6401 w 125"/>
                  <a:gd name="T13" fmla="*/ 60101 h 213"/>
                  <a:gd name="T14" fmla="*/ 9601 w 125"/>
                  <a:gd name="T15" fmla="*/ 66541 h 213"/>
                  <a:gd name="T16" fmla="*/ 15646 w 125"/>
                  <a:gd name="T17" fmla="*/ 72623 h 213"/>
                  <a:gd name="T18" fmla="*/ 22047 w 125"/>
                  <a:gd name="T19" fmla="*/ 75842 h 213"/>
                  <a:gd name="T20" fmla="*/ 28448 w 125"/>
                  <a:gd name="T21" fmla="*/ 75842 h 213"/>
                  <a:gd name="T22" fmla="*/ 28448 w 125"/>
                  <a:gd name="T23" fmla="*/ 75842 h 213"/>
                  <a:gd name="T24" fmla="*/ 37694 w 125"/>
                  <a:gd name="T25" fmla="*/ 72623 h 213"/>
                  <a:gd name="T26" fmla="*/ 40894 w 125"/>
                  <a:gd name="T27" fmla="*/ 66541 h 213"/>
                  <a:gd name="T28" fmla="*/ 44094 w 125"/>
                  <a:gd name="T29" fmla="*/ 60101 h 213"/>
                  <a:gd name="T30" fmla="*/ 44094 w 125"/>
                  <a:gd name="T31" fmla="*/ 53662 h 213"/>
                  <a:gd name="T32" fmla="*/ 44094 w 125"/>
                  <a:gd name="T33" fmla="*/ 53662 h 213"/>
                  <a:gd name="T34" fmla="*/ 40894 w 125"/>
                  <a:gd name="T35" fmla="*/ 34701 h 213"/>
                  <a:gd name="T36" fmla="*/ 40894 w 125"/>
                  <a:gd name="T37" fmla="*/ 34701 h 213"/>
                  <a:gd name="T38" fmla="*/ 40894 w 125"/>
                  <a:gd name="T39" fmla="*/ 15741 h 213"/>
                  <a:gd name="T40" fmla="*/ 40894 w 125"/>
                  <a:gd name="T41" fmla="*/ 15741 h 213"/>
                  <a:gd name="T42" fmla="*/ 40894 w 125"/>
                  <a:gd name="T43" fmla="*/ 15741 h 213"/>
                  <a:gd name="T44" fmla="*/ 37694 w 125"/>
                  <a:gd name="T45" fmla="*/ 9659 h 213"/>
                  <a:gd name="T46" fmla="*/ 31293 w 125"/>
                  <a:gd name="T47" fmla="*/ 3220 h 213"/>
                  <a:gd name="T48" fmla="*/ 25248 w 125"/>
                  <a:gd name="T49" fmla="*/ 0 h 213"/>
                  <a:gd name="T50" fmla="*/ 18847 w 125"/>
                  <a:gd name="T51" fmla="*/ 0 h 213"/>
                  <a:gd name="T52" fmla="*/ 18847 w 125"/>
                  <a:gd name="T53" fmla="*/ 0 h 213"/>
                  <a:gd name="T54" fmla="*/ 12446 w 125"/>
                  <a:gd name="T55" fmla="*/ 0 h 213"/>
                  <a:gd name="T56" fmla="*/ 6401 w 125"/>
                  <a:gd name="T57" fmla="*/ 6439 h 213"/>
                  <a:gd name="T58" fmla="*/ 3200 w 125"/>
                  <a:gd name="T59" fmla="*/ 12879 h 213"/>
                  <a:gd name="T60" fmla="*/ 0 w 125"/>
                  <a:gd name="T61" fmla="*/ 18961 h 213"/>
                  <a:gd name="T62" fmla="*/ 0 w 125"/>
                  <a:gd name="T63" fmla="*/ 18961 h 213"/>
                  <a:gd name="T64" fmla="*/ 3200 w 125"/>
                  <a:gd name="T65" fmla="*/ 41141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5" h="213">
                    <a:moveTo>
                      <a:pt x="9" y="115"/>
                    </a:moveTo>
                    <a:lnTo>
                      <a:pt x="9" y="115"/>
                    </a:lnTo>
                    <a:lnTo>
                      <a:pt x="18" y="168"/>
                    </a:lnTo>
                    <a:lnTo>
                      <a:pt x="27" y="186"/>
                    </a:lnTo>
                    <a:lnTo>
                      <a:pt x="44" y="203"/>
                    </a:lnTo>
                    <a:lnTo>
                      <a:pt x="62" y="212"/>
                    </a:lnTo>
                    <a:lnTo>
                      <a:pt x="80" y="212"/>
                    </a:lnTo>
                    <a:lnTo>
                      <a:pt x="106" y="203"/>
                    </a:lnTo>
                    <a:lnTo>
                      <a:pt x="115" y="186"/>
                    </a:lnTo>
                    <a:lnTo>
                      <a:pt x="124" y="168"/>
                    </a:lnTo>
                    <a:lnTo>
                      <a:pt x="124" y="150"/>
                    </a:lnTo>
                    <a:lnTo>
                      <a:pt x="115" y="97"/>
                    </a:lnTo>
                    <a:lnTo>
                      <a:pt x="115" y="44"/>
                    </a:lnTo>
                    <a:lnTo>
                      <a:pt x="106" y="27"/>
                    </a:lnTo>
                    <a:lnTo>
                      <a:pt x="88" y="9"/>
                    </a:lnTo>
                    <a:lnTo>
                      <a:pt x="71" y="0"/>
                    </a:lnTo>
                    <a:lnTo>
                      <a:pt x="53" y="0"/>
                    </a:lnTo>
                    <a:lnTo>
                      <a:pt x="35" y="0"/>
                    </a:lnTo>
                    <a:lnTo>
                      <a:pt x="18" y="18"/>
                    </a:lnTo>
                    <a:lnTo>
                      <a:pt x="9" y="36"/>
                    </a:lnTo>
                    <a:lnTo>
                      <a:pt x="0" y="53"/>
                    </a:lnTo>
                    <a:lnTo>
                      <a:pt x="9" y="1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39" name="Freeform 124"/>
              <p:cNvSpPr>
                <a:spLocks noChangeArrowheads="1"/>
              </p:cNvSpPr>
              <p:nvPr/>
            </p:nvSpPr>
            <p:spPr bwMode="auto">
              <a:xfrm>
                <a:off x="5246688" y="4121150"/>
                <a:ext cx="44450" cy="73025"/>
              </a:xfrm>
              <a:custGeom>
                <a:avLst/>
                <a:gdLst>
                  <a:gd name="T0" fmla="*/ 15646 w 125"/>
                  <a:gd name="T1" fmla="*/ 72667 h 204"/>
                  <a:gd name="T2" fmla="*/ 15646 w 125"/>
                  <a:gd name="T3" fmla="*/ 72667 h 204"/>
                  <a:gd name="T4" fmla="*/ 25248 w 125"/>
                  <a:gd name="T5" fmla="*/ 72667 h 204"/>
                  <a:gd name="T6" fmla="*/ 31293 w 125"/>
                  <a:gd name="T7" fmla="*/ 69445 h 204"/>
                  <a:gd name="T8" fmla="*/ 34493 w 125"/>
                  <a:gd name="T9" fmla="*/ 66224 h 204"/>
                  <a:gd name="T10" fmla="*/ 37694 w 125"/>
                  <a:gd name="T11" fmla="*/ 59780 h 204"/>
                  <a:gd name="T12" fmla="*/ 40894 w 125"/>
                  <a:gd name="T13" fmla="*/ 50473 h 204"/>
                  <a:gd name="T14" fmla="*/ 40894 w 125"/>
                  <a:gd name="T15" fmla="*/ 40808 h 204"/>
                  <a:gd name="T16" fmla="*/ 40894 w 125"/>
                  <a:gd name="T17" fmla="*/ 40808 h 204"/>
                  <a:gd name="T18" fmla="*/ 44094 w 125"/>
                  <a:gd name="T19" fmla="*/ 21836 h 204"/>
                  <a:gd name="T20" fmla="*/ 44094 w 125"/>
                  <a:gd name="T21" fmla="*/ 21836 h 204"/>
                  <a:gd name="T22" fmla="*/ 44094 w 125"/>
                  <a:gd name="T23" fmla="*/ 21836 h 204"/>
                  <a:gd name="T24" fmla="*/ 44094 w 125"/>
                  <a:gd name="T25" fmla="*/ 15750 h 204"/>
                  <a:gd name="T26" fmla="*/ 44094 w 125"/>
                  <a:gd name="T27" fmla="*/ 9307 h 204"/>
                  <a:gd name="T28" fmla="*/ 37694 w 125"/>
                  <a:gd name="T29" fmla="*/ 2864 h 204"/>
                  <a:gd name="T30" fmla="*/ 31293 w 125"/>
                  <a:gd name="T31" fmla="*/ 0 h 204"/>
                  <a:gd name="T32" fmla="*/ 31293 w 125"/>
                  <a:gd name="T33" fmla="*/ 0 h 204"/>
                  <a:gd name="T34" fmla="*/ 25248 w 125"/>
                  <a:gd name="T35" fmla="*/ 0 h 204"/>
                  <a:gd name="T36" fmla="*/ 18847 w 125"/>
                  <a:gd name="T37" fmla="*/ 2864 h 204"/>
                  <a:gd name="T38" fmla="*/ 12446 w 125"/>
                  <a:gd name="T39" fmla="*/ 6085 h 204"/>
                  <a:gd name="T40" fmla="*/ 9246 w 125"/>
                  <a:gd name="T41" fmla="*/ 12529 h 204"/>
                  <a:gd name="T42" fmla="*/ 9246 w 125"/>
                  <a:gd name="T43" fmla="*/ 12529 h 204"/>
                  <a:gd name="T44" fmla="*/ 6401 w 125"/>
                  <a:gd name="T45" fmla="*/ 31501 h 204"/>
                  <a:gd name="T46" fmla="*/ 3200 w 125"/>
                  <a:gd name="T47" fmla="*/ 44030 h 204"/>
                  <a:gd name="T48" fmla="*/ 0 w 125"/>
                  <a:gd name="T49" fmla="*/ 53695 h 204"/>
                  <a:gd name="T50" fmla="*/ 0 w 125"/>
                  <a:gd name="T51" fmla="*/ 53695 h 204"/>
                  <a:gd name="T52" fmla="*/ 0 w 125"/>
                  <a:gd name="T53" fmla="*/ 53695 h 204"/>
                  <a:gd name="T54" fmla="*/ 0 w 125"/>
                  <a:gd name="T55" fmla="*/ 53695 h 204"/>
                  <a:gd name="T56" fmla="*/ 0 w 125"/>
                  <a:gd name="T57" fmla="*/ 59780 h 204"/>
                  <a:gd name="T58" fmla="*/ 3200 w 125"/>
                  <a:gd name="T59" fmla="*/ 66224 h 204"/>
                  <a:gd name="T60" fmla="*/ 9246 w 125"/>
                  <a:gd name="T61" fmla="*/ 72667 h 204"/>
                  <a:gd name="T62" fmla="*/ 15646 w 125"/>
                  <a:gd name="T63" fmla="*/ 72667 h 2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5" h="204">
                    <a:moveTo>
                      <a:pt x="44" y="203"/>
                    </a:moveTo>
                    <a:lnTo>
                      <a:pt x="44" y="203"/>
                    </a:lnTo>
                    <a:lnTo>
                      <a:pt x="71" y="203"/>
                    </a:lnTo>
                    <a:lnTo>
                      <a:pt x="88" y="194"/>
                    </a:lnTo>
                    <a:lnTo>
                      <a:pt x="97" y="185"/>
                    </a:lnTo>
                    <a:lnTo>
                      <a:pt x="106" y="167"/>
                    </a:lnTo>
                    <a:lnTo>
                      <a:pt x="115" y="141"/>
                    </a:lnTo>
                    <a:lnTo>
                      <a:pt x="115" y="114"/>
                    </a:lnTo>
                    <a:lnTo>
                      <a:pt x="124" y="61"/>
                    </a:lnTo>
                    <a:lnTo>
                      <a:pt x="124" y="44"/>
                    </a:lnTo>
                    <a:lnTo>
                      <a:pt x="124" y="26"/>
                    </a:lnTo>
                    <a:lnTo>
                      <a:pt x="106" y="8"/>
                    </a:lnTo>
                    <a:lnTo>
                      <a:pt x="88" y="0"/>
                    </a:lnTo>
                    <a:lnTo>
                      <a:pt x="71" y="0"/>
                    </a:lnTo>
                    <a:lnTo>
                      <a:pt x="53" y="8"/>
                    </a:lnTo>
                    <a:lnTo>
                      <a:pt x="35" y="17"/>
                    </a:lnTo>
                    <a:lnTo>
                      <a:pt x="26" y="35"/>
                    </a:lnTo>
                    <a:lnTo>
                      <a:pt x="18" y="88"/>
                    </a:lnTo>
                    <a:lnTo>
                      <a:pt x="9" y="123"/>
                    </a:lnTo>
                    <a:lnTo>
                      <a:pt x="0" y="150"/>
                    </a:lnTo>
                    <a:lnTo>
                      <a:pt x="0" y="167"/>
                    </a:lnTo>
                    <a:lnTo>
                      <a:pt x="9" y="185"/>
                    </a:lnTo>
                    <a:lnTo>
                      <a:pt x="26" y="203"/>
                    </a:lnTo>
                    <a:lnTo>
                      <a:pt x="44" y="20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40" name="Freeform 125"/>
              <p:cNvSpPr>
                <a:spLocks noChangeArrowheads="1"/>
              </p:cNvSpPr>
              <p:nvPr/>
            </p:nvSpPr>
            <p:spPr bwMode="auto">
              <a:xfrm>
                <a:off x="5284788" y="4016375"/>
                <a:ext cx="53975" cy="69850"/>
              </a:xfrm>
              <a:custGeom>
                <a:avLst/>
                <a:gdLst>
                  <a:gd name="T0" fmla="*/ 53618 w 151"/>
                  <a:gd name="T1" fmla="*/ 28510 h 196"/>
                  <a:gd name="T2" fmla="*/ 53618 w 151"/>
                  <a:gd name="T3" fmla="*/ 28510 h 196"/>
                  <a:gd name="T4" fmla="*/ 53618 w 151"/>
                  <a:gd name="T5" fmla="*/ 28510 h 196"/>
                  <a:gd name="T6" fmla="*/ 53618 w 151"/>
                  <a:gd name="T7" fmla="*/ 22095 h 196"/>
                  <a:gd name="T8" fmla="*/ 53618 w 151"/>
                  <a:gd name="T9" fmla="*/ 16037 h 196"/>
                  <a:gd name="T10" fmla="*/ 53618 w 151"/>
                  <a:gd name="T11" fmla="*/ 9622 h 196"/>
                  <a:gd name="T12" fmla="*/ 47183 w 151"/>
                  <a:gd name="T13" fmla="*/ 3207 h 196"/>
                  <a:gd name="T14" fmla="*/ 47183 w 151"/>
                  <a:gd name="T15" fmla="*/ 3207 h 196"/>
                  <a:gd name="T16" fmla="*/ 41107 w 151"/>
                  <a:gd name="T17" fmla="*/ 0 h 196"/>
                  <a:gd name="T18" fmla="*/ 34673 w 151"/>
                  <a:gd name="T19" fmla="*/ 0 h 196"/>
                  <a:gd name="T20" fmla="*/ 28239 w 151"/>
                  <a:gd name="T21" fmla="*/ 3207 h 196"/>
                  <a:gd name="T22" fmla="*/ 22162 w 151"/>
                  <a:gd name="T23" fmla="*/ 9622 h 196"/>
                  <a:gd name="T24" fmla="*/ 22162 w 151"/>
                  <a:gd name="T25" fmla="*/ 9622 h 196"/>
                  <a:gd name="T26" fmla="*/ 12511 w 151"/>
                  <a:gd name="T27" fmla="*/ 25303 h 196"/>
                  <a:gd name="T28" fmla="*/ 12511 w 151"/>
                  <a:gd name="T29" fmla="*/ 25303 h 196"/>
                  <a:gd name="T30" fmla="*/ 3217 w 151"/>
                  <a:gd name="T31" fmla="*/ 44191 h 196"/>
                  <a:gd name="T32" fmla="*/ 3217 w 151"/>
                  <a:gd name="T33" fmla="*/ 44191 h 196"/>
                  <a:gd name="T34" fmla="*/ 3217 w 151"/>
                  <a:gd name="T35" fmla="*/ 44191 h 196"/>
                  <a:gd name="T36" fmla="*/ 3217 w 151"/>
                  <a:gd name="T37" fmla="*/ 44191 h 196"/>
                  <a:gd name="T38" fmla="*/ 3217 w 151"/>
                  <a:gd name="T39" fmla="*/ 44191 h 196"/>
                  <a:gd name="T40" fmla="*/ 0 w 151"/>
                  <a:gd name="T41" fmla="*/ 50606 h 196"/>
                  <a:gd name="T42" fmla="*/ 0 w 151"/>
                  <a:gd name="T43" fmla="*/ 56664 h 196"/>
                  <a:gd name="T44" fmla="*/ 3217 w 151"/>
                  <a:gd name="T45" fmla="*/ 63079 h 196"/>
                  <a:gd name="T46" fmla="*/ 9294 w 151"/>
                  <a:gd name="T47" fmla="*/ 66286 h 196"/>
                  <a:gd name="T48" fmla="*/ 9294 w 151"/>
                  <a:gd name="T49" fmla="*/ 66286 h 196"/>
                  <a:gd name="T50" fmla="*/ 15728 w 151"/>
                  <a:gd name="T51" fmla="*/ 69494 h 196"/>
                  <a:gd name="T52" fmla="*/ 22162 w 151"/>
                  <a:gd name="T53" fmla="*/ 69494 h 196"/>
                  <a:gd name="T54" fmla="*/ 28239 w 151"/>
                  <a:gd name="T55" fmla="*/ 66286 h 196"/>
                  <a:gd name="T56" fmla="*/ 34673 w 151"/>
                  <a:gd name="T57" fmla="*/ 59871 h 196"/>
                  <a:gd name="T58" fmla="*/ 34673 w 151"/>
                  <a:gd name="T59" fmla="*/ 59871 h 196"/>
                  <a:gd name="T60" fmla="*/ 41107 w 151"/>
                  <a:gd name="T61" fmla="*/ 44191 h 196"/>
                  <a:gd name="T62" fmla="*/ 41107 w 151"/>
                  <a:gd name="T63" fmla="*/ 44191 h 196"/>
                  <a:gd name="T64" fmla="*/ 53618 w 151"/>
                  <a:gd name="T65" fmla="*/ 28510 h 1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1" h="196">
                    <a:moveTo>
                      <a:pt x="150" y="80"/>
                    </a:moveTo>
                    <a:lnTo>
                      <a:pt x="150" y="80"/>
                    </a:lnTo>
                    <a:lnTo>
                      <a:pt x="150" y="62"/>
                    </a:lnTo>
                    <a:lnTo>
                      <a:pt x="150" y="45"/>
                    </a:lnTo>
                    <a:lnTo>
                      <a:pt x="150" y="27"/>
                    </a:lnTo>
                    <a:lnTo>
                      <a:pt x="132" y="9"/>
                    </a:lnTo>
                    <a:lnTo>
                      <a:pt x="115" y="0"/>
                    </a:lnTo>
                    <a:lnTo>
                      <a:pt x="97" y="0"/>
                    </a:lnTo>
                    <a:lnTo>
                      <a:pt x="79" y="9"/>
                    </a:lnTo>
                    <a:lnTo>
                      <a:pt x="62" y="27"/>
                    </a:lnTo>
                    <a:lnTo>
                      <a:pt x="35" y="71"/>
                    </a:lnTo>
                    <a:lnTo>
                      <a:pt x="9" y="124"/>
                    </a:lnTo>
                    <a:lnTo>
                      <a:pt x="0" y="142"/>
                    </a:lnTo>
                    <a:lnTo>
                      <a:pt x="0" y="159"/>
                    </a:lnTo>
                    <a:lnTo>
                      <a:pt x="9" y="177"/>
                    </a:lnTo>
                    <a:lnTo>
                      <a:pt x="26" y="186"/>
                    </a:lnTo>
                    <a:lnTo>
                      <a:pt x="44" y="195"/>
                    </a:lnTo>
                    <a:lnTo>
                      <a:pt x="62" y="195"/>
                    </a:lnTo>
                    <a:lnTo>
                      <a:pt x="79" y="186"/>
                    </a:lnTo>
                    <a:lnTo>
                      <a:pt x="97" y="168"/>
                    </a:lnTo>
                    <a:lnTo>
                      <a:pt x="115" y="124"/>
                    </a:lnTo>
                    <a:lnTo>
                      <a:pt x="150"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41" name="Freeform 126"/>
              <p:cNvSpPr>
                <a:spLocks noChangeArrowheads="1"/>
              </p:cNvSpPr>
              <p:nvPr/>
            </p:nvSpPr>
            <p:spPr bwMode="auto">
              <a:xfrm>
                <a:off x="5351463" y="3930650"/>
                <a:ext cx="63500" cy="60325"/>
              </a:xfrm>
              <a:custGeom>
                <a:avLst/>
                <a:gdLst>
                  <a:gd name="T0" fmla="*/ 56722 w 178"/>
                  <a:gd name="T1" fmla="*/ 28556 h 169"/>
                  <a:gd name="T2" fmla="*/ 56722 w 178"/>
                  <a:gd name="T3" fmla="*/ 28556 h 169"/>
                  <a:gd name="T4" fmla="*/ 59933 w 178"/>
                  <a:gd name="T5" fmla="*/ 25344 h 169"/>
                  <a:gd name="T6" fmla="*/ 63143 w 178"/>
                  <a:gd name="T7" fmla="*/ 18918 h 169"/>
                  <a:gd name="T8" fmla="*/ 59933 w 178"/>
                  <a:gd name="T9" fmla="*/ 12493 h 169"/>
                  <a:gd name="T10" fmla="*/ 56722 w 178"/>
                  <a:gd name="T11" fmla="*/ 6425 h 169"/>
                  <a:gd name="T12" fmla="*/ 56722 w 178"/>
                  <a:gd name="T13" fmla="*/ 6425 h 169"/>
                  <a:gd name="T14" fmla="*/ 53511 w 178"/>
                  <a:gd name="T15" fmla="*/ 3213 h 169"/>
                  <a:gd name="T16" fmla="*/ 47447 w 178"/>
                  <a:gd name="T17" fmla="*/ 0 h 169"/>
                  <a:gd name="T18" fmla="*/ 41025 w 178"/>
                  <a:gd name="T19" fmla="*/ 0 h 169"/>
                  <a:gd name="T20" fmla="*/ 34604 w 178"/>
                  <a:gd name="T21" fmla="*/ 3213 h 169"/>
                  <a:gd name="T22" fmla="*/ 34604 w 178"/>
                  <a:gd name="T23" fmla="*/ 3213 h 169"/>
                  <a:gd name="T24" fmla="*/ 6421 w 178"/>
                  <a:gd name="T25" fmla="*/ 31412 h 169"/>
                  <a:gd name="T26" fmla="*/ 6421 w 178"/>
                  <a:gd name="T27" fmla="*/ 31412 h 169"/>
                  <a:gd name="T28" fmla="*/ 6421 w 178"/>
                  <a:gd name="T29" fmla="*/ 31412 h 169"/>
                  <a:gd name="T30" fmla="*/ 6421 w 178"/>
                  <a:gd name="T31" fmla="*/ 31412 h 169"/>
                  <a:gd name="T32" fmla="*/ 3211 w 178"/>
                  <a:gd name="T33" fmla="*/ 37837 h 169"/>
                  <a:gd name="T34" fmla="*/ 0 w 178"/>
                  <a:gd name="T35" fmla="*/ 44262 h 169"/>
                  <a:gd name="T36" fmla="*/ 3211 w 178"/>
                  <a:gd name="T37" fmla="*/ 50330 h 169"/>
                  <a:gd name="T38" fmla="*/ 6421 w 178"/>
                  <a:gd name="T39" fmla="*/ 56755 h 169"/>
                  <a:gd name="T40" fmla="*/ 6421 w 178"/>
                  <a:gd name="T41" fmla="*/ 56755 h 169"/>
                  <a:gd name="T42" fmla="*/ 12486 w 178"/>
                  <a:gd name="T43" fmla="*/ 59968 h 169"/>
                  <a:gd name="T44" fmla="*/ 18907 w 178"/>
                  <a:gd name="T45" fmla="*/ 59968 h 169"/>
                  <a:gd name="T46" fmla="*/ 25329 w 178"/>
                  <a:gd name="T47" fmla="*/ 59968 h 169"/>
                  <a:gd name="T48" fmla="*/ 31393 w 178"/>
                  <a:gd name="T49" fmla="*/ 56755 h 169"/>
                  <a:gd name="T50" fmla="*/ 31393 w 178"/>
                  <a:gd name="T51" fmla="*/ 56755 h 169"/>
                  <a:gd name="T52" fmla="*/ 56722 w 178"/>
                  <a:gd name="T53" fmla="*/ 28556 h 16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78" h="169">
                    <a:moveTo>
                      <a:pt x="159" y="80"/>
                    </a:moveTo>
                    <a:lnTo>
                      <a:pt x="159" y="80"/>
                    </a:lnTo>
                    <a:lnTo>
                      <a:pt x="168" y="71"/>
                    </a:lnTo>
                    <a:lnTo>
                      <a:pt x="177" y="53"/>
                    </a:lnTo>
                    <a:lnTo>
                      <a:pt x="168" y="35"/>
                    </a:lnTo>
                    <a:lnTo>
                      <a:pt x="159" y="18"/>
                    </a:lnTo>
                    <a:lnTo>
                      <a:pt x="150" y="9"/>
                    </a:lnTo>
                    <a:lnTo>
                      <a:pt x="133" y="0"/>
                    </a:lnTo>
                    <a:lnTo>
                      <a:pt x="115" y="0"/>
                    </a:lnTo>
                    <a:lnTo>
                      <a:pt x="97" y="9"/>
                    </a:lnTo>
                    <a:lnTo>
                      <a:pt x="18" y="88"/>
                    </a:lnTo>
                    <a:lnTo>
                      <a:pt x="9" y="106"/>
                    </a:lnTo>
                    <a:lnTo>
                      <a:pt x="0" y="124"/>
                    </a:lnTo>
                    <a:lnTo>
                      <a:pt x="9" y="141"/>
                    </a:lnTo>
                    <a:lnTo>
                      <a:pt x="18" y="159"/>
                    </a:lnTo>
                    <a:lnTo>
                      <a:pt x="35" y="168"/>
                    </a:lnTo>
                    <a:lnTo>
                      <a:pt x="53" y="168"/>
                    </a:lnTo>
                    <a:lnTo>
                      <a:pt x="71" y="168"/>
                    </a:lnTo>
                    <a:lnTo>
                      <a:pt x="88" y="159"/>
                    </a:lnTo>
                    <a:lnTo>
                      <a:pt x="159" y="8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42" name="Freeform 127"/>
              <p:cNvSpPr>
                <a:spLocks noChangeArrowheads="1"/>
              </p:cNvSpPr>
              <p:nvPr/>
            </p:nvSpPr>
            <p:spPr bwMode="auto">
              <a:xfrm>
                <a:off x="5440363" y="3860800"/>
                <a:ext cx="63500" cy="53975"/>
              </a:xfrm>
              <a:custGeom>
                <a:avLst/>
                <a:gdLst>
                  <a:gd name="T0" fmla="*/ 25329 w 178"/>
                  <a:gd name="T1" fmla="*/ 50400 h 151"/>
                  <a:gd name="T2" fmla="*/ 25329 w 178"/>
                  <a:gd name="T3" fmla="*/ 50400 h 151"/>
                  <a:gd name="T4" fmla="*/ 56722 w 178"/>
                  <a:gd name="T5" fmla="*/ 28239 h 151"/>
                  <a:gd name="T6" fmla="*/ 56722 w 178"/>
                  <a:gd name="T7" fmla="*/ 28239 h 151"/>
                  <a:gd name="T8" fmla="*/ 56722 w 178"/>
                  <a:gd name="T9" fmla="*/ 28239 h 151"/>
                  <a:gd name="T10" fmla="*/ 59933 w 178"/>
                  <a:gd name="T11" fmla="*/ 25379 h 151"/>
                  <a:gd name="T12" fmla="*/ 63143 w 178"/>
                  <a:gd name="T13" fmla="*/ 18945 h 151"/>
                  <a:gd name="T14" fmla="*/ 63143 w 178"/>
                  <a:gd name="T15" fmla="*/ 12511 h 151"/>
                  <a:gd name="T16" fmla="*/ 59933 w 178"/>
                  <a:gd name="T17" fmla="*/ 6434 h 151"/>
                  <a:gd name="T18" fmla="*/ 59933 w 178"/>
                  <a:gd name="T19" fmla="*/ 6434 h 151"/>
                  <a:gd name="T20" fmla="*/ 56722 w 178"/>
                  <a:gd name="T21" fmla="*/ 3217 h 151"/>
                  <a:gd name="T22" fmla="*/ 50301 w 178"/>
                  <a:gd name="T23" fmla="*/ 0 h 151"/>
                  <a:gd name="T24" fmla="*/ 44236 w 178"/>
                  <a:gd name="T25" fmla="*/ 0 h 151"/>
                  <a:gd name="T26" fmla="*/ 37815 w 178"/>
                  <a:gd name="T27" fmla="*/ 3217 h 151"/>
                  <a:gd name="T28" fmla="*/ 37815 w 178"/>
                  <a:gd name="T29" fmla="*/ 3217 h 151"/>
                  <a:gd name="T30" fmla="*/ 6421 w 178"/>
                  <a:gd name="T31" fmla="*/ 25379 h 151"/>
                  <a:gd name="T32" fmla="*/ 6421 w 178"/>
                  <a:gd name="T33" fmla="*/ 25379 h 151"/>
                  <a:gd name="T34" fmla="*/ 6421 w 178"/>
                  <a:gd name="T35" fmla="*/ 25379 h 151"/>
                  <a:gd name="T36" fmla="*/ 6421 w 178"/>
                  <a:gd name="T37" fmla="*/ 25379 h 151"/>
                  <a:gd name="T38" fmla="*/ 0 w 178"/>
                  <a:gd name="T39" fmla="*/ 28239 h 151"/>
                  <a:gd name="T40" fmla="*/ 0 w 178"/>
                  <a:gd name="T41" fmla="*/ 34673 h 151"/>
                  <a:gd name="T42" fmla="*/ 0 w 178"/>
                  <a:gd name="T43" fmla="*/ 41107 h 151"/>
                  <a:gd name="T44" fmla="*/ 3211 w 178"/>
                  <a:gd name="T45" fmla="*/ 47183 h 151"/>
                  <a:gd name="T46" fmla="*/ 3211 w 178"/>
                  <a:gd name="T47" fmla="*/ 47183 h 151"/>
                  <a:gd name="T48" fmla="*/ 6421 w 178"/>
                  <a:gd name="T49" fmla="*/ 50400 h 151"/>
                  <a:gd name="T50" fmla="*/ 12843 w 178"/>
                  <a:gd name="T51" fmla="*/ 53618 h 151"/>
                  <a:gd name="T52" fmla="*/ 18907 w 178"/>
                  <a:gd name="T53" fmla="*/ 53618 h 151"/>
                  <a:gd name="T54" fmla="*/ 25329 w 178"/>
                  <a:gd name="T55" fmla="*/ 50400 h 1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8" h="151">
                    <a:moveTo>
                      <a:pt x="71" y="141"/>
                    </a:moveTo>
                    <a:lnTo>
                      <a:pt x="71" y="141"/>
                    </a:lnTo>
                    <a:lnTo>
                      <a:pt x="159" y="79"/>
                    </a:lnTo>
                    <a:lnTo>
                      <a:pt x="168" y="71"/>
                    </a:lnTo>
                    <a:lnTo>
                      <a:pt x="177" y="53"/>
                    </a:lnTo>
                    <a:lnTo>
                      <a:pt x="177" y="35"/>
                    </a:lnTo>
                    <a:lnTo>
                      <a:pt x="168" y="18"/>
                    </a:lnTo>
                    <a:lnTo>
                      <a:pt x="159" y="9"/>
                    </a:lnTo>
                    <a:lnTo>
                      <a:pt x="141" y="0"/>
                    </a:lnTo>
                    <a:lnTo>
                      <a:pt x="124" y="0"/>
                    </a:lnTo>
                    <a:lnTo>
                      <a:pt x="106" y="9"/>
                    </a:lnTo>
                    <a:lnTo>
                      <a:pt x="18" y="71"/>
                    </a:lnTo>
                    <a:lnTo>
                      <a:pt x="0" y="79"/>
                    </a:lnTo>
                    <a:lnTo>
                      <a:pt x="0" y="97"/>
                    </a:lnTo>
                    <a:lnTo>
                      <a:pt x="0" y="115"/>
                    </a:lnTo>
                    <a:lnTo>
                      <a:pt x="9" y="132"/>
                    </a:lnTo>
                    <a:lnTo>
                      <a:pt x="18" y="141"/>
                    </a:lnTo>
                    <a:lnTo>
                      <a:pt x="36" y="150"/>
                    </a:lnTo>
                    <a:lnTo>
                      <a:pt x="53" y="150"/>
                    </a:lnTo>
                    <a:lnTo>
                      <a:pt x="71" y="1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43" name="Freeform 128"/>
              <p:cNvSpPr>
                <a:spLocks noChangeArrowheads="1"/>
              </p:cNvSpPr>
              <p:nvPr/>
            </p:nvSpPr>
            <p:spPr bwMode="auto">
              <a:xfrm>
                <a:off x="5538788" y="3800475"/>
                <a:ext cx="63500" cy="50800"/>
              </a:xfrm>
              <a:custGeom>
                <a:avLst/>
                <a:gdLst>
                  <a:gd name="T0" fmla="*/ 22243 w 177"/>
                  <a:gd name="T1" fmla="*/ 47223 h 142"/>
                  <a:gd name="T2" fmla="*/ 22243 w 177"/>
                  <a:gd name="T3" fmla="*/ 47223 h 142"/>
                  <a:gd name="T4" fmla="*/ 53814 w 177"/>
                  <a:gd name="T5" fmla="*/ 28262 h 142"/>
                  <a:gd name="T6" fmla="*/ 53814 w 177"/>
                  <a:gd name="T7" fmla="*/ 28262 h 142"/>
                  <a:gd name="T8" fmla="*/ 53814 w 177"/>
                  <a:gd name="T9" fmla="*/ 28262 h 142"/>
                  <a:gd name="T10" fmla="*/ 59912 w 177"/>
                  <a:gd name="T11" fmla="*/ 25042 h 142"/>
                  <a:gd name="T12" fmla="*/ 59912 w 177"/>
                  <a:gd name="T13" fmla="*/ 18603 h 142"/>
                  <a:gd name="T14" fmla="*/ 63141 w 177"/>
                  <a:gd name="T15" fmla="*/ 15741 h 142"/>
                  <a:gd name="T16" fmla="*/ 59912 w 177"/>
                  <a:gd name="T17" fmla="*/ 9659 h 142"/>
                  <a:gd name="T18" fmla="*/ 59912 w 177"/>
                  <a:gd name="T19" fmla="*/ 9659 h 142"/>
                  <a:gd name="T20" fmla="*/ 57042 w 177"/>
                  <a:gd name="T21" fmla="*/ 3220 h 142"/>
                  <a:gd name="T22" fmla="*/ 50585 w 177"/>
                  <a:gd name="T23" fmla="*/ 3220 h 142"/>
                  <a:gd name="T24" fmla="*/ 47356 w 177"/>
                  <a:gd name="T25" fmla="*/ 0 h 142"/>
                  <a:gd name="T26" fmla="*/ 41257 w 177"/>
                  <a:gd name="T27" fmla="*/ 3220 h 142"/>
                  <a:gd name="T28" fmla="*/ 41257 w 177"/>
                  <a:gd name="T29" fmla="*/ 3220 h 142"/>
                  <a:gd name="T30" fmla="*/ 6099 w 177"/>
                  <a:gd name="T31" fmla="*/ 21823 h 142"/>
                  <a:gd name="T32" fmla="*/ 6099 w 177"/>
                  <a:gd name="T33" fmla="*/ 21823 h 142"/>
                  <a:gd name="T34" fmla="*/ 6099 w 177"/>
                  <a:gd name="T35" fmla="*/ 21823 h 142"/>
                  <a:gd name="T36" fmla="*/ 6099 w 177"/>
                  <a:gd name="T37" fmla="*/ 21823 h 142"/>
                  <a:gd name="T38" fmla="*/ 6099 w 177"/>
                  <a:gd name="T39" fmla="*/ 21823 h 142"/>
                  <a:gd name="T40" fmla="*/ 0 w 177"/>
                  <a:gd name="T41" fmla="*/ 25042 h 142"/>
                  <a:gd name="T42" fmla="*/ 0 w 177"/>
                  <a:gd name="T43" fmla="*/ 31482 h 142"/>
                  <a:gd name="T44" fmla="*/ 0 w 177"/>
                  <a:gd name="T45" fmla="*/ 37563 h 142"/>
                  <a:gd name="T46" fmla="*/ 0 w 177"/>
                  <a:gd name="T47" fmla="*/ 40783 h 142"/>
                  <a:gd name="T48" fmla="*/ 0 w 177"/>
                  <a:gd name="T49" fmla="*/ 40783 h 142"/>
                  <a:gd name="T50" fmla="*/ 3229 w 177"/>
                  <a:gd name="T51" fmla="*/ 47223 h 142"/>
                  <a:gd name="T52" fmla="*/ 9328 w 177"/>
                  <a:gd name="T53" fmla="*/ 50442 h 142"/>
                  <a:gd name="T54" fmla="*/ 15785 w 177"/>
                  <a:gd name="T55" fmla="*/ 50442 h 142"/>
                  <a:gd name="T56" fmla="*/ 22243 w 177"/>
                  <a:gd name="T57" fmla="*/ 47223 h 14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77" h="142">
                    <a:moveTo>
                      <a:pt x="62" y="132"/>
                    </a:moveTo>
                    <a:lnTo>
                      <a:pt x="62" y="132"/>
                    </a:lnTo>
                    <a:lnTo>
                      <a:pt x="150" y="79"/>
                    </a:lnTo>
                    <a:lnTo>
                      <a:pt x="167" y="70"/>
                    </a:lnTo>
                    <a:lnTo>
                      <a:pt x="167" y="52"/>
                    </a:lnTo>
                    <a:lnTo>
                      <a:pt x="176" y="44"/>
                    </a:lnTo>
                    <a:lnTo>
                      <a:pt x="167" y="27"/>
                    </a:lnTo>
                    <a:lnTo>
                      <a:pt x="159" y="9"/>
                    </a:lnTo>
                    <a:lnTo>
                      <a:pt x="141" y="9"/>
                    </a:lnTo>
                    <a:lnTo>
                      <a:pt x="132" y="0"/>
                    </a:lnTo>
                    <a:lnTo>
                      <a:pt x="115" y="9"/>
                    </a:lnTo>
                    <a:lnTo>
                      <a:pt x="17" y="61"/>
                    </a:lnTo>
                    <a:lnTo>
                      <a:pt x="0" y="70"/>
                    </a:lnTo>
                    <a:lnTo>
                      <a:pt x="0" y="88"/>
                    </a:lnTo>
                    <a:lnTo>
                      <a:pt x="0" y="105"/>
                    </a:lnTo>
                    <a:lnTo>
                      <a:pt x="0" y="114"/>
                    </a:lnTo>
                    <a:lnTo>
                      <a:pt x="9" y="132"/>
                    </a:lnTo>
                    <a:lnTo>
                      <a:pt x="26" y="141"/>
                    </a:lnTo>
                    <a:lnTo>
                      <a:pt x="44" y="141"/>
                    </a:lnTo>
                    <a:lnTo>
                      <a:pt x="62" y="1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44" name="Freeform 129"/>
              <p:cNvSpPr>
                <a:spLocks noChangeArrowheads="1"/>
              </p:cNvSpPr>
              <p:nvPr/>
            </p:nvSpPr>
            <p:spPr bwMode="auto">
              <a:xfrm>
                <a:off x="3986213" y="6748463"/>
                <a:ext cx="19050" cy="3175"/>
              </a:xfrm>
              <a:custGeom>
                <a:avLst/>
                <a:gdLst>
                  <a:gd name="T0" fmla="*/ 0 w 54"/>
                  <a:gd name="T1" fmla="*/ 2858 h 10"/>
                  <a:gd name="T2" fmla="*/ 18697 w 54"/>
                  <a:gd name="T3" fmla="*/ 0 h 10"/>
                  <a:gd name="T4" fmla="*/ 18697 w 54"/>
                  <a:gd name="T5" fmla="*/ 0 h 10"/>
                  <a:gd name="T6" fmla="*/ 18697 w 54"/>
                  <a:gd name="T7" fmla="*/ 0 h 10"/>
                  <a:gd name="T8" fmla="*/ 18697 w 54"/>
                  <a:gd name="T9" fmla="*/ 0 h 10"/>
                  <a:gd name="T10" fmla="*/ 18697 w 54"/>
                  <a:gd name="T11" fmla="*/ 0 h 10"/>
                  <a:gd name="T12" fmla="*/ 18697 w 54"/>
                  <a:gd name="T13" fmla="*/ 0 h 10"/>
                  <a:gd name="T14" fmla="*/ 0 w 54"/>
                  <a:gd name="T15" fmla="*/ 2858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 h="10">
                    <a:moveTo>
                      <a:pt x="0" y="9"/>
                    </a:moveTo>
                    <a:lnTo>
                      <a:pt x="53" y="0"/>
                    </a:lnTo>
                    <a:lnTo>
                      <a:pt x="0"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45" name="Freeform 130"/>
              <p:cNvSpPr>
                <a:spLocks noChangeArrowheads="1"/>
              </p:cNvSpPr>
              <p:nvPr/>
            </p:nvSpPr>
            <p:spPr bwMode="auto">
              <a:xfrm>
                <a:off x="4078288" y="6719888"/>
                <a:ext cx="44450" cy="15875"/>
              </a:xfrm>
              <a:custGeom>
                <a:avLst/>
                <a:gdLst>
                  <a:gd name="T0" fmla="*/ 37998 w 124"/>
                  <a:gd name="T1" fmla="*/ 0 h 45"/>
                  <a:gd name="T2" fmla="*/ 0 w 124"/>
                  <a:gd name="T3" fmla="*/ 9172 h 45"/>
                  <a:gd name="T4" fmla="*/ 0 w 124"/>
                  <a:gd name="T5" fmla="*/ 9172 h 45"/>
                  <a:gd name="T6" fmla="*/ 0 w 124"/>
                  <a:gd name="T7" fmla="*/ 12347 h 45"/>
                  <a:gd name="T8" fmla="*/ 0 w 124"/>
                  <a:gd name="T9" fmla="*/ 12347 h 45"/>
                  <a:gd name="T10" fmla="*/ 3226 w 124"/>
                  <a:gd name="T11" fmla="*/ 15522 h 45"/>
                  <a:gd name="T12" fmla="*/ 40865 w 124"/>
                  <a:gd name="T13" fmla="*/ 9172 h 45"/>
                  <a:gd name="T14" fmla="*/ 40865 w 124"/>
                  <a:gd name="T15" fmla="*/ 9172 h 45"/>
                  <a:gd name="T16" fmla="*/ 40865 w 124"/>
                  <a:gd name="T17" fmla="*/ 9172 h 45"/>
                  <a:gd name="T18" fmla="*/ 40865 w 124"/>
                  <a:gd name="T19" fmla="*/ 9172 h 45"/>
                  <a:gd name="T20" fmla="*/ 44092 w 124"/>
                  <a:gd name="T21" fmla="*/ 5997 h 45"/>
                  <a:gd name="T22" fmla="*/ 44092 w 124"/>
                  <a:gd name="T23" fmla="*/ 2822 h 45"/>
                  <a:gd name="T24" fmla="*/ 44092 w 124"/>
                  <a:gd name="T25" fmla="*/ 2822 h 45"/>
                  <a:gd name="T26" fmla="*/ 40865 w 124"/>
                  <a:gd name="T27" fmla="*/ 0 h 45"/>
                  <a:gd name="T28" fmla="*/ 37998 w 124"/>
                  <a:gd name="T29" fmla="*/ 0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4" h="45">
                    <a:moveTo>
                      <a:pt x="106" y="0"/>
                    </a:moveTo>
                    <a:lnTo>
                      <a:pt x="0" y="26"/>
                    </a:lnTo>
                    <a:lnTo>
                      <a:pt x="0" y="35"/>
                    </a:lnTo>
                    <a:lnTo>
                      <a:pt x="9" y="44"/>
                    </a:lnTo>
                    <a:lnTo>
                      <a:pt x="114" y="26"/>
                    </a:lnTo>
                    <a:lnTo>
                      <a:pt x="123" y="17"/>
                    </a:lnTo>
                    <a:lnTo>
                      <a:pt x="123" y="8"/>
                    </a:lnTo>
                    <a:lnTo>
                      <a:pt x="114" y="0"/>
                    </a:lnTo>
                    <a:lnTo>
                      <a:pt x="10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46" name="Freeform 131"/>
              <p:cNvSpPr>
                <a:spLocks noChangeArrowheads="1"/>
              </p:cNvSpPr>
              <p:nvPr/>
            </p:nvSpPr>
            <p:spPr bwMode="auto">
              <a:xfrm>
                <a:off x="4186238" y="6694488"/>
                <a:ext cx="50800" cy="19050"/>
              </a:xfrm>
              <a:custGeom>
                <a:avLst/>
                <a:gdLst>
                  <a:gd name="T0" fmla="*/ 44003 w 142"/>
                  <a:gd name="T1" fmla="*/ 0 h 54"/>
                  <a:gd name="T2" fmla="*/ 6082 w 142"/>
                  <a:gd name="T3" fmla="*/ 6350 h 54"/>
                  <a:gd name="T4" fmla="*/ 6082 w 142"/>
                  <a:gd name="T5" fmla="*/ 6350 h 54"/>
                  <a:gd name="T6" fmla="*/ 3220 w 142"/>
                  <a:gd name="T7" fmla="*/ 9172 h 54"/>
                  <a:gd name="T8" fmla="*/ 0 w 142"/>
                  <a:gd name="T9" fmla="*/ 15522 h 54"/>
                  <a:gd name="T10" fmla="*/ 0 w 142"/>
                  <a:gd name="T11" fmla="*/ 15522 h 54"/>
                  <a:gd name="T12" fmla="*/ 3220 w 142"/>
                  <a:gd name="T13" fmla="*/ 18697 h 54"/>
                  <a:gd name="T14" fmla="*/ 9301 w 142"/>
                  <a:gd name="T15" fmla="*/ 18697 h 54"/>
                  <a:gd name="T16" fmla="*/ 44003 w 142"/>
                  <a:gd name="T17" fmla="*/ 12347 h 54"/>
                  <a:gd name="T18" fmla="*/ 44003 w 142"/>
                  <a:gd name="T19" fmla="*/ 12347 h 54"/>
                  <a:gd name="T20" fmla="*/ 47223 w 142"/>
                  <a:gd name="T21" fmla="*/ 12347 h 54"/>
                  <a:gd name="T22" fmla="*/ 47223 w 142"/>
                  <a:gd name="T23" fmla="*/ 12347 h 54"/>
                  <a:gd name="T24" fmla="*/ 50442 w 142"/>
                  <a:gd name="T25" fmla="*/ 9172 h 54"/>
                  <a:gd name="T26" fmla="*/ 50442 w 142"/>
                  <a:gd name="T27" fmla="*/ 3175 h 54"/>
                  <a:gd name="T28" fmla="*/ 50442 w 142"/>
                  <a:gd name="T29" fmla="*/ 3175 h 54"/>
                  <a:gd name="T30" fmla="*/ 47223 w 142"/>
                  <a:gd name="T31" fmla="*/ 0 h 54"/>
                  <a:gd name="T32" fmla="*/ 44003 w 142"/>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2" h="54">
                    <a:moveTo>
                      <a:pt x="123" y="0"/>
                    </a:moveTo>
                    <a:lnTo>
                      <a:pt x="17" y="18"/>
                    </a:lnTo>
                    <a:lnTo>
                      <a:pt x="9" y="26"/>
                    </a:lnTo>
                    <a:lnTo>
                      <a:pt x="0" y="44"/>
                    </a:lnTo>
                    <a:lnTo>
                      <a:pt x="9" y="53"/>
                    </a:lnTo>
                    <a:lnTo>
                      <a:pt x="26" y="53"/>
                    </a:lnTo>
                    <a:lnTo>
                      <a:pt x="123" y="35"/>
                    </a:lnTo>
                    <a:lnTo>
                      <a:pt x="132" y="35"/>
                    </a:lnTo>
                    <a:lnTo>
                      <a:pt x="141" y="26"/>
                    </a:lnTo>
                    <a:lnTo>
                      <a:pt x="141" y="9"/>
                    </a:lnTo>
                    <a:lnTo>
                      <a:pt x="132" y="0"/>
                    </a:lnTo>
                    <a:lnTo>
                      <a:pt x="1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47" name="Freeform 132"/>
              <p:cNvSpPr>
                <a:spLocks noChangeArrowheads="1"/>
              </p:cNvSpPr>
              <p:nvPr/>
            </p:nvSpPr>
            <p:spPr bwMode="auto">
              <a:xfrm>
                <a:off x="4297363" y="6662738"/>
                <a:ext cx="57150" cy="28575"/>
              </a:xfrm>
              <a:custGeom>
                <a:avLst/>
                <a:gdLst>
                  <a:gd name="T0" fmla="*/ 44210 w 159"/>
                  <a:gd name="T1" fmla="*/ 0 h 80"/>
                  <a:gd name="T2" fmla="*/ 6110 w 159"/>
                  <a:gd name="T3" fmla="*/ 9287 h 80"/>
                  <a:gd name="T4" fmla="*/ 6110 w 159"/>
                  <a:gd name="T5" fmla="*/ 9287 h 80"/>
                  <a:gd name="T6" fmla="*/ 0 w 159"/>
                  <a:gd name="T7" fmla="*/ 15716 h 80"/>
                  <a:gd name="T8" fmla="*/ 0 w 159"/>
                  <a:gd name="T9" fmla="*/ 21788 h 80"/>
                  <a:gd name="T10" fmla="*/ 0 w 159"/>
                  <a:gd name="T11" fmla="*/ 21788 h 80"/>
                  <a:gd name="T12" fmla="*/ 2875 w 159"/>
                  <a:gd name="T13" fmla="*/ 28218 h 80"/>
                  <a:gd name="T14" fmla="*/ 9345 w 159"/>
                  <a:gd name="T15" fmla="*/ 28218 h 80"/>
                  <a:gd name="T16" fmla="*/ 47445 w 159"/>
                  <a:gd name="T17" fmla="*/ 18931 h 80"/>
                  <a:gd name="T18" fmla="*/ 47445 w 159"/>
                  <a:gd name="T19" fmla="*/ 18931 h 80"/>
                  <a:gd name="T20" fmla="*/ 47445 w 159"/>
                  <a:gd name="T21" fmla="*/ 18931 h 80"/>
                  <a:gd name="T22" fmla="*/ 47445 w 159"/>
                  <a:gd name="T23" fmla="*/ 18931 h 80"/>
                  <a:gd name="T24" fmla="*/ 53915 w 159"/>
                  <a:gd name="T25" fmla="*/ 15716 h 80"/>
                  <a:gd name="T26" fmla="*/ 56791 w 159"/>
                  <a:gd name="T27" fmla="*/ 9287 h 80"/>
                  <a:gd name="T28" fmla="*/ 56791 w 159"/>
                  <a:gd name="T29" fmla="*/ 9287 h 80"/>
                  <a:gd name="T30" fmla="*/ 50680 w 159"/>
                  <a:gd name="T31" fmla="*/ 3215 h 80"/>
                  <a:gd name="T32" fmla="*/ 44210 w 159"/>
                  <a:gd name="T33" fmla="*/ 0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9" h="80">
                    <a:moveTo>
                      <a:pt x="123" y="0"/>
                    </a:moveTo>
                    <a:lnTo>
                      <a:pt x="17" y="26"/>
                    </a:lnTo>
                    <a:lnTo>
                      <a:pt x="0" y="44"/>
                    </a:lnTo>
                    <a:lnTo>
                      <a:pt x="0" y="61"/>
                    </a:lnTo>
                    <a:lnTo>
                      <a:pt x="8" y="79"/>
                    </a:lnTo>
                    <a:lnTo>
                      <a:pt x="26" y="79"/>
                    </a:lnTo>
                    <a:lnTo>
                      <a:pt x="132" y="53"/>
                    </a:lnTo>
                    <a:lnTo>
                      <a:pt x="150" y="44"/>
                    </a:lnTo>
                    <a:lnTo>
                      <a:pt x="158" y="26"/>
                    </a:lnTo>
                    <a:lnTo>
                      <a:pt x="141" y="9"/>
                    </a:lnTo>
                    <a:lnTo>
                      <a:pt x="12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48" name="Freeform 133"/>
              <p:cNvSpPr>
                <a:spLocks noChangeArrowheads="1"/>
              </p:cNvSpPr>
              <p:nvPr/>
            </p:nvSpPr>
            <p:spPr bwMode="auto">
              <a:xfrm>
                <a:off x="4408488" y="6634163"/>
                <a:ext cx="60325" cy="31750"/>
              </a:xfrm>
              <a:custGeom>
                <a:avLst/>
                <a:gdLst>
                  <a:gd name="T0" fmla="*/ 44262 w 169"/>
                  <a:gd name="T1" fmla="*/ 0 h 90"/>
                  <a:gd name="T2" fmla="*/ 44262 w 169"/>
                  <a:gd name="T3" fmla="*/ 0 h 90"/>
                  <a:gd name="T4" fmla="*/ 6425 w 169"/>
                  <a:gd name="T5" fmla="*/ 9525 h 90"/>
                  <a:gd name="T6" fmla="*/ 6425 w 169"/>
                  <a:gd name="T7" fmla="*/ 9525 h 90"/>
                  <a:gd name="T8" fmla="*/ 0 w 169"/>
                  <a:gd name="T9" fmla="*/ 15522 h 90"/>
                  <a:gd name="T10" fmla="*/ 0 w 169"/>
                  <a:gd name="T11" fmla="*/ 21872 h 90"/>
                  <a:gd name="T12" fmla="*/ 0 w 169"/>
                  <a:gd name="T13" fmla="*/ 21872 h 90"/>
                  <a:gd name="T14" fmla="*/ 3213 w 169"/>
                  <a:gd name="T15" fmla="*/ 31397 h 90"/>
                  <a:gd name="T16" fmla="*/ 12850 w 169"/>
                  <a:gd name="T17" fmla="*/ 31397 h 90"/>
                  <a:gd name="T18" fmla="*/ 50687 w 169"/>
                  <a:gd name="T19" fmla="*/ 21872 h 90"/>
                  <a:gd name="T20" fmla="*/ 50687 w 169"/>
                  <a:gd name="T21" fmla="*/ 21872 h 90"/>
                  <a:gd name="T22" fmla="*/ 50687 w 169"/>
                  <a:gd name="T23" fmla="*/ 21872 h 90"/>
                  <a:gd name="T24" fmla="*/ 50687 w 169"/>
                  <a:gd name="T25" fmla="*/ 21872 h 90"/>
                  <a:gd name="T26" fmla="*/ 53543 w 169"/>
                  <a:gd name="T27" fmla="*/ 21872 h 90"/>
                  <a:gd name="T28" fmla="*/ 56755 w 169"/>
                  <a:gd name="T29" fmla="*/ 18697 h 90"/>
                  <a:gd name="T30" fmla="*/ 59968 w 169"/>
                  <a:gd name="T31" fmla="*/ 12700 h 90"/>
                  <a:gd name="T32" fmla="*/ 59968 w 169"/>
                  <a:gd name="T33" fmla="*/ 9525 h 90"/>
                  <a:gd name="T34" fmla="*/ 59968 w 169"/>
                  <a:gd name="T35" fmla="*/ 9525 h 90"/>
                  <a:gd name="T36" fmla="*/ 56755 w 169"/>
                  <a:gd name="T37" fmla="*/ 3175 h 90"/>
                  <a:gd name="T38" fmla="*/ 53543 w 169"/>
                  <a:gd name="T39" fmla="*/ 0 h 90"/>
                  <a:gd name="T40" fmla="*/ 47475 w 169"/>
                  <a:gd name="T41" fmla="*/ 0 h 90"/>
                  <a:gd name="T42" fmla="*/ 44262 w 169"/>
                  <a:gd name="T43" fmla="*/ 0 h 9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69" h="90">
                    <a:moveTo>
                      <a:pt x="124" y="0"/>
                    </a:moveTo>
                    <a:lnTo>
                      <a:pt x="124" y="0"/>
                    </a:lnTo>
                    <a:lnTo>
                      <a:pt x="18" y="27"/>
                    </a:lnTo>
                    <a:lnTo>
                      <a:pt x="0" y="44"/>
                    </a:lnTo>
                    <a:lnTo>
                      <a:pt x="0" y="62"/>
                    </a:lnTo>
                    <a:lnTo>
                      <a:pt x="9" y="89"/>
                    </a:lnTo>
                    <a:lnTo>
                      <a:pt x="36" y="89"/>
                    </a:lnTo>
                    <a:lnTo>
                      <a:pt x="142" y="62"/>
                    </a:lnTo>
                    <a:lnTo>
                      <a:pt x="150" y="62"/>
                    </a:lnTo>
                    <a:lnTo>
                      <a:pt x="159" y="53"/>
                    </a:lnTo>
                    <a:lnTo>
                      <a:pt x="168" y="36"/>
                    </a:lnTo>
                    <a:lnTo>
                      <a:pt x="168" y="27"/>
                    </a:lnTo>
                    <a:lnTo>
                      <a:pt x="159" y="9"/>
                    </a:lnTo>
                    <a:lnTo>
                      <a:pt x="150" y="0"/>
                    </a:lnTo>
                    <a:lnTo>
                      <a:pt x="133" y="0"/>
                    </a:lnTo>
                    <a:lnTo>
                      <a:pt x="12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49" name="Freeform 134"/>
              <p:cNvSpPr>
                <a:spLocks noChangeArrowheads="1"/>
              </p:cNvSpPr>
              <p:nvPr/>
            </p:nvSpPr>
            <p:spPr bwMode="auto">
              <a:xfrm>
                <a:off x="4516438" y="6602413"/>
                <a:ext cx="66675" cy="38100"/>
              </a:xfrm>
              <a:custGeom>
                <a:avLst/>
                <a:gdLst>
                  <a:gd name="T0" fmla="*/ 47421 w 187"/>
                  <a:gd name="T1" fmla="*/ 0 h 107"/>
                  <a:gd name="T2" fmla="*/ 47421 w 187"/>
                  <a:gd name="T3" fmla="*/ 0 h 107"/>
                  <a:gd name="T4" fmla="*/ 9627 w 187"/>
                  <a:gd name="T5" fmla="*/ 9614 h 107"/>
                  <a:gd name="T6" fmla="*/ 9627 w 187"/>
                  <a:gd name="T7" fmla="*/ 9614 h 107"/>
                  <a:gd name="T8" fmla="*/ 6418 w 187"/>
                  <a:gd name="T9" fmla="*/ 12463 h 107"/>
                  <a:gd name="T10" fmla="*/ 3209 w 187"/>
                  <a:gd name="T11" fmla="*/ 15667 h 107"/>
                  <a:gd name="T12" fmla="*/ 0 w 187"/>
                  <a:gd name="T13" fmla="*/ 22077 h 107"/>
                  <a:gd name="T14" fmla="*/ 0 w 187"/>
                  <a:gd name="T15" fmla="*/ 25281 h 107"/>
                  <a:gd name="T16" fmla="*/ 0 w 187"/>
                  <a:gd name="T17" fmla="*/ 25281 h 107"/>
                  <a:gd name="T18" fmla="*/ 3209 w 187"/>
                  <a:gd name="T19" fmla="*/ 31335 h 107"/>
                  <a:gd name="T20" fmla="*/ 6418 w 187"/>
                  <a:gd name="T21" fmla="*/ 34539 h 107"/>
                  <a:gd name="T22" fmla="*/ 12836 w 187"/>
                  <a:gd name="T23" fmla="*/ 37744 h 107"/>
                  <a:gd name="T24" fmla="*/ 18897 w 187"/>
                  <a:gd name="T25" fmla="*/ 37744 h 107"/>
                  <a:gd name="T26" fmla="*/ 53483 w 187"/>
                  <a:gd name="T27" fmla="*/ 28130 h 107"/>
                  <a:gd name="T28" fmla="*/ 53483 w 187"/>
                  <a:gd name="T29" fmla="*/ 28130 h 107"/>
                  <a:gd name="T30" fmla="*/ 53483 w 187"/>
                  <a:gd name="T31" fmla="*/ 28130 h 107"/>
                  <a:gd name="T32" fmla="*/ 53483 w 187"/>
                  <a:gd name="T33" fmla="*/ 28130 h 107"/>
                  <a:gd name="T34" fmla="*/ 59901 w 187"/>
                  <a:gd name="T35" fmla="*/ 25281 h 107"/>
                  <a:gd name="T36" fmla="*/ 63109 w 187"/>
                  <a:gd name="T37" fmla="*/ 18872 h 107"/>
                  <a:gd name="T38" fmla="*/ 66318 w 187"/>
                  <a:gd name="T39" fmla="*/ 15667 h 107"/>
                  <a:gd name="T40" fmla="*/ 66318 w 187"/>
                  <a:gd name="T41" fmla="*/ 9614 h 107"/>
                  <a:gd name="T42" fmla="*/ 66318 w 187"/>
                  <a:gd name="T43" fmla="*/ 9614 h 107"/>
                  <a:gd name="T44" fmla="*/ 63109 w 187"/>
                  <a:gd name="T45" fmla="*/ 3205 h 107"/>
                  <a:gd name="T46" fmla="*/ 56692 w 187"/>
                  <a:gd name="T47" fmla="*/ 0 h 107"/>
                  <a:gd name="T48" fmla="*/ 53483 w 187"/>
                  <a:gd name="T49" fmla="*/ 0 h 107"/>
                  <a:gd name="T50" fmla="*/ 47421 w 187"/>
                  <a:gd name="T51" fmla="*/ 0 h 10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87" h="107">
                    <a:moveTo>
                      <a:pt x="133" y="0"/>
                    </a:moveTo>
                    <a:lnTo>
                      <a:pt x="133" y="0"/>
                    </a:lnTo>
                    <a:lnTo>
                      <a:pt x="27" y="27"/>
                    </a:lnTo>
                    <a:lnTo>
                      <a:pt x="18" y="35"/>
                    </a:lnTo>
                    <a:lnTo>
                      <a:pt x="9" y="44"/>
                    </a:lnTo>
                    <a:lnTo>
                      <a:pt x="0" y="62"/>
                    </a:lnTo>
                    <a:lnTo>
                      <a:pt x="0" y="71"/>
                    </a:lnTo>
                    <a:lnTo>
                      <a:pt x="9" y="88"/>
                    </a:lnTo>
                    <a:lnTo>
                      <a:pt x="18" y="97"/>
                    </a:lnTo>
                    <a:lnTo>
                      <a:pt x="36" y="106"/>
                    </a:lnTo>
                    <a:lnTo>
                      <a:pt x="53" y="106"/>
                    </a:lnTo>
                    <a:lnTo>
                      <a:pt x="150" y="79"/>
                    </a:lnTo>
                    <a:lnTo>
                      <a:pt x="168" y="71"/>
                    </a:lnTo>
                    <a:lnTo>
                      <a:pt x="177" y="53"/>
                    </a:lnTo>
                    <a:lnTo>
                      <a:pt x="186" y="44"/>
                    </a:lnTo>
                    <a:lnTo>
                      <a:pt x="186" y="27"/>
                    </a:lnTo>
                    <a:lnTo>
                      <a:pt x="177" y="9"/>
                    </a:lnTo>
                    <a:lnTo>
                      <a:pt x="159" y="0"/>
                    </a:lnTo>
                    <a:lnTo>
                      <a:pt x="150" y="0"/>
                    </a:lnTo>
                    <a:lnTo>
                      <a:pt x="13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50" name="Freeform 135"/>
              <p:cNvSpPr>
                <a:spLocks noChangeArrowheads="1"/>
              </p:cNvSpPr>
              <p:nvPr/>
            </p:nvSpPr>
            <p:spPr bwMode="auto">
              <a:xfrm>
                <a:off x="4627563" y="6567488"/>
                <a:ext cx="66675" cy="44450"/>
              </a:xfrm>
              <a:custGeom>
                <a:avLst/>
                <a:gdLst>
                  <a:gd name="T0" fmla="*/ 66318 w 187"/>
                  <a:gd name="T1" fmla="*/ 12446 h 125"/>
                  <a:gd name="T2" fmla="*/ 66318 w 187"/>
                  <a:gd name="T3" fmla="*/ 12446 h 125"/>
                  <a:gd name="T4" fmla="*/ 63109 w 187"/>
                  <a:gd name="T5" fmla="*/ 6401 h 125"/>
                  <a:gd name="T6" fmla="*/ 59901 w 187"/>
                  <a:gd name="T7" fmla="*/ 3200 h 125"/>
                  <a:gd name="T8" fmla="*/ 53483 w 187"/>
                  <a:gd name="T9" fmla="*/ 0 h 125"/>
                  <a:gd name="T10" fmla="*/ 47421 w 187"/>
                  <a:gd name="T11" fmla="*/ 0 h 125"/>
                  <a:gd name="T12" fmla="*/ 47421 w 187"/>
                  <a:gd name="T13" fmla="*/ 0 h 125"/>
                  <a:gd name="T14" fmla="*/ 9627 w 187"/>
                  <a:gd name="T15" fmla="*/ 12446 h 125"/>
                  <a:gd name="T16" fmla="*/ 9627 w 187"/>
                  <a:gd name="T17" fmla="*/ 12446 h 125"/>
                  <a:gd name="T18" fmla="*/ 3209 w 187"/>
                  <a:gd name="T19" fmla="*/ 15646 h 125"/>
                  <a:gd name="T20" fmla="*/ 0 w 187"/>
                  <a:gd name="T21" fmla="*/ 18847 h 125"/>
                  <a:gd name="T22" fmla="*/ 0 w 187"/>
                  <a:gd name="T23" fmla="*/ 25248 h 125"/>
                  <a:gd name="T24" fmla="*/ 0 w 187"/>
                  <a:gd name="T25" fmla="*/ 31293 h 125"/>
                  <a:gd name="T26" fmla="*/ 0 w 187"/>
                  <a:gd name="T27" fmla="*/ 31293 h 125"/>
                  <a:gd name="T28" fmla="*/ 3209 w 187"/>
                  <a:gd name="T29" fmla="*/ 37694 h 125"/>
                  <a:gd name="T30" fmla="*/ 6418 w 187"/>
                  <a:gd name="T31" fmla="*/ 40894 h 125"/>
                  <a:gd name="T32" fmla="*/ 12836 w 187"/>
                  <a:gd name="T33" fmla="*/ 44094 h 125"/>
                  <a:gd name="T34" fmla="*/ 18897 w 187"/>
                  <a:gd name="T35" fmla="*/ 40894 h 125"/>
                  <a:gd name="T36" fmla="*/ 56692 w 187"/>
                  <a:gd name="T37" fmla="*/ 31293 h 125"/>
                  <a:gd name="T38" fmla="*/ 56692 w 187"/>
                  <a:gd name="T39" fmla="*/ 31293 h 125"/>
                  <a:gd name="T40" fmla="*/ 56692 w 187"/>
                  <a:gd name="T41" fmla="*/ 31293 h 125"/>
                  <a:gd name="T42" fmla="*/ 56692 w 187"/>
                  <a:gd name="T43" fmla="*/ 31293 h 125"/>
                  <a:gd name="T44" fmla="*/ 63109 w 187"/>
                  <a:gd name="T45" fmla="*/ 28092 h 125"/>
                  <a:gd name="T46" fmla="*/ 66318 w 187"/>
                  <a:gd name="T47" fmla="*/ 25248 h 125"/>
                  <a:gd name="T48" fmla="*/ 66318 w 187"/>
                  <a:gd name="T49" fmla="*/ 18847 h 125"/>
                  <a:gd name="T50" fmla="*/ 66318 w 187"/>
                  <a:gd name="T51" fmla="*/ 12446 h 1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87" h="125">
                    <a:moveTo>
                      <a:pt x="186" y="35"/>
                    </a:moveTo>
                    <a:lnTo>
                      <a:pt x="186" y="35"/>
                    </a:lnTo>
                    <a:lnTo>
                      <a:pt x="177" y="18"/>
                    </a:lnTo>
                    <a:lnTo>
                      <a:pt x="168" y="9"/>
                    </a:lnTo>
                    <a:lnTo>
                      <a:pt x="150" y="0"/>
                    </a:lnTo>
                    <a:lnTo>
                      <a:pt x="133" y="0"/>
                    </a:lnTo>
                    <a:lnTo>
                      <a:pt x="27" y="35"/>
                    </a:lnTo>
                    <a:lnTo>
                      <a:pt x="9" y="44"/>
                    </a:lnTo>
                    <a:lnTo>
                      <a:pt x="0" y="53"/>
                    </a:lnTo>
                    <a:lnTo>
                      <a:pt x="0" y="71"/>
                    </a:lnTo>
                    <a:lnTo>
                      <a:pt x="0" y="88"/>
                    </a:lnTo>
                    <a:lnTo>
                      <a:pt x="9" y="106"/>
                    </a:lnTo>
                    <a:lnTo>
                      <a:pt x="18" y="115"/>
                    </a:lnTo>
                    <a:lnTo>
                      <a:pt x="36" y="124"/>
                    </a:lnTo>
                    <a:lnTo>
                      <a:pt x="53" y="115"/>
                    </a:lnTo>
                    <a:lnTo>
                      <a:pt x="159" y="88"/>
                    </a:lnTo>
                    <a:lnTo>
                      <a:pt x="177" y="79"/>
                    </a:lnTo>
                    <a:lnTo>
                      <a:pt x="186" y="71"/>
                    </a:lnTo>
                    <a:lnTo>
                      <a:pt x="186" y="53"/>
                    </a:lnTo>
                    <a:lnTo>
                      <a:pt x="186"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51" name="Freeform 136"/>
              <p:cNvSpPr>
                <a:spLocks noChangeArrowheads="1"/>
              </p:cNvSpPr>
              <p:nvPr/>
            </p:nvSpPr>
            <p:spPr bwMode="auto">
              <a:xfrm>
                <a:off x="4735513" y="6532563"/>
                <a:ext cx="73025" cy="47625"/>
              </a:xfrm>
              <a:custGeom>
                <a:avLst/>
                <a:gdLst>
                  <a:gd name="T0" fmla="*/ 60138 w 204"/>
                  <a:gd name="T1" fmla="*/ 34734 h 133"/>
                  <a:gd name="T2" fmla="*/ 60138 w 204"/>
                  <a:gd name="T3" fmla="*/ 34734 h 133"/>
                  <a:gd name="T4" fmla="*/ 66582 w 204"/>
                  <a:gd name="T5" fmla="*/ 31511 h 133"/>
                  <a:gd name="T6" fmla="*/ 69445 w 204"/>
                  <a:gd name="T7" fmla="*/ 25424 h 133"/>
                  <a:gd name="T8" fmla="*/ 72667 w 204"/>
                  <a:gd name="T9" fmla="*/ 18978 h 133"/>
                  <a:gd name="T10" fmla="*/ 69445 w 204"/>
                  <a:gd name="T11" fmla="*/ 12533 h 133"/>
                  <a:gd name="T12" fmla="*/ 69445 w 204"/>
                  <a:gd name="T13" fmla="*/ 12533 h 133"/>
                  <a:gd name="T14" fmla="*/ 66582 w 204"/>
                  <a:gd name="T15" fmla="*/ 6445 h 133"/>
                  <a:gd name="T16" fmla="*/ 63360 w 204"/>
                  <a:gd name="T17" fmla="*/ 3223 h 133"/>
                  <a:gd name="T18" fmla="*/ 56917 w 204"/>
                  <a:gd name="T19" fmla="*/ 0 h 133"/>
                  <a:gd name="T20" fmla="*/ 47609 w 204"/>
                  <a:gd name="T21" fmla="*/ 0 h 133"/>
                  <a:gd name="T22" fmla="*/ 47609 w 204"/>
                  <a:gd name="T23" fmla="*/ 0 h 133"/>
                  <a:gd name="T24" fmla="*/ 12887 w 204"/>
                  <a:gd name="T25" fmla="*/ 12533 h 133"/>
                  <a:gd name="T26" fmla="*/ 12887 w 204"/>
                  <a:gd name="T27" fmla="*/ 12533 h 133"/>
                  <a:gd name="T28" fmla="*/ 6443 w 204"/>
                  <a:gd name="T29" fmla="*/ 15756 h 133"/>
                  <a:gd name="T30" fmla="*/ 3222 w 204"/>
                  <a:gd name="T31" fmla="*/ 22201 h 133"/>
                  <a:gd name="T32" fmla="*/ 0 w 204"/>
                  <a:gd name="T33" fmla="*/ 28289 h 133"/>
                  <a:gd name="T34" fmla="*/ 0 w 204"/>
                  <a:gd name="T35" fmla="*/ 34734 h 133"/>
                  <a:gd name="T36" fmla="*/ 0 w 204"/>
                  <a:gd name="T37" fmla="*/ 34734 h 133"/>
                  <a:gd name="T38" fmla="*/ 3222 w 204"/>
                  <a:gd name="T39" fmla="*/ 41180 h 133"/>
                  <a:gd name="T40" fmla="*/ 9665 w 204"/>
                  <a:gd name="T41" fmla="*/ 44044 h 133"/>
                  <a:gd name="T42" fmla="*/ 15750 w 204"/>
                  <a:gd name="T43" fmla="*/ 47267 h 133"/>
                  <a:gd name="T44" fmla="*/ 22194 w 204"/>
                  <a:gd name="T45" fmla="*/ 47267 h 133"/>
                  <a:gd name="T46" fmla="*/ 60138 w 204"/>
                  <a:gd name="T47" fmla="*/ 34734 h 13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04" h="133">
                    <a:moveTo>
                      <a:pt x="168" y="97"/>
                    </a:moveTo>
                    <a:lnTo>
                      <a:pt x="168" y="97"/>
                    </a:lnTo>
                    <a:lnTo>
                      <a:pt x="186" y="88"/>
                    </a:lnTo>
                    <a:lnTo>
                      <a:pt x="194" y="71"/>
                    </a:lnTo>
                    <a:lnTo>
                      <a:pt x="203" y="53"/>
                    </a:lnTo>
                    <a:lnTo>
                      <a:pt x="194" y="35"/>
                    </a:lnTo>
                    <a:lnTo>
                      <a:pt x="186" y="18"/>
                    </a:lnTo>
                    <a:lnTo>
                      <a:pt x="177" y="9"/>
                    </a:lnTo>
                    <a:lnTo>
                      <a:pt x="159" y="0"/>
                    </a:lnTo>
                    <a:lnTo>
                      <a:pt x="133" y="0"/>
                    </a:lnTo>
                    <a:lnTo>
                      <a:pt x="36" y="35"/>
                    </a:lnTo>
                    <a:lnTo>
                      <a:pt x="18" y="44"/>
                    </a:lnTo>
                    <a:lnTo>
                      <a:pt x="9" y="62"/>
                    </a:lnTo>
                    <a:lnTo>
                      <a:pt x="0" y="79"/>
                    </a:lnTo>
                    <a:lnTo>
                      <a:pt x="0" y="97"/>
                    </a:lnTo>
                    <a:lnTo>
                      <a:pt x="9" y="115"/>
                    </a:lnTo>
                    <a:lnTo>
                      <a:pt x="27" y="123"/>
                    </a:lnTo>
                    <a:lnTo>
                      <a:pt x="44" y="132"/>
                    </a:lnTo>
                    <a:lnTo>
                      <a:pt x="62" y="132"/>
                    </a:lnTo>
                    <a:lnTo>
                      <a:pt x="168" y="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52" name="Freeform 137"/>
              <p:cNvSpPr>
                <a:spLocks noChangeArrowheads="1"/>
              </p:cNvSpPr>
              <p:nvPr/>
            </p:nvSpPr>
            <p:spPr bwMode="auto">
              <a:xfrm>
                <a:off x="4843463" y="6494463"/>
                <a:ext cx="76200" cy="50800"/>
              </a:xfrm>
              <a:custGeom>
                <a:avLst/>
                <a:gdLst>
                  <a:gd name="T0" fmla="*/ 63321 w 213"/>
                  <a:gd name="T1" fmla="*/ 37921 h 142"/>
                  <a:gd name="T2" fmla="*/ 63321 w 213"/>
                  <a:gd name="T3" fmla="*/ 37921 h 142"/>
                  <a:gd name="T4" fmla="*/ 63321 w 213"/>
                  <a:gd name="T5" fmla="*/ 37921 h 142"/>
                  <a:gd name="T6" fmla="*/ 63321 w 213"/>
                  <a:gd name="T7" fmla="*/ 37921 h 142"/>
                  <a:gd name="T8" fmla="*/ 69403 w 213"/>
                  <a:gd name="T9" fmla="*/ 34701 h 142"/>
                  <a:gd name="T10" fmla="*/ 72623 w 213"/>
                  <a:gd name="T11" fmla="*/ 28262 h 142"/>
                  <a:gd name="T12" fmla="*/ 75842 w 213"/>
                  <a:gd name="T13" fmla="*/ 22180 h 142"/>
                  <a:gd name="T14" fmla="*/ 72623 w 213"/>
                  <a:gd name="T15" fmla="*/ 12521 h 142"/>
                  <a:gd name="T16" fmla="*/ 72623 w 213"/>
                  <a:gd name="T17" fmla="*/ 12521 h 142"/>
                  <a:gd name="T18" fmla="*/ 69403 w 213"/>
                  <a:gd name="T19" fmla="*/ 6439 h 142"/>
                  <a:gd name="T20" fmla="*/ 63321 w 213"/>
                  <a:gd name="T21" fmla="*/ 3220 h 142"/>
                  <a:gd name="T22" fmla="*/ 56882 w 213"/>
                  <a:gd name="T23" fmla="*/ 0 h 142"/>
                  <a:gd name="T24" fmla="*/ 50442 w 213"/>
                  <a:gd name="T25" fmla="*/ 3220 h 142"/>
                  <a:gd name="T26" fmla="*/ 50442 w 213"/>
                  <a:gd name="T27" fmla="*/ 3220 h 142"/>
                  <a:gd name="T28" fmla="*/ 12879 w 213"/>
                  <a:gd name="T29" fmla="*/ 15741 h 142"/>
                  <a:gd name="T30" fmla="*/ 12879 w 213"/>
                  <a:gd name="T31" fmla="*/ 15741 h 142"/>
                  <a:gd name="T32" fmla="*/ 12879 w 213"/>
                  <a:gd name="T33" fmla="*/ 15741 h 142"/>
                  <a:gd name="T34" fmla="*/ 6439 w 213"/>
                  <a:gd name="T35" fmla="*/ 18961 h 142"/>
                  <a:gd name="T36" fmla="*/ 3220 w 213"/>
                  <a:gd name="T37" fmla="*/ 25400 h 142"/>
                  <a:gd name="T38" fmla="*/ 0 w 213"/>
                  <a:gd name="T39" fmla="*/ 31482 h 142"/>
                  <a:gd name="T40" fmla="*/ 3220 w 213"/>
                  <a:gd name="T41" fmla="*/ 37921 h 142"/>
                  <a:gd name="T42" fmla="*/ 3220 w 213"/>
                  <a:gd name="T43" fmla="*/ 37921 h 142"/>
                  <a:gd name="T44" fmla="*/ 6439 w 213"/>
                  <a:gd name="T45" fmla="*/ 44361 h 142"/>
                  <a:gd name="T46" fmla="*/ 12879 w 213"/>
                  <a:gd name="T47" fmla="*/ 47223 h 142"/>
                  <a:gd name="T48" fmla="*/ 18961 w 213"/>
                  <a:gd name="T49" fmla="*/ 50442 h 142"/>
                  <a:gd name="T50" fmla="*/ 25400 w 213"/>
                  <a:gd name="T51" fmla="*/ 50442 h 142"/>
                  <a:gd name="T52" fmla="*/ 63321 w 213"/>
                  <a:gd name="T53" fmla="*/ 37921 h 1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3" h="142">
                    <a:moveTo>
                      <a:pt x="177" y="106"/>
                    </a:moveTo>
                    <a:lnTo>
                      <a:pt x="177" y="106"/>
                    </a:lnTo>
                    <a:lnTo>
                      <a:pt x="194" y="97"/>
                    </a:lnTo>
                    <a:lnTo>
                      <a:pt x="203" y="79"/>
                    </a:lnTo>
                    <a:lnTo>
                      <a:pt x="212" y="62"/>
                    </a:lnTo>
                    <a:lnTo>
                      <a:pt x="203" y="35"/>
                    </a:lnTo>
                    <a:lnTo>
                      <a:pt x="194" y="18"/>
                    </a:lnTo>
                    <a:lnTo>
                      <a:pt x="177" y="9"/>
                    </a:lnTo>
                    <a:lnTo>
                      <a:pt x="159" y="0"/>
                    </a:lnTo>
                    <a:lnTo>
                      <a:pt x="141" y="9"/>
                    </a:lnTo>
                    <a:lnTo>
                      <a:pt x="36" y="44"/>
                    </a:lnTo>
                    <a:lnTo>
                      <a:pt x="18" y="53"/>
                    </a:lnTo>
                    <a:lnTo>
                      <a:pt x="9" y="71"/>
                    </a:lnTo>
                    <a:lnTo>
                      <a:pt x="0" y="88"/>
                    </a:lnTo>
                    <a:lnTo>
                      <a:pt x="9" y="106"/>
                    </a:lnTo>
                    <a:lnTo>
                      <a:pt x="18" y="124"/>
                    </a:lnTo>
                    <a:lnTo>
                      <a:pt x="36" y="132"/>
                    </a:lnTo>
                    <a:lnTo>
                      <a:pt x="53" y="141"/>
                    </a:lnTo>
                    <a:lnTo>
                      <a:pt x="71" y="141"/>
                    </a:lnTo>
                    <a:lnTo>
                      <a:pt x="177"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53" name="Freeform 138"/>
              <p:cNvSpPr>
                <a:spLocks noChangeArrowheads="1"/>
              </p:cNvSpPr>
              <p:nvPr/>
            </p:nvSpPr>
            <p:spPr bwMode="auto">
              <a:xfrm>
                <a:off x="4951413" y="6456363"/>
                <a:ext cx="79375" cy="53975"/>
              </a:xfrm>
              <a:custGeom>
                <a:avLst/>
                <a:gdLst>
                  <a:gd name="T0" fmla="*/ 28604 w 222"/>
                  <a:gd name="T1" fmla="*/ 50400 h 151"/>
                  <a:gd name="T2" fmla="*/ 63285 w 222"/>
                  <a:gd name="T3" fmla="*/ 37890 h 151"/>
                  <a:gd name="T4" fmla="*/ 63285 w 222"/>
                  <a:gd name="T5" fmla="*/ 37890 h 151"/>
                  <a:gd name="T6" fmla="*/ 63285 w 222"/>
                  <a:gd name="T7" fmla="*/ 37890 h 151"/>
                  <a:gd name="T8" fmla="*/ 63285 w 222"/>
                  <a:gd name="T9" fmla="*/ 37890 h 151"/>
                  <a:gd name="T10" fmla="*/ 72582 w 222"/>
                  <a:gd name="T11" fmla="*/ 34673 h 151"/>
                  <a:gd name="T12" fmla="*/ 75800 w 222"/>
                  <a:gd name="T13" fmla="*/ 28596 h 151"/>
                  <a:gd name="T14" fmla="*/ 79017 w 222"/>
                  <a:gd name="T15" fmla="*/ 18945 h 151"/>
                  <a:gd name="T16" fmla="*/ 75800 w 222"/>
                  <a:gd name="T17" fmla="*/ 12511 h 151"/>
                  <a:gd name="T18" fmla="*/ 75800 w 222"/>
                  <a:gd name="T19" fmla="*/ 12511 h 151"/>
                  <a:gd name="T20" fmla="*/ 72582 w 222"/>
                  <a:gd name="T21" fmla="*/ 6434 h 151"/>
                  <a:gd name="T22" fmla="*/ 66503 w 222"/>
                  <a:gd name="T23" fmla="*/ 0 h 151"/>
                  <a:gd name="T24" fmla="*/ 56850 w 222"/>
                  <a:gd name="T25" fmla="*/ 0 h 151"/>
                  <a:gd name="T26" fmla="*/ 50771 w 222"/>
                  <a:gd name="T27" fmla="*/ 0 h 151"/>
                  <a:gd name="T28" fmla="*/ 50771 w 222"/>
                  <a:gd name="T29" fmla="*/ 0 h 151"/>
                  <a:gd name="T30" fmla="*/ 12872 w 222"/>
                  <a:gd name="T31" fmla="*/ 12511 h 151"/>
                  <a:gd name="T32" fmla="*/ 12872 w 222"/>
                  <a:gd name="T33" fmla="*/ 12511 h 151"/>
                  <a:gd name="T34" fmla="*/ 12872 w 222"/>
                  <a:gd name="T35" fmla="*/ 12511 h 151"/>
                  <a:gd name="T36" fmla="*/ 6436 w 222"/>
                  <a:gd name="T37" fmla="*/ 18945 h 151"/>
                  <a:gd name="T38" fmla="*/ 3218 w 222"/>
                  <a:gd name="T39" fmla="*/ 25379 h 151"/>
                  <a:gd name="T40" fmla="*/ 0 w 222"/>
                  <a:gd name="T41" fmla="*/ 31456 h 151"/>
                  <a:gd name="T42" fmla="*/ 3218 w 222"/>
                  <a:gd name="T43" fmla="*/ 37890 h 151"/>
                  <a:gd name="T44" fmla="*/ 3218 w 222"/>
                  <a:gd name="T45" fmla="*/ 37890 h 151"/>
                  <a:gd name="T46" fmla="*/ 6436 w 222"/>
                  <a:gd name="T47" fmla="*/ 47541 h 151"/>
                  <a:gd name="T48" fmla="*/ 12872 w 222"/>
                  <a:gd name="T49" fmla="*/ 50400 h 151"/>
                  <a:gd name="T50" fmla="*/ 18950 w 222"/>
                  <a:gd name="T51" fmla="*/ 53618 h 151"/>
                  <a:gd name="T52" fmla="*/ 28604 w 222"/>
                  <a:gd name="T53" fmla="*/ 50400 h 15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2" h="151">
                    <a:moveTo>
                      <a:pt x="80" y="141"/>
                    </a:moveTo>
                    <a:lnTo>
                      <a:pt x="177" y="106"/>
                    </a:lnTo>
                    <a:lnTo>
                      <a:pt x="203" y="97"/>
                    </a:lnTo>
                    <a:lnTo>
                      <a:pt x="212" y="80"/>
                    </a:lnTo>
                    <a:lnTo>
                      <a:pt x="221" y="53"/>
                    </a:lnTo>
                    <a:lnTo>
                      <a:pt x="212" y="35"/>
                    </a:lnTo>
                    <a:lnTo>
                      <a:pt x="203" y="18"/>
                    </a:lnTo>
                    <a:lnTo>
                      <a:pt x="186" y="0"/>
                    </a:lnTo>
                    <a:lnTo>
                      <a:pt x="159" y="0"/>
                    </a:lnTo>
                    <a:lnTo>
                      <a:pt x="142" y="0"/>
                    </a:lnTo>
                    <a:lnTo>
                      <a:pt x="36" y="35"/>
                    </a:lnTo>
                    <a:lnTo>
                      <a:pt x="18" y="53"/>
                    </a:lnTo>
                    <a:lnTo>
                      <a:pt x="9" y="71"/>
                    </a:lnTo>
                    <a:lnTo>
                      <a:pt x="0" y="88"/>
                    </a:lnTo>
                    <a:lnTo>
                      <a:pt x="9" y="106"/>
                    </a:lnTo>
                    <a:lnTo>
                      <a:pt x="18" y="133"/>
                    </a:lnTo>
                    <a:lnTo>
                      <a:pt x="36" y="141"/>
                    </a:lnTo>
                    <a:lnTo>
                      <a:pt x="53" y="150"/>
                    </a:lnTo>
                    <a:lnTo>
                      <a:pt x="80" y="1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54" name="Freeform 139"/>
              <p:cNvSpPr>
                <a:spLocks noChangeArrowheads="1"/>
              </p:cNvSpPr>
              <p:nvPr/>
            </p:nvSpPr>
            <p:spPr bwMode="auto">
              <a:xfrm>
                <a:off x="5059363" y="6411913"/>
                <a:ext cx="79375" cy="57150"/>
              </a:xfrm>
              <a:custGeom>
                <a:avLst/>
                <a:gdLst>
                  <a:gd name="T0" fmla="*/ 28733 w 221"/>
                  <a:gd name="T1" fmla="*/ 56791 h 159"/>
                  <a:gd name="T2" fmla="*/ 66445 w 221"/>
                  <a:gd name="T3" fmla="*/ 40975 h 159"/>
                  <a:gd name="T4" fmla="*/ 66445 w 221"/>
                  <a:gd name="T5" fmla="*/ 40975 h 159"/>
                  <a:gd name="T6" fmla="*/ 66445 w 221"/>
                  <a:gd name="T7" fmla="*/ 40975 h 159"/>
                  <a:gd name="T8" fmla="*/ 66445 w 221"/>
                  <a:gd name="T9" fmla="*/ 40975 h 159"/>
                  <a:gd name="T10" fmla="*/ 72551 w 221"/>
                  <a:gd name="T11" fmla="*/ 38100 h 159"/>
                  <a:gd name="T12" fmla="*/ 75783 w 221"/>
                  <a:gd name="T13" fmla="*/ 31630 h 159"/>
                  <a:gd name="T14" fmla="*/ 79016 w 221"/>
                  <a:gd name="T15" fmla="*/ 21925 h 159"/>
                  <a:gd name="T16" fmla="*/ 75783 w 221"/>
                  <a:gd name="T17" fmla="*/ 12580 h 159"/>
                  <a:gd name="T18" fmla="*/ 75783 w 221"/>
                  <a:gd name="T19" fmla="*/ 12580 h 159"/>
                  <a:gd name="T20" fmla="*/ 72551 w 221"/>
                  <a:gd name="T21" fmla="*/ 6110 h 159"/>
                  <a:gd name="T22" fmla="*/ 66445 w 221"/>
                  <a:gd name="T23" fmla="*/ 2875 h 159"/>
                  <a:gd name="T24" fmla="*/ 56748 w 221"/>
                  <a:gd name="T25" fmla="*/ 0 h 159"/>
                  <a:gd name="T26" fmla="*/ 50642 w 221"/>
                  <a:gd name="T27" fmla="*/ 2875 h 159"/>
                  <a:gd name="T28" fmla="*/ 47410 w 221"/>
                  <a:gd name="T29" fmla="*/ 2875 h 159"/>
                  <a:gd name="T30" fmla="*/ 12930 w 221"/>
                  <a:gd name="T31" fmla="*/ 15815 h 159"/>
                  <a:gd name="T32" fmla="*/ 12930 w 221"/>
                  <a:gd name="T33" fmla="*/ 15815 h 159"/>
                  <a:gd name="T34" fmla="*/ 12930 w 221"/>
                  <a:gd name="T35" fmla="*/ 15815 h 159"/>
                  <a:gd name="T36" fmla="*/ 6465 w 221"/>
                  <a:gd name="T37" fmla="*/ 21925 h 159"/>
                  <a:gd name="T38" fmla="*/ 3232 w 221"/>
                  <a:gd name="T39" fmla="*/ 28395 h 159"/>
                  <a:gd name="T40" fmla="*/ 0 w 221"/>
                  <a:gd name="T41" fmla="*/ 34865 h 159"/>
                  <a:gd name="T42" fmla="*/ 3232 w 221"/>
                  <a:gd name="T43" fmla="*/ 44210 h 159"/>
                  <a:gd name="T44" fmla="*/ 3232 w 221"/>
                  <a:gd name="T45" fmla="*/ 44210 h 159"/>
                  <a:gd name="T46" fmla="*/ 6465 w 221"/>
                  <a:gd name="T47" fmla="*/ 50680 h 159"/>
                  <a:gd name="T48" fmla="*/ 12930 w 221"/>
                  <a:gd name="T49" fmla="*/ 56791 h 159"/>
                  <a:gd name="T50" fmla="*/ 22268 w 221"/>
                  <a:gd name="T51" fmla="*/ 56791 h 159"/>
                  <a:gd name="T52" fmla="*/ 28733 w 221"/>
                  <a:gd name="T53" fmla="*/ 56791 h 15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1" h="159">
                    <a:moveTo>
                      <a:pt x="80" y="158"/>
                    </a:moveTo>
                    <a:lnTo>
                      <a:pt x="185" y="114"/>
                    </a:lnTo>
                    <a:lnTo>
                      <a:pt x="202" y="106"/>
                    </a:lnTo>
                    <a:lnTo>
                      <a:pt x="211" y="88"/>
                    </a:lnTo>
                    <a:lnTo>
                      <a:pt x="220" y="61"/>
                    </a:lnTo>
                    <a:lnTo>
                      <a:pt x="211" y="35"/>
                    </a:lnTo>
                    <a:lnTo>
                      <a:pt x="202" y="17"/>
                    </a:lnTo>
                    <a:lnTo>
                      <a:pt x="185" y="8"/>
                    </a:lnTo>
                    <a:lnTo>
                      <a:pt x="158" y="0"/>
                    </a:lnTo>
                    <a:lnTo>
                      <a:pt x="141" y="8"/>
                    </a:lnTo>
                    <a:lnTo>
                      <a:pt x="132" y="8"/>
                    </a:lnTo>
                    <a:lnTo>
                      <a:pt x="36" y="44"/>
                    </a:lnTo>
                    <a:lnTo>
                      <a:pt x="18" y="61"/>
                    </a:lnTo>
                    <a:lnTo>
                      <a:pt x="9" y="79"/>
                    </a:lnTo>
                    <a:lnTo>
                      <a:pt x="0" y="97"/>
                    </a:lnTo>
                    <a:lnTo>
                      <a:pt x="9" y="123"/>
                    </a:lnTo>
                    <a:lnTo>
                      <a:pt x="18" y="141"/>
                    </a:lnTo>
                    <a:lnTo>
                      <a:pt x="36" y="158"/>
                    </a:lnTo>
                    <a:lnTo>
                      <a:pt x="62" y="158"/>
                    </a:lnTo>
                    <a:lnTo>
                      <a:pt x="80" y="1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55" name="Freeform 140"/>
              <p:cNvSpPr>
                <a:spLocks noChangeArrowheads="1"/>
              </p:cNvSpPr>
              <p:nvPr/>
            </p:nvSpPr>
            <p:spPr bwMode="auto">
              <a:xfrm>
                <a:off x="5167313" y="6367463"/>
                <a:ext cx="79375" cy="60325"/>
              </a:xfrm>
              <a:custGeom>
                <a:avLst/>
                <a:gdLst>
                  <a:gd name="T0" fmla="*/ 28604 w 222"/>
                  <a:gd name="T1" fmla="*/ 56755 h 169"/>
                  <a:gd name="T2" fmla="*/ 63285 w 222"/>
                  <a:gd name="T3" fmla="*/ 41050 h 169"/>
                  <a:gd name="T4" fmla="*/ 63285 w 222"/>
                  <a:gd name="T5" fmla="*/ 41050 h 169"/>
                  <a:gd name="T6" fmla="*/ 66503 w 222"/>
                  <a:gd name="T7" fmla="*/ 41050 h 169"/>
                  <a:gd name="T8" fmla="*/ 66503 w 222"/>
                  <a:gd name="T9" fmla="*/ 41050 h 169"/>
                  <a:gd name="T10" fmla="*/ 72582 w 222"/>
                  <a:gd name="T11" fmla="*/ 37837 h 169"/>
                  <a:gd name="T12" fmla="*/ 75800 w 222"/>
                  <a:gd name="T13" fmla="*/ 28556 h 169"/>
                  <a:gd name="T14" fmla="*/ 79017 w 222"/>
                  <a:gd name="T15" fmla="*/ 22131 h 169"/>
                  <a:gd name="T16" fmla="*/ 75800 w 222"/>
                  <a:gd name="T17" fmla="*/ 12493 h 169"/>
                  <a:gd name="T18" fmla="*/ 75800 w 222"/>
                  <a:gd name="T19" fmla="*/ 12493 h 169"/>
                  <a:gd name="T20" fmla="*/ 69364 w 222"/>
                  <a:gd name="T21" fmla="*/ 6425 h 169"/>
                  <a:gd name="T22" fmla="*/ 63285 w 222"/>
                  <a:gd name="T23" fmla="*/ 0 h 169"/>
                  <a:gd name="T24" fmla="*/ 56850 w 222"/>
                  <a:gd name="T25" fmla="*/ 0 h 169"/>
                  <a:gd name="T26" fmla="*/ 47553 w 222"/>
                  <a:gd name="T27" fmla="*/ 0 h 169"/>
                  <a:gd name="T28" fmla="*/ 47553 w 222"/>
                  <a:gd name="T29" fmla="*/ 0 h 169"/>
                  <a:gd name="T30" fmla="*/ 12872 w 222"/>
                  <a:gd name="T31" fmla="*/ 15706 h 169"/>
                  <a:gd name="T32" fmla="*/ 12872 w 222"/>
                  <a:gd name="T33" fmla="*/ 15706 h 169"/>
                  <a:gd name="T34" fmla="*/ 12872 w 222"/>
                  <a:gd name="T35" fmla="*/ 15706 h 169"/>
                  <a:gd name="T36" fmla="*/ 3218 w 222"/>
                  <a:gd name="T37" fmla="*/ 22131 h 169"/>
                  <a:gd name="T38" fmla="*/ 0 w 222"/>
                  <a:gd name="T39" fmla="*/ 28556 h 169"/>
                  <a:gd name="T40" fmla="*/ 0 w 222"/>
                  <a:gd name="T41" fmla="*/ 37837 h 169"/>
                  <a:gd name="T42" fmla="*/ 0 w 222"/>
                  <a:gd name="T43" fmla="*/ 44262 h 169"/>
                  <a:gd name="T44" fmla="*/ 0 w 222"/>
                  <a:gd name="T45" fmla="*/ 44262 h 169"/>
                  <a:gd name="T46" fmla="*/ 6436 w 222"/>
                  <a:gd name="T47" fmla="*/ 53543 h 169"/>
                  <a:gd name="T48" fmla="*/ 12872 w 222"/>
                  <a:gd name="T49" fmla="*/ 56755 h 169"/>
                  <a:gd name="T50" fmla="*/ 22168 w 222"/>
                  <a:gd name="T51" fmla="*/ 59968 h 169"/>
                  <a:gd name="T52" fmla="*/ 28604 w 222"/>
                  <a:gd name="T53" fmla="*/ 56755 h 16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2" h="169">
                    <a:moveTo>
                      <a:pt x="80" y="159"/>
                    </a:moveTo>
                    <a:lnTo>
                      <a:pt x="177" y="115"/>
                    </a:lnTo>
                    <a:lnTo>
                      <a:pt x="186" y="115"/>
                    </a:lnTo>
                    <a:lnTo>
                      <a:pt x="203" y="106"/>
                    </a:lnTo>
                    <a:lnTo>
                      <a:pt x="212" y="80"/>
                    </a:lnTo>
                    <a:lnTo>
                      <a:pt x="221" y="62"/>
                    </a:lnTo>
                    <a:lnTo>
                      <a:pt x="212" y="35"/>
                    </a:lnTo>
                    <a:lnTo>
                      <a:pt x="194" y="18"/>
                    </a:lnTo>
                    <a:lnTo>
                      <a:pt x="177" y="0"/>
                    </a:lnTo>
                    <a:lnTo>
                      <a:pt x="159" y="0"/>
                    </a:lnTo>
                    <a:lnTo>
                      <a:pt x="133" y="0"/>
                    </a:lnTo>
                    <a:lnTo>
                      <a:pt x="36" y="44"/>
                    </a:lnTo>
                    <a:lnTo>
                      <a:pt x="9" y="62"/>
                    </a:lnTo>
                    <a:lnTo>
                      <a:pt x="0" y="80"/>
                    </a:lnTo>
                    <a:lnTo>
                      <a:pt x="0" y="106"/>
                    </a:lnTo>
                    <a:lnTo>
                      <a:pt x="0" y="124"/>
                    </a:lnTo>
                    <a:lnTo>
                      <a:pt x="18" y="150"/>
                    </a:lnTo>
                    <a:lnTo>
                      <a:pt x="36" y="159"/>
                    </a:lnTo>
                    <a:lnTo>
                      <a:pt x="62" y="168"/>
                    </a:lnTo>
                    <a:lnTo>
                      <a:pt x="80" y="15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56" name="Freeform 141"/>
              <p:cNvSpPr>
                <a:spLocks noChangeArrowheads="1"/>
              </p:cNvSpPr>
              <p:nvPr/>
            </p:nvSpPr>
            <p:spPr bwMode="auto">
              <a:xfrm>
                <a:off x="5268913" y="6316663"/>
                <a:ext cx="82550" cy="63500"/>
              </a:xfrm>
              <a:custGeom>
                <a:avLst/>
                <a:gdLst>
                  <a:gd name="T0" fmla="*/ 34815 w 230"/>
                  <a:gd name="T1" fmla="*/ 60271 h 177"/>
                  <a:gd name="T2" fmla="*/ 69629 w 230"/>
                  <a:gd name="T3" fmla="*/ 44127 h 177"/>
                  <a:gd name="T4" fmla="*/ 69629 w 230"/>
                  <a:gd name="T5" fmla="*/ 44127 h 177"/>
                  <a:gd name="T6" fmla="*/ 69629 w 230"/>
                  <a:gd name="T7" fmla="*/ 44127 h 177"/>
                  <a:gd name="T8" fmla="*/ 69629 w 230"/>
                  <a:gd name="T9" fmla="*/ 44127 h 177"/>
                  <a:gd name="T10" fmla="*/ 76090 w 230"/>
                  <a:gd name="T11" fmla="*/ 38028 h 177"/>
                  <a:gd name="T12" fmla="*/ 82191 w 230"/>
                  <a:gd name="T13" fmla="*/ 31571 h 177"/>
                  <a:gd name="T14" fmla="*/ 82191 w 230"/>
                  <a:gd name="T15" fmla="*/ 22243 h 177"/>
                  <a:gd name="T16" fmla="*/ 78961 w 230"/>
                  <a:gd name="T17" fmla="*/ 12556 h 177"/>
                  <a:gd name="T18" fmla="*/ 78961 w 230"/>
                  <a:gd name="T19" fmla="*/ 12556 h 177"/>
                  <a:gd name="T20" fmla="*/ 72859 w 230"/>
                  <a:gd name="T21" fmla="*/ 6458 h 177"/>
                  <a:gd name="T22" fmla="*/ 66399 w 230"/>
                  <a:gd name="T23" fmla="*/ 3229 h 177"/>
                  <a:gd name="T24" fmla="*/ 57067 w 230"/>
                  <a:gd name="T25" fmla="*/ 0 h 177"/>
                  <a:gd name="T26" fmla="*/ 50607 w 230"/>
                  <a:gd name="T27" fmla="*/ 3229 h 177"/>
                  <a:gd name="T28" fmla="*/ 47377 w 230"/>
                  <a:gd name="T29" fmla="*/ 3229 h 177"/>
                  <a:gd name="T30" fmla="*/ 15792 w 230"/>
                  <a:gd name="T31" fmla="*/ 19014 h 177"/>
                  <a:gd name="T32" fmla="*/ 15792 w 230"/>
                  <a:gd name="T33" fmla="*/ 19014 h 177"/>
                  <a:gd name="T34" fmla="*/ 15792 w 230"/>
                  <a:gd name="T35" fmla="*/ 19014 h 177"/>
                  <a:gd name="T36" fmla="*/ 6102 w 230"/>
                  <a:gd name="T37" fmla="*/ 25472 h 177"/>
                  <a:gd name="T38" fmla="*/ 3230 w 230"/>
                  <a:gd name="T39" fmla="*/ 31571 h 177"/>
                  <a:gd name="T40" fmla="*/ 0 w 230"/>
                  <a:gd name="T41" fmla="*/ 41257 h 177"/>
                  <a:gd name="T42" fmla="*/ 3230 w 230"/>
                  <a:gd name="T43" fmla="*/ 50585 h 177"/>
                  <a:gd name="T44" fmla="*/ 3230 w 230"/>
                  <a:gd name="T45" fmla="*/ 50585 h 177"/>
                  <a:gd name="T46" fmla="*/ 9332 w 230"/>
                  <a:gd name="T47" fmla="*/ 57042 h 177"/>
                  <a:gd name="T48" fmla="*/ 15792 w 230"/>
                  <a:gd name="T49" fmla="*/ 63141 h 177"/>
                  <a:gd name="T50" fmla="*/ 25124 w 230"/>
                  <a:gd name="T51" fmla="*/ 63141 h 177"/>
                  <a:gd name="T52" fmla="*/ 34815 w 230"/>
                  <a:gd name="T53" fmla="*/ 60271 h 17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30" h="177">
                    <a:moveTo>
                      <a:pt x="97" y="168"/>
                    </a:moveTo>
                    <a:lnTo>
                      <a:pt x="194" y="123"/>
                    </a:lnTo>
                    <a:lnTo>
                      <a:pt x="212" y="106"/>
                    </a:lnTo>
                    <a:lnTo>
                      <a:pt x="229" y="88"/>
                    </a:lnTo>
                    <a:lnTo>
                      <a:pt x="229" y="62"/>
                    </a:lnTo>
                    <a:lnTo>
                      <a:pt x="220" y="35"/>
                    </a:lnTo>
                    <a:lnTo>
                      <a:pt x="203" y="18"/>
                    </a:lnTo>
                    <a:lnTo>
                      <a:pt x="185" y="9"/>
                    </a:lnTo>
                    <a:lnTo>
                      <a:pt x="159" y="0"/>
                    </a:lnTo>
                    <a:lnTo>
                      <a:pt x="141" y="9"/>
                    </a:lnTo>
                    <a:lnTo>
                      <a:pt x="132" y="9"/>
                    </a:lnTo>
                    <a:lnTo>
                      <a:pt x="44" y="53"/>
                    </a:lnTo>
                    <a:lnTo>
                      <a:pt x="17" y="71"/>
                    </a:lnTo>
                    <a:lnTo>
                      <a:pt x="9" y="88"/>
                    </a:lnTo>
                    <a:lnTo>
                      <a:pt x="0" y="115"/>
                    </a:lnTo>
                    <a:lnTo>
                      <a:pt x="9" y="141"/>
                    </a:lnTo>
                    <a:lnTo>
                      <a:pt x="26" y="159"/>
                    </a:lnTo>
                    <a:lnTo>
                      <a:pt x="44" y="176"/>
                    </a:lnTo>
                    <a:lnTo>
                      <a:pt x="70" y="176"/>
                    </a:lnTo>
                    <a:lnTo>
                      <a:pt x="97" y="1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57" name="Freeform 142"/>
              <p:cNvSpPr>
                <a:spLocks noChangeArrowheads="1"/>
              </p:cNvSpPr>
              <p:nvPr/>
            </p:nvSpPr>
            <p:spPr bwMode="auto">
              <a:xfrm>
                <a:off x="5373688" y="6262688"/>
                <a:ext cx="79375" cy="66675"/>
              </a:xfrm>
              <a:custGeom>
                <a:avLst/>
                <a:gdLst>
                  <a:gd name="T0" fmla="*/ 34682 w 222"/>
                  <a:gd name="T1" fmla="*/ 63090 h 186"/>
                  <a:gd name="T2" fmla="*/ 69364 w 222"/>
                  <a:gd name="T3" fmla="*/ 44092 h 186"/>
                  <a:gd name="T4" fmla="*/ 69364 w 222"/>
                  <a:gd name="T5" fmla="*/ 44092 h 186"/>
                  <a:gd name="T6" fmla="*/ 69364 w 222"/>
                  <a:gd name="T7" fmla="*/ 44092 h 186"/>
                  <a:gd name="T8" fmla="*/ 75800 w 222"/>
                  <a:gd name="T9" fmla="*/ 37998 h 186"/>
                  <a:gd name="T10" fmla="*/ 79017 w 222"/>
                  <a:gd name="T11" fmla="*/ 31545 h 186"/>
                  <a:gd name="T12" fmla="*/ 79017 w 222"/>
                  <a:gd name="T13" fmla="*/ 22225 h 186"/>
                  <a:gd name="T14" fmla="*/ 79017 w 222"/>
                  <a:gd name="T15" fmla="*/ 12546 h 186"/>
                  <a:gd name="T16" fmla="*/ 79017 w 222"/>
                  <a:gd name="T17" fmla="*/ 12546 h 186"/>
                  <a:gd name="T18" fmla="*/ 72582 w 222"/>
                  <a:gd name="T19" fmla="*/ 6452 h 186"/>
                  <a:gd name="T20" fmla="*/ 62928 w 222"/>
                  <a:gd name="T21" fmla="*/ 3226 h 186"/>
                  <a:gd name="T22" fmla="*/ 53632 w 222"/>
                  <a:gd name="T23" fmla="*/ 0 h 186"/>
                  <a:gd name="T24" fmla="*/ 47196 w 222"/>
                  <a:gd name="T25" fmla="*/ 3226 h 186"/>
                  <a:gd name="T26" fmla="*/ 43978 w 222"/>
                  <a:gd name="T27" fmla="*/ 3226 h 186"/>
                  <a:gd name="T28" fmla="*/ 12514 w 222"/>
                  <a:gd name="T29" fmla="*/ 22225 h 186"/>
                  <a:gd name="T30" fmla="*/ 12514 w 222"/>
                  <a:gd name="T31" fmla="*/ 22225 h 186"/>
                  <a:gd name="T32" fmla="*/ 12514 w 222"/>
                  <a:gd name="T33" fmla="*/ 22225 h 186"/>
                  <a:gd name="T34" fmla="*/ 6436 w 222"/>
                  <a:gd name="T35" fmla="*/ 28319 h 186"/>
                  <a:gd name="T36" fmla="*/ 0 w 222"/>
                  <a:gd name="T37" fmla="*/ 34771 h 186"/>
                  <a:gd name="T38" fmla="*/ 0 w 222"/>
                  <a:gd name="T39" fmla="*/ 44092 h 186"/>
                  <a:gd name="T40" fmla="*/ 3218 w 222"/>
                  <a:gd name="T41" fmla="*/ 53770 h 186"/>
                  <a:gd name="T42" fmla="*/ 3218 w 222"/>
                  <a:gd name="T43" fmla="*/ 53770 h 186"/>
                  <a:gd name="T44" fmla="*/ 9296 w 222"/>
                  <a:gd name="T45" fmla="*/ 60223 h 186"/>
                  <a:gd name="T46" fmla="*/ 15732 w 222"/>
                  <a:gd name="T47" fmla="*/ 63090 h 186"/>
                  <a:gd name="T48" fmla="*/ 25386 w 222"/>
                  <a:gd name="T49" fmla="*/ 66317 h 186"/>
                  <a:gd name="T50" fmla="*/ 34682 w 222"/>
                  <a:gd name="T51" fmla="*/ 63090 h 1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2" h="186">
                    <a:moveTo>
                      <a:pt x="97" y="176"/>
                    </a:moveTo>
                    <a:lnTo>
                      <a:pt x="194" y="123"/>
                    </a:lnTo>
                    <a:lnTo>
                      <a:pt x="212" y="106"/>
                    </a:lnTo>
                    <a:lnTo>
                      <a:pt x="221" y="88"/>
                    </a:lnTo>
                    <a:lnTo>
                      <a:pt x="221" y="62"/>
                    </a:lnTo>
                    <a:lnTo>
                      <a:pt x="221" y="35"/>
                    </a:lnTo>
                    <a:lnTo>
                      <a:pt x="203" y="18"/>
                    </a:lnTo>
                    <a:lnTo>
                      <a:pt x="176" y="9"/>
                    </a:lnTo>
                    <a:lnTo>
                      <a:pt x="150" y="0"/>
                    </a:lnTo>
                    <a:lnTo>
                      <a:pt x="132" y="9"/>
                    </a:lnTo>
                    <a:lnTo>
                      <a:pt x="123" y="9"/>
                    </a:lnTo>
                    <a:lnTo>
                      <a:pt x="35" y="62"/>
                    </a:lnTo>
                    <a:lnTo>
                      <a:pt x="18" y="79"/>
                    </a:lnTo>
                    <a:lnTo>
                      <a:pt x="0" y="97"/>
                    </a:lnTo>
                    <a:lnTo>
                      <a:pt x="0" y="123"/>
                    </a:lnTo>
                    <a:lnTo>
                      <a:pt x="9" y="150"/>
                    </a:lnTo>
                    <a:lnTo>
                      <a:pt x="26" y="168"/>
                    </a:lnTo>
                    <a:lnTo>
                      <a:pt x="44" y="176"/>
                    </a:lnTo>
                    <a:lnTo>
                      <a:pt x="71" y="185"/>
                    </a:lnTo>
                    <a:lnTo>
                      <a:pt x="97" y="17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58" name="Freeform 143"/>
              <p:cNvSpPr>
                <a:spLocks noChangeArrowheads="1"/>
              </p:cNvSpPr>
              <p:nvPr/>
            </p:nvSpPr>
            <p:spPr bwMode="auto">
              <a:xfrm>
                <a:off x="5475288" y="6205538"/>
                <a:ext cx="79375" cy="66675"/>
              </a:xfrm>
              <a:custGeom>
                <a:avLst/>
                <a:gdLst>
                  <a:gd name="T0" fmla="*/ 34682 w 222"/>
                  <a:gd name="T1" fmla="*/ 63449 h 186"/>
                  <a:gd name="T2" fmla="*/ 66503 w 222"/>
                  <a:gd name="T3" fmla="*/ 44450 h 186"/>
                  <a:gd name="T4" fmla="*/ 66503 w 222"/>
                  <a:gd name="T5" fmla="*/ 44450 h 186"/>
                  <a:gd name="T6" fmla="*/ 66503 w 222"/>
                  <a:gd name="T7" fmla="*/ 44450 h 186"/>
                  <a:gd name="T8" fmla="*/ 75800 w 222"/>
                  <a:gd name="T9" fmla="*/ 37998 h 186"/>
                  <a:gd name="T10" fmla="*/ 79017 w 222"/>
                  <a:gd name="T11" fmla="*/ 28319 h 186"/>
                  <a:gd name="T12" fmla="*/ 79017 w 222"/>
                  <a:gd name="T13" fmla="*/ 18999 h 186"/>
                  <a:gd name="T14" fmla="*/ 75800 w 222"/>
                  <a:gd name="T15" fmla="*/ 9679 h 186"/>
                  <a:gd name="T16" fmla="*/ 75800 w 222"/>
                  <a:gd name="T17" fmla="*/ 9679 h 186"/>
                  <a:gd name="T18" fmla="*/ 69364 w 222"/>
                  <a:gd name="T19" fmla="*/ 3226 h 186"/>
                  <a:gd name="T20" fmla="*/ 60068 w 222"/>
                  <a:gd name="T21" fmla="*/ 0 h 186"/>
                  <a:gd name="T22" fmla="*/ 50414 w 222"/>
                  <a:gd name="T23" fmla="*/ 0 h 186"/>
                  <a:gd name="T24" fmla="*/ 44336 w 222"/>
                  <a:gd name="T25" fmla="*/ 3226 h 186"/>
                  <a:gd name="T26" fmla="*/ 44336 w 222"/>
                  <a:gd name="T27" fmla="*/ 3226 h 186"/>
                  <a:gd name="T28" fmla="*/ 9654 w 222"/>
                  <a:gd name="T29" fmla="*/ 22225 h 186"/>
                  <a:gd name="T30" fmla="*/ 9654 w 222"/>
                  <a:gd name="T31" fmla="*/ 22225 h 186"/>
                  <a:gd name="T32" fmla="*/ 9654 w 222"/>
                  <a:gd name="T33" fmla="*/ 22225 h 186"/>
                  <a:gd name="T34" fmla="*/ 3218 w 222"/>
                  <a:gd name="T35" fmla="*/ 28319 h 186"/>
                  <a:gd name="T36" fmla="*/ 0 w 222"/>
                  <a:gd name="T37" fmla="*/ 37998 h 186"/>
                  <a:gd name="T38" fmla="*/ 0 w 222"/>
                  <a:gd name="T39" fmla="*/ 47318 h 186"/>
                  <a:gd name="T40" fmla="*/ 3218 w 222"/>
                  <a:gd name="T41" fmla="*/ 53770 h 186"/>
                  <a:gd name="T42" fmla="*/ 3218 w 222"/>
                  <a:gd name="T43" fmla="*/ 53770 h 186"/>
                  <a:gd name="T44" fmla="*/ 9654 w 222"/>
                  <a:gd name="T45" fmla="*/ 63449 h 186"/>
                  <a:gd name="T46" fmla="*/ 15732 w 222"/>
                  <a:gd name="T47" fmla="*/ 66317 h 186"/>
                  <a:gd name="T48" fmla="*/ 25386 w 222"/>
                  <a:gd name="T49" fmla="*/ 66317 h 186"/>
                  <a:gd name="T50" fmla="*/ 34682 w 222"/>
                  <a:gd name="T51" fmla="*/ 63449 h 1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2" h="186">
                    <a:moveTo>
                      <a:pt x="97" y="177"/>
                    </a:moveTo>
                    <a:lnTo>
                      <a:pt x="186" y="124"/>
                    </a:lnTo>
                    <a:lnTo>
                      <a:pt x="212" y="106"/>
                    </a:lnTo>
                    <a:lnTo>
                      <a:pt x="221" y="79"/>
                    </a:lnTo>
                    <a:lnTo>
                      <a:pt x="221" y="53"/>
                    </a:lnTo>
                    <a:lnTo>
                      <a:pt x="212" y="27"/>
                    </a:lnTo>
                    <a:lnTo>
                      <a:pt x="194" y="9"/>
                    </a:lnTo>
                    <a:lnTo>
                      <a:pt x="168" y="0"/>
                    </a:lnTo>
                    <a:lnTo>
                      <a:pt x="141" y="0"/>
                    </a:lnTo>
                    <a:lnTo>
                      <a:pt x="124" y="9"/>
                    </a:lnTo>
                    <a:lnTo>
                      <a:pt x="27" y="62"/>
                    </a:lnTo>
                    <a:lnTo>
                      <a:pt x="9" y="79"/>
                    </a:lnTo>
                    <a:lnTo>
                      <a:pt x="0" y="106"/>
                    </a:lnTo>
                    <a:lnTo>
                      <a:pt x="0" y="132"/>
                    </a:lnTo>
                    <a:lnTo>
                      <a:pt x="9" y="150"/>
                    </a:lnTo>
                    <a:lnTo>
                      <a:pt x="27" y="177"/>
                    </a:lnTo>
                    <a:lnTo>
                      <a:pt x="44" y="185"/>
                    </a:lnTo>
                    <a:lnTo>
                      <a:pt x="71" y="185"/>
                    </a:lnTo>
                    <a:lnTo>
                      <a:pt x="97" y="17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59" name="Freeform 144"/>
              <p:cNvSpPr>
                <a:spLocks noChangeArrowheads="1"/>
              </p:cNvSpPr>
              <p:nvPr/>
            </p:nvSpPr>
            <p:spPr bwMode="auto">
              <a:xfrm>
                <a:off x="5573713" y="6142038"/>
                <a:ext cx="76200" cy="66675"/>
              </a:xfrm>
              <a:custGeom>
                <a:avLst/>
                <a:gdLst>
                  <a:gd name="T0" fmla="*/ 34701 w 213"/>
                  <a:gd name="T1" fmla="*/ 63090 h 186"/>
                  <a:gd name="T2" fmla="*/ 34701 w 213"/>
                  <a:gd name="T3" fmla="*/ 63090 h 186"/>
                  <a:gd name="T4" fmla="*/ 34701 w 213"/>
                  <a:gd name="T5" fmla="*/ 63090 h 186"/>
                  <a:gd name="T6" fmla="*/ 66183 w 213"/>
                  <a:gd name="T7" fmla="*/ 40865 h 186"/>
                  <a:gd name="T8" fmla="*/ 66183 w 213"/>
                  <a:gd name="T9" fmla="*/ 40865 h 186"/>
                  <a:gd name="T10" fmla="*/ 66183 w 213"/>
                  <a:gd name="T11" fmla="*/ 40865 h 186"/>
                  <a:gd name="T12" fmla="*/ 72623 w 213"/>
                  <a:gd name="T13" fmla="*/ 34771 h 186"/>
                  <a:gd name="T14" fmla="*/ 75842 w 213"/>
                  <a:gd name="T15" fmla="*/ 25093 h 186"/>
                  <a:gd name="T16" fmla="*/ 75842 w 213"/>
                  <a:gd name="T17" fmla="*/ 15773 h 186"/>
                  <a:gd name="T18" fmla="*/ 72623 w 213"/>
                  <a:gd name="T19" fmla="*/ 9320 h 186"/>
                  <a:gd name="T20" fmla="*/ 72623 w 213"/>
                  <a:gd name="T21" fmla="*/ 9320 h 186"/>
                  <a:gd name="T22" fmla="*/ 66183 w 213"/>
                  <a:gd name="T23" fmla="*/ 2868 h 186"/>
                  <a:gd name="T24" fmla="*/ 56882 w 213"/>
                  <a:gd name="T25" fmla="*/ 0 h 186"/>
                  <a:gd name="T26" fmla="*/ 47223 w 213"/>
                  <a:gd name="T27" fmla="*/ 0 h 186"/>
                  <a:gd name="T28" fmla="*/ 37921 w 213"/>
                  <a:gd name="T29" fmla="*/ 2868 h 186"/>
                  <a:gd name="T30" fmla="*/ 37921 w 213"/>
                  <a:gd name="T31" fmla="*/ 2868 h 186"/>
                  <a:gd name="T32" fmla="*/ 37921 w 213"/>
                  <a:gd name="T33" fmla="*/ 2868 h 186"/>
                  <a:gd name="T34" fmla="*/ 9301 w 213"/>
                  <a:gd name="T35" fmla="*/ 25093 h 186"/>
                  <a:gd name="T36" fmla="*/ 9301 w 213"/>
                  <a:gd name="T37" fmla="*/ 25093 h 186"/>
                  <a:gd name="T38" fmla="*/ 3220 w 213"/>
                  <a:gd name="T39" fmla="*/ 31545 h 186"/>
                  <a:gd name="T40" fmla="*/ 0 w 213"/>
                  <a:gd name="T41" fmla="*/ 40865 h 186"/>
                  <a:gd name="T42" fmla="*/ 0 w 213"/>
                  <a:gd name="T43" fmla="*/ 50544 h 186"/>
                  <a:gd name="T44" fmla="*/ 3220 w 213"/>
                  <a:gd name="T45" fmla="*/ 56638 h 186"/>
                  <a:gd name="T46" fmla="*/ 3220 w 213"/>
                  <a:gd name="T47" fmla="*/ 56638 h 186"/>
                  <a:gd name="T48" fmla="*/ 9301 w 213"/>
                  <a:gd name="T49" fmla="*/ 63090 h 186"/>
                  <a:gd name="T50" fmla="*/ 15741 w 213"/>
                  <a:gd name="T51" fmla="*/ 66317 h 186"/>
                  <a:gd name="T52" fmla="*/ 25042 w 213"/>
                  <a:gd name="T53" fmla="*/ 66317 h 186"/>
                  <a:gd name="T54" fmla="*/ 34701 w 213"/>
                  <a:gd name="T55" fmla="*/ 63090 h 1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3" h="186">
                    <a:moveTo>
                      <a:pt x="97" y="176"/>
                    </a:moveTo>
                    <a:lnTo>
                      <a:pt x="97" y="176"/>
                    </a:lnTo>
                    <a:lnTo>
                      <a:pt x="185" y="114"/>
                    </a:lnTo>
                    <a:lnTo>
                      <a:pt x="203" y="97"/>
                    </a:lnTo>
                    <a:lnTo>
                      <a:pt x="212" y="70"/>
                    </a:lnTo>
                    <a:lnTo>
                      <a:pt x="212" y="44"/>
                    </a:lnTo>
                    <a:lnTo>
                      <a:pt x="203" y="26"/>
                    </a:lnTo>
                    <a:lnTo>
                      <a:pt x="185" y="8"/>
                    </a:lnTo>
                    <a:lnTo>
                      <a:pt x="159" y="0"/>
                    </a:lnTo>
                    <a:lnTo>
                      <a:pt x="132" y="0"/>
                    </a:lnTo>
                    <a:lnTo>
                      <a:pt x="106" y="8"/>
                    </a:lnTo>
                    <a:lnTo>
                      <a:pt x="26" y="70"/>
                    </a:lnTo>
                    <a:lnTo>
                      <a:pt x="9" y="88"/>
                    </a:lnTo>
                    <a:lnTo>
                      <a:pt x="0" y="114"/>
                    </a:lnTo>
                    <a:lnTo>
                      <a:pt x="0" y="141"/>
                    </a:lnTo>
                    <a:lnTo>
                      <a:pt x="9" y="158"/>
                    </a:lnTo>
                    <a:lnTo>
                      <a:pt x="26" y="176"/>
                    </a:lnTo>
                    <a:lnTo>
                      <a:pt x="44" y="185"/>
                    </a:lnTo>
                    <a:lnTo>
                      <a:pt x="70" y="185"/>
                    </a:lnTo>
                    <a:lnTo>
                      <a:pt x="97" y="17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60" name="Freeform 145"/>
              <p:cNvSpPr>
                <a:spLocks noChangeArrowheads="1"/>
              </p:cNvSpPr>
              <p:nvPr/>
            </p:nvSpPr>
            <p:spPr bwMode="auto">
              <a:xfrm>
                <a:off x="5665788" y="6069013"/>
                <a:ext cx="76200" cy="73025"/>
              </a:xfrm>
              <a:custGeom>
                <a:avLst/>
                <a:gdLst>
                  <a:gd name="T0" fmla="*/ 37921 w 213"/>
                  <a:gd name="T1" fmla="*/ 66224 h 204"/>
                  <a:gd name="T2" fmla="*/ 37921 w 213"/>
                  <a:gd name="T3" fmla="*/ 66224 h 204"/>
                  <a:gd name="T4" fmla="*/ 69403 w 213"/>
                  <a:gd name="T5" fmla="*/ 44030 h 204"/>
                  <a:gd name="T6" fmla="*/ 69403 w 213"/>
                  <a:gd name="T7" fmla="*/ 44030 h 204"/>
                  <a:gd name="T8" fmla="*/ 72623 w 213"/>
                  <a:gd name="T9" fmla="*/ 34723 h 204"/>
                  <a:gd name="T10" fmla="*/ 75842 w 213"/>
                  <a:gd name="T11" fmla="*/ 25058 h 204"/>
                  <a:gd name="T12" fmla="*/ 75842 w 213"/>
                  <a:gd name="T13" fmla="*/ 18972 h 204"/>
                  <a:gd name="T14" fmla="*/ 69403 w 213"/>
                  <a:gd name="T15" fmla="*/ 9307 h 204"/>
                  <a:gd name="T16" fmla="*/ 69403 w 213"/>
                  <a:gd name="T17" fmla="*/ 9307 h 204"/>
                  <a:gd name="T18" fmla="*/ 62963 w 213"/>
                  <a:gd name="T19" fmla="*/ 2864 h 204"/>
                  <a:gd name="T20" fmla="*/ 53662 w 213"/>
                  <a:gd name="T21" fmla="*/ 0 h 204"/>
                  <a:gd name="T22" fmla="*/ 44003 w 213"/>
                  <a:gd name="T23" fmla="*/ 2864 h 204"/>
                  <a:gd name="T24" fmla="*/ 37921 w 213"/>
                  <a:gd name="T25" fmla="*/ 6085 h 204"/>
                  <a:gd name="T26" fmla="*/ 37921 w 213"/>
                  <a:gd name="T27" fmla="*/ 6085 h 204"/>
                  <a:gd name="T28" fmla="*/ 37921 w 213"/>
                  <a:gd name="T29" fmla="*/ 6085 h 204"/>
                  <a:gd name="T30" fmla="*/ 9301 w 213"/>
                  <a:gd name="T31" fmla="*/ 31501 h 204"/>
                  <a:gd name="T32" fmla="*/ 6082 w 213"/>
                  <a:gd name="T33" fmla="*/ 31501 h 204"/>
                  <a:gd name="T34" fmla="*/ 6082 w 213"/>
                  <a:gd name="T35" fmla="*/ 31501 h 204"/>
                  <a:gd name="T36" fmla="*/ 3220 w 213"/>
                  <a:gd name="T37" fmla="*/ 37944 h 204"/>
                  <a:gd name="T38" fmla="*/ 0 w 213"/>
                  <a:gd name="T39" fmla="*/ 47251 h 204"/>
                  <a:gd name="T40" fmla="*/ 0 w 213"/>
                  <a:gd name="T41" fmla="*/ 56559 h 204"/>
                  <a:gd name="T42" fmla="*/ 3220 w 213"/>
                  <a:gd name="T43" fmla="*/ 63002 h 204"/>
                  <a:gd name="T44" fmla="*/ 3220 w 213"/>
                  <a:gd name="T45" fmla="*/ 63002 h 204"/>
                  <a:gd name="T46" fmla="*/ 12521 w 213"/>
                  <a:gd name="T47" fmla="*/ 69445 h 204"/>
                  <a:gd name="T48" fmla="*/ 18961 w 213"/>
                  <a:gd name="T49" fmla="*/ 72667 h 204"/>
                  <a:gd name="T50" fmla="*/ 28262 w 213"/>
                  <a:gd name="T51" fmla="*/ 72667 h 204"/>
                  <a:gd name="T52" fmla="*/ 37921 w 213"/>
                  <a:gd name="T53" fmla="*/ 66224 h 20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13" h="204">
                    <a:moveTo>
                      <a:pt x="106" y="185"/>
                    </a:moveTo>
                    <a:lnTo>
                      <a:pt x="106" y="185"/>
                    </a:lnTo>
                    <a:lnTo>
                      <a:pt x="194" y="123"/>
                    </a:lnTo>
                    <a:lnTo>
                      <a:pt x="203" y="97"/>
                    </a:lnTo>
                    <a:lnTo>
                      <a:pt x="212" y="70"/>
                    </a:lnTo>
                    <a:lnTo>
                      <a:pt x="212" y="53"/>
                    </a:lnTo>
                    <a:lnTo>
                      <a:pt x="194" y="26"/>
                    </a:lnTo>
                    <a:lnTo>
                      <a:pt x="176" y="8"/>
                    </a:lnTo>
                    <a:lnTo>
                      <a:pt x="150" y="0"/>
                    </a:lnTo>
                    <a:lnTo>
                      <a:pt x="123" y="8"/>
                    </a:lnTo>
                    <a:lnTo>
                      <a:pt x="106" y="17"/>
                    </a:lnTo>
                    <a:lnTo>
                      <a:pt x="26" y="88"/>
                    </a:lnTo>
                    <a:lnTo>
                      <a:pt x="17" y="88"/>
                    </a:lnTo>
                    <a:lnTo>
                      <a:pt x="9" y="106"/>
                    </a:lnTo>
                    <a:lnTo>
                      <a:pt x="0" y="132"/>
                    </a:lnTo>
                    <a:lnTo>
                      <a:pt x="0" y="158"/>
                    </a:lnTo>
                    <a:lnTo>
                      <a:pt x="9" y="176"/>
                    </a:lnTo>
                    <a:lnTo>
                      <a:pt x="35" y="194"/>
                    </a:lnTo>
                    <a:lnTo>
                      <a:pt x="53" y="203"/>
                    </a:lnTo>
                    <a:lnTo>
                      <a:pt x="79" y="203"/>
                    </a:lnTo>
                    <a:lnTo>
                      <a:pt x="106" y="1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61" name="Freeform 146"/>
              <p:cNvSpPr>
                <a:spLocks noChangeArrowheads="1"/>
              </p:cNvSpPr>
              <p:nvPr/>
            </p:nvSpPr>
            <p:spPr bwMode="auto">
              <a:xfrm>
                <a:off x="5751513" y="5992813"/>
                <a:ext cx="76200" cy="73025"/>
              </a:xfrm>
              <a:custGeom>
                <a:avLst/>
                <a:gdLst>
                  <a:gd name="T0" fmla="*/ 69403 w 213"/>
                  <a:gd name="T1" fmla="*/ 6443 h 204"/>
                  <a:gd name="T2" fmla="*/ 69403 w 213"/>
                  <a:gd name="T3" fmla="*/ 6443 h 204"/>
                  <a:gd name="T4" fmla="*/ 60101 w 213"/>
                  <a:gd name="T5" fmla="*/ 0 h 204"/>
                  <a:gd name="T6" fmla="*/ 50442 w 213"/>
                  <a:gd name="T7" fmla="*/ 0 h 204"/>
                  <a:gd name="T8" fmla="*/ 41141 w 213"/>
                  <a:gd name="T9" fmla="*/ 0 h 204"/>
                  <a:gd name="T10" fmla="*/ 34701 w 213"/>
                  <a:gd name="T11" fmla="*/ 6443 h 204"/>
                  <a:gd name="T12" fmla="*/ 34701 w 213"/>
                  <a:gd name="T13" fmla="*/ 6443 h 204"/>
                  <a:gd name="T14" fmla="*/ 34701 w 213"/>
                  <a:gd name="T15" fmla="*/ 6443 h 204"/>
                  <a:gd name="T16" fmla="*/ 9301 w 213"/>
                  <a:gd name="T17" fmla="*/ 31501 h 204"/>
                  <a:gd name="T18" fmla="*/ 9301 w 213"/>
                  <a:gd name="T19" fmla="*/ 31501 h 204"/>
                  <a:gd name="T20" fmla="*/ 9301 w 213"/>
                  <a:gd name="T21" fmla="*/ 31501 h 204"/>
                  <a:gd name="T22" fmla="*/ 3220 w 213"/>
                  <a:gd name="T23" fmla="*/ 41166 h 204"/>
                  <a:gd name="T24" fmla="*/ 0 w 213"/>
                  <a:gd name="T25" fmla="*/ 47251 h 204"/>
                  <a:gd name="T26" fmla="*/ 3220 w 213"/>
                  <a:gd name="T27" fmla="*/ 56917 h 204"/>
                  <a:gd name="T28" fmla="*/ 6439 w 213"/>
                  <a:gd name="T29" fmla="*/ 66224 h 204"/>
                  <a:gd name="T30" fmla="*/ 6439 w 213"/>
                  <a:gd name="T31" fmla="*/ 66224 h 204"/>
                  <a:gd name="T32" fmla="*/ 15741 w 213"/>
                  <a:gd name="T33" fmla="*/ 69445 h 204"/>
                  <a:gd name="T34" fmla="*/ 25400 w 213"/>
                  <a:gd name="T35" fmla="*/ 72667 h 204"/>
                  <a:gd name="T36" fmla="*/ 31482 w 213"/>
                  <a:gd name="T37" fmla="*/ 72667 h 204"/>
                  <a:gd name="T38" fmla="*/ 41141 w 213"/>
                  <a:gd name="T39" fmla="*/ 66224 h 204"/>
                  <a:gd name="T40" fmla="*/ 41141 w 213"/>
                  <a:gd name="T41" fmla="*/ 66224 h 204"/>
                  <a:gd name="T42" fmla="*/ 41141 w 213"/>
                  <a:gd name="T43" fmla="*/ 66224 h 204"/>
                  <a:gd name="T44" fmla="*/ 69403 w 213"/>
                  <a:gd name="T45" fmla="*/ 37944 h 204"/>
                  <a:gd name="T46" fmla="*/ 69403 w 213"/>
                  <a:gd name="T47" fmla="*/ 37944 h 204"/>
                  <a:gd name="T48" fmla="*/ 72623 w 213"/>
                  <a:gd name="T49" fmla="*/ 31501 h 204"/>
                  <a:gd name="T50" fmla="*/ 75842 w 213"/>
                  <a:gd name="T51" fmla="*/ 22194 h 204"/>
                  <a:gd name="T52" fmla="*/ 72623 w 213"/>
                  <a:gd name="T53" fmla="*/ 12529 h 204"/>
                  <a:gd name="T54" fmla="*/ 69403 w 213"/>
                  <a:gd name="T55" fmla="*/ 6443 h 2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3" h="204">
                    <a:moveTo>
                      <a:pt x="194" y="18"/>
                    </a:moveTo>
                    <a:lnTo>
                      <a:pt x="194" y="18"/>
                    </a:lnTo>
                    <a:lnTo>
                      <a:pt x="168" y="0"/>
                    </a:lnTo>
                    <a:lnTo>
                      <a:pt x="141" y="0"/>
                    </a:lnTo>
                    <a:lnTo>
                      <a:pt x="115" y="0"/>
                    </a:lnTo>
                    <a:lnTo>
                      <a:pt x="97" y="18"/>
                    </a:lnTo>
                    <a:lnTo>
                      <a:pt x="26" y="88"/>
                    </a:lnTo>
                    <a:lnTo>
                      <a:pt x="9" y="115"/>
                    </a:lnTo>
                    <a:lnTo>
                      <a:pt x="0" y="132"/>
                    </a:lnTo>
                    <a:lnTo>
                      <a:pt x="9" y="159"/>
                    </a:lnTo>
                    <a:lnTo>
                      <a:pt x="18" y="185"/>
                    </a:lnTo>
                    <a:lnTo>
                      <a:pt x="44" y="194"/>
                    </a:lnTo>
                    <a:lnTo>
                      <a:pt x="71" y="203"/>
                    </a:lnTo>
                    <a:lnTo>
                      <a:pt x="88" y="203"/>
                    </a:lnTo>
                    <a:lnTo>
                      <a:pt x="115" y="185"/>
                    </a:lnTo>
                    <a:lnTo>
                      <a:pt x="194" y="106"/>
                    </a:lnTo>
                    <a:lnTo>
                      <a:pt x="203" y="88"/>
                    </a:lnTo>
                    <a:lnTo>
                      <a:pt x="212" y="62"/>
                    </a:lnTo>
                    <a:lnTo>
                      <a:pt x="203" y="35"/>
                    </a:lnTo>
                    <a:lnTo>
                      <a:pt x="194" y="1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62" name="Freeform 147"/>
              <p:cNvSpPr>
                <a:spLocks noChangeArrowheads="1"/>
              </p:cNvSpPr>
              <p:nvPr/>
            </p:nvSpPr>
            <p:spPr bwMode="auto">
              <a:xfrm>
                <a:off x="5830888" y="5903913"/>
                <a:ext cx="69850" cy="76200"/>
              </a:xfrm>
              <a:custGeom>
                <a:avLst/>
                <a:gdLst>
                  <a:gd name="T0" fmla="*/ 28298 w 195"/>
                  <a:gd name="T1" fmla="*/ 9301 h 213"/>
                  <a:gd name="T2" fmla="*/ 28298 w 195"/>
                  <a:gd name="T3" fmla="*/ 9301 h 213"/>
                  <a:gd name="T4" fmla="*/ 6089 w 195"/>
                  <a:gd name="T5" fmla="*/ 37921 h 213"/>
                  <a:gd name="T6" fmla="*/ 6089 w 195"/>
                  <a:gd name="T7" fmla="*/ 37921 h 213"/>
                  <a:gd name="T8" fmla="*/ 6089 w 195"/>
                  <a:gd name="T9" fmla="*/ 37921 h 213"/>
                  <a:gd name="T10" fmla="*/ 0 w 195"/>
                  <a:gd name="T11" fmla="*/ 47223 h 213"/>
                  <a:gd name="T12" fmla="*/ 0 w 195"/>
                  <a:gd name="T13" fmla="*/ 56882 h 213"/>
                  <a:gd name="T14" fmla="*/ 2866 w 195"/>
                  <a:gd name="T15" fmla="*/ 62963 h 213"/>
                  <a:gd name="T16" fmla="*/ 9313 w 195"/>
                  <a:gd name="T17" fmla="*/ 72623 h 213"/>
                  <a:gd name="T18" fmla="*/ 9313 w 195"/>
                  <a:gd name="T19" fmla="*/ 72623 h 213"/>
                  <a:gd name="T20" fmla="*/ 15761 w 195"/>
                  <a:gd name="T21" fmla="*/ 75842 h 213"/>
                  <a:gd name="T22" fmla="*/ 25074 w 195"/>
                  <a:gd name="T23" fmla="*/ 75842 h 213"/>
                  <a:gd name="T24" fmla="*/ 34746 w 195"/>
                  <a:gd name="T25" fmla="*/ 72623 h 213"/>
                  <a:gd name="T26" fmla="*/ 40835 w 195"/>
                  <a:gd name="T27" fmla="*/ 69403 h 213"/>
                  <a:gd name="T28" fmla="*/ 40835 w 195"/>
                  <a:gd name="T29" fmla="*/ 69403 h 213"/>
                  <a:gd name="T30" fmla="*/ 40835 w 195"/>
                  <a:gd name="T31" fmla="*/ 69403 h 213"/>
                  <a:gd name="T32" fmla="*/ 66268 w 195"/>
                  <a:gd name="T33" fmla="*/ 37921 h 213"/>
                  <a:gd name="T34" fmla="*/ 66268 w 195"/>
                  <a:gd name="T35" fmla="*/ 37921 h 213"/>
                  <a:gd name="T36" fmla="*/ 69492 w 195"/>
                  <a:gd name="T37" fmla="*/ 28262 h 213"/>
                  <a:gd name="T38" fmla="*/ 69492 w 195"/>
                  <a:gd name="T39" fmla="*/ 18961 h 213"/>
                  <a:gd name="T40" fmla="*/ 66268 w 195"/>
                  <a:gd name="T41" fmla="*/ 12521 h 213"/>
                  <a:gd name="T42" fmla="*/ 63044 w 195"/>
                  <a:gd name="T43" fmla="*/ 6082 h 213"/>
                  <a:gd name="T44" fmla="*/ 63044 w 195"/>
                  <a:gd name="T45" fmla="*/ 6082 h 213"/>
                  <a:gd name="T46" fmla="*/ 53731 w 195"/>
                  <a:gd name="T47" fmla="*/ 0 h 213"/>
                  <a:gd name="T48" fmla="*/ 44059 w 195"/>
                  <a:gd name="T49" fmla="*/ 0 h 213"/>
                  <a:gd name="T50" fmla="*/ 34746 w 195"/>
                  <a:gd name="T51" fmla="*/ 3220 h 213"/>
                  <a:gd name="T52" fmla="*/ 28298 w 195"/>
                  <a:gd name="T53" fmla="*/ 9301 h 21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95" h="213">
                    <a:moveTo>
                      <a:pt x="79" y="26"/>
                    </a:moveTo>
                    <a:lnTo>
                      <a:pt x="79" y="26"/>
                    </a:lnTo>
                    <a:lnTo>
                      <a:pt x="17" y="106"/>
                    </a:lnTo>
                    <a:lnTo>
                      <a:pt x="0" y="132"/>
                    </a:lnTo>
                    <a:lnTo>
                      <a:pt x="0" y="159"/>
                    </a:lnTo>
                    <a:lnTo>
                      <a:pt x="8" y="176"/>
                    </a:lnTo>
                    <a:lnTo>
                      <a:pt x="26" y="203"/>
                    </a:lnTo>
                    <a:lnTo>
                      <a:pt x="44" y="212"/>
                    </a:lnTo>
                    <a:lnTo>
                      <a:pt x="70" y="212"/>
                    </a:lnTo>
                    <a:lnTo>
                      <a:pt x="97" y="203"/>
                    </a:lnTo>
                    <a:lnTo>
                      <a:pt x="114" y="194"/>
                    </a:lnTo>
                    <a:lnTo>
                      <a:pt x="185" y="106"/>
                    </a:lnTo>
                    <a:lnTo>
                      <a:pt x="194" y="79"/>
                    </a:lnTo>
                    <a:lnTo>
                      <a:pt x="194" y="53"/>
                    </a:lnTo>
                    <a:lnTo>
                      <a:pt x="185" y="35"/>
                    </a:lnTo>
                    <a:lnTo>
                      <a:pt x="176" y="17"/>
                    </a:lnTo>
                    <a:lnTo>
                      <a:pt x="150" y="0"/>
                    </a:lnTo>
                    <a:lnTo>
                      <a:pt x="123" y="0"/>
                    </a:lnTo>
                    <a:lnTo>
                      <a:pt x="97" y="9"/>
                    </a:lnTo>
                    <a:lnTo>
                      <a:pt x="79" y="2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63" name="Freeform 148"/>
              <p:cNvSpPr>
                <a:spLocks noChangeArrowheads="1"/>
              </p:cNvSpPr>
              <p:nvPr/>
            </p:nvSpPr>
            <p:spPr bwMode="auto">
              <a:xfrm>
                <a:off x="5900738" y="5808663"/>
                <a:ext cx="63500" cy="79375"/>
              </a:xfrm>
              <a:custGeom>
                <a:avLst/>
                <a:gdLst>
                  <a:gd name="T0" fmla="*/ 9328 w 177"/>
                  <a:gd name="T1" fmla="*/ 75800 h 222"/>
                  <a:gd name="T2" fmla="*/ 9328 w 177"/>
                  <a:gd name="T3" fmla="*/ 75800 h 222"/>
                  <a:gd name="T4" fmla="*/ 19014 w 177"/>
                  <a:gd name="T5" fmla="*/ 79017 h 222"/>
                  <a:gd name="T6" fmla="*/ 28342 w 177"/>
                  <a:gd name="T7" fmla="*/ 75800 h 222"/>
                  <a:gd name="T8" fmla="*/ 34799 w 177"/>
                  <a:gd name="T9" fmla="*/ 72582 h 222"/>
                  <a:gd name="T10" fmla="*/ 40898 w 177"/>
                  <a:gd name="T11" fmla="*/ 66146 h 222"/>
                  <a:gd name="T12" fmla="*/ 40898 w 177"/>
                  <a:gd name="T13" fmla="*/ 66146 h 222"/>
                  <a:gd name="T14" fmla="*/ 40898 w 177"/>
                  <a:gd name="T15" fmla="*/ 66146 h 222"/>
                  <a:gd name="T16" fmla="*/ 59912 w 177"/>
                  <a:gd name="T17" fmla="*/ 31464 h 222"/>
                  <a:gd name="T18" fmla="*/ 59912 w 177"/>
                  <a:gd name="T19" fmla="*/ 31464 h 222"/>
                  <a:gd name="T20" fmla="*/ 63141 w 177"/>
                  <a:gd name="T21" fmla="*/ 25386 h 222"/>
                  <a:gd name="T22" fmla="*/ 63141 w 177"/>
                  <a:gd name="T23" fmla="*/ 15732 h 222"/>
                  <a:gd name="T24" fmla="*/ 59912 w 177"/>
                  <a:gd name="T25" fmla="*/ 6436 h 222"/>
                  <a:gd name="T26" fmla="*/ 50585 w 177"/>
                  <a:gd name="T27" fmla="*/ 3218 h 222"/>
                  <a:gd name="T28" fmla="*/ 50585 w 177"/>
                  <a:gd name="T29" fmla="*/ 3218 h 222"/>
                  <a:gd name="T30" fmla="*/ 44127 w 177"/>
                  <a:gd name="T31" fmla="*/ 0 h 222"/>
                  <a:gd name="T32" fmla="*/ 34799 w 177"/>
                  <a:gd name="T33" fmla="*/ 0 h 222"/>
                  <a:gd name="T34" fmla="*/ 25113 w 177"/>
                  <a:gd name="T35" fmla="*/ 3218 h 222"/>
                  <a:gd name="T36" fmla="*/ 22243 w 177"/>
                  <a:gd name="T37" fmla="*/ 9654 h 222"/>
                  <a:gd name="T38" fmla="*/ 22243 w 177"/>
                  <a:gd name="T39" fmla="*/ 9654 h 222"/>
                  <a:gd name="T40" fmla="*/ 3229 w 177"/>
                  <a:gd name="T41" fmla="*/ 44336 h 222"/>
                  <a:gd name="T42" fmla="*/ 3229 w 177"/>
                  <a:gd name="T43" fmla="*/ 44336 h 222"/>
                  <a:gd name="T44" fmla="*/ 3229 w 177"/>
                  <a:gd name="T45" fmla="*/ 44336 h 222"/>
                  <a:gd name="T46" fmla="*/ 0 w 177"/>
                  <a:gd name="T47" fmla="*/ 50414 h 222"/>
                  <a:gd name="T48" fmla="*/ 0 w 177"/>
                  <a:gd name="T49" fmla="*/ 60068 h 222"/>
                  <a:gd name="T50" fmla="*/ 3229 w 177"/>
                  <a:gd name="T51" fmla="*/ 69364 h 222"/>
                  <a:gd name="T52" fmla="*/ 9328 w 177"/>
                  <a:gd name="T53" fmla="*/ 75800 h 2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77" h="222">
                    <a:moveTo>
                      <a:pt x="26" y="212"/>
                    </a:moveTo>
                    <a:lnTo>
                      <a:pt x="26" y="212"/>
                    </a:lnTo>
                    <a:lnTo>
                      <a:pt x="53" y="221"/>
                    </a:lnTo>
                    <a:lnTo>
                      <a:pt x="79" y="212"/>
                    </a:lnTo>
                    <a:lnTo>
                      <a:pt x="97" y="203"/>
                    </a:lnTo>
                    <a:lnTo>
                      <a:pt x="114" y="185"/>
                    </a:lnTo>
                    <a:lnTo>
                      <a:pt x="167" y="88"/>
                    </a:lnTo>
                    <a:lnTo>
                      <a:pt x="176" y="71"/>
                    </a:lnTo>
                    <a:lnTo>
                      <a:pt x="176" y="44"/>
                    </a:lnTo>
                    <a:lnTo>
                      <a:pt x="167" y="18"/>
                    </a:lnTo>
                    <a:lnTo>
                      <a:pt x="141" y="9"/>
                    </a:lnTo>
                    <a:lnTo>
                      <a:pt x="123" y="0"/>
                    </a:lnTo>
                    <a:lnTo>
                      <a:pt x="97" y="0"/>
                    </a:lnTo>
                    <a:lnTo>
                      <a:pt x="70" y="9"/>
                    </a:lnTo>
                    <a:lnTo>
                      <a:pt x="62" y="27"/>
                    </a:lnTo>
                    <a:lnTo>
                      <a:pt x="9" y="124"/>
                    </a:lnTo>
                    <a:lnTo>
                      <a:pt x="0" y="141"/>
                    </a:lnTo>
                    <a:lnTo>
                      <a:pt x="0" y="168"/>
                    </a:lnTo>
                    <a:lnTo>
                      <a:pt x="9" y="194"/>
                    </a:lnTo>
                    <a:lnTo>
                      <a:pt x="26" y="2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64" name="Freeform 149"/>
              <p:cNvSpPr>
                <a:spLocks noChangeArrowheads="1"/>
              </p:cNvSpPr>
              <p:nvPr/>
            </p:nvSpPr>
            <p:spPr bwMode="auto">
              <a:xfrm>
                <a:off x="5951538" y="5700713"/>
                <a:ext cx="57150" cy="82550"/>
              </a:xfrm>
              <a:custGeom>
                <a:avLst/>
                <a:gdLst>
                  <a:gd name="T0" fmla="*/ 43934 w 160"/>
                  <a:gd name="T1" fmla="*/ 66399 h 230"/>
                  <a:gd name="T2" fmla="*/ 50363 w 160"/>
                  <a:gd name="T3" fmla="*/ 50607 h 230"/>
                  <a:gd name="T4" fmla="*/ 56793 w 160"/>
                  <a:gd name="T5" fmla="*/ 31584 h 230"/>
                  <a:gd name="T6" fmla="*/ 56793 w 160"/>
                  <a:gd name="T7" fmla="*/ 31584 h 230"/>
                  <a:gd name="T8" fmla="*/ 56793 w 160"/>
                  <a:gd name="T9" fmla="*/ 22253 h 230"/>
                  <a:gd name="T10" fmla="*/ 56793 w 160"/>
                  <a:gd name="T11" fmla="*/ 12562 h 230"/>
                  <a:gd name="T12" fmla="*/ 50363 w 160"/>
                  <a:gd name="T13" fmla="*/ 6460 h 230"/>
                  <a:gd name="T14" fmla="*/ 43934 w 160"/>
                  <a:gd name="T15" fmla="*/ 3230 h 230"/>
                  <a:gd name="T16" fmla="*/ 43934 w 160"/>
                  <a:gd name="T17" fmla="*/ 3230 h 230"/>
                  <a:gd name="T18" fmla="*/ 34647 w 160"/>
                  <a:gd name="T19" fmla="*/ 0 h 230"/>
                  <a:gd name="T20" fmla="*/ 25360 w 160"/>
                  <a:gd name="T21" fmla="*/ 3230 h 230"/>
                  <a:gd name="T22" fmla="*/ 18931 w 160"/>
                  <a:gd name="T23" fmla="*/ 9691 h 230"/>
                  <a:gd name="T24" fmla="*/ 15716 w 160"/>
                  <a:gd name="T25" fmla="*/ 15792 h 230"/>
                  <a:gd name="T26" fmla="*/ 15716 w 160"/>
                  <a:gd name="T27" fmla="*/ 15792 h 230"/>
                  <a:gd name="T28" fmla="*/ 9287 w 160"/>
                  <a:gd name="T29" fmla="*/ 34815 h 230"/>
                  <a:gd name="T30" fmla="*/ 3215 w 160"/>
                  <a:gd name="T31" fmla="*/ 50607 h 230"/>
                  <a:gd name="T32" fmla="*/ 3215 w 160"/>
                  <a:gd name="T33" fmla="*/ 50607 h 230"/>
                  <a:gd name="T34" fmla="*/ 3215 w 160"/>
                  <a:gd name="T35" fmla="*/ 50607 h 230"/>
                  <a:gd name="T36" fmla="*/ 3215 w 160"/>
                  <a:gd name="T37" fmla="*/ 50607 h 230"/>
                  <a:gd name="T38" fmla="*/ 3215 w 160"/>
                  <a:gd name="T39" fmla="*/ 50607 h 230"/>
                  <a:gd name="T40" fmla="*/ 0 w 160"/>
                  <a:gd name="T41" fmla="*/ 60297 h 230"/>
                  <a:gd name="T42" fmla="*/ 3215 w 160"/>
                  <a:gd name="T43" fmla="*/ 69629 h 230"/>
                  <a:gd name="T44" fmla="*/ 6429 w 160"/>
                  <a:gd name="T45" fmla="*/ 76090 h 230"/>
                  <a:gd name="T46" fmla="*/ 15716 w 160"/>
                  <a:gd name="T47" fmla="*/ 82191 h 230"/>
                  <a:gd name="T48" fmla="*/ 15716 w 160"/>
                  <a:gd name="T49" fmla="*/ 82191 h 230"/>
                  <a:gd name="T50" fmla="*/ 22146 w 160"/>
                  <a:gd name="T51" fmla="*/ 82191 h 230"/>
                  <a:gd name="T52" fmla="*/ 31433 w 160"/>
                  <a:gd name="T53" fmla="*/ 79320 h 230"/>
                  <a:gd name="T54" fmla="*/ 37862 w 160"/>
                  <a:gd name="T55" fmla="*/ 76090 h 230"/>
                  <a:gd name="T56" fmla="*/ 43934 w 160"/>
                  <a:gd name="T57" fmla="*/ 66399 h 2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60" h="230">
                    <a:moveTo>
                      <a:pt x="123" y="185"/>
                    </a:moveTo>
                    <a:lnTo>
                      <a:pt x="141" y="141"/>
                    </a:lnTo>
                    <a:lnTo>
                      <a:pt x="159" y="88"/>
                    </a:lnTo>
                    <a:lnTo>
                      <a:pt x="159" y="62"/>
                    </a:lnTo>
                    <a:lnTo>
                      <a:pt x="159" y="35"/>
                    </a:lnTo>
                    <a:lnTo>
                      <a:pt x="141" y="18"/>
                    </a:lnTo>
                    <a:lnTo>
                      <a:pt x="123" y="9"/>
                    </a:lnTo>
                    <a:lnTo>
                      <a:pt x="97" y="0"/>
                    </a:lnTo>
                    <a:lnTo>
                      <a:pt x="71" y="9"/>
                    </a:lnTo>
                    <a:lnTo>
                      <a:pt x="53" y="27"/>
                    </a:lnTo>
                    <a:lnTo>
                      <a:pt x="44" y="44"/>
                    </a:lnTo>
                    <a:lnTo>
                      <a:pt x="26" y="97"/>
                    </a:lnTo>
                    <a:lnTo>
                      <a:pt x="9" y="141"/>
                    </a:lnTo>
                    <a:lnTo>
                      <a:pt x="0" y="168"/>
                    </a:lnTo>
                    <a:lnTo>
                      <a:pt x="9" y="194"/>
                    </a:lnTo>
                    <a:lnTo>
                      <a:pt x="18" y="212"/>
                    </a:lnTo>
                    <a:lnTo>
                      <a:pt x="44" y="229"/>
                    </a:lnTo>
                    <a:lnTo>
                      <a:pt x="62" y="229"/>
                    </a:lnTo>
                    <a:lnTo>
                      <a:pt x="88" y="221"/>
                    </a:lnTo>
                    <a:lnTo>
                      <a:pt x="106" y="212"/>
                    </a:lnTo>
                    <a:lnTo>
                      <a:pt x="123" y="1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65" name="Freeform 150"/>
              <p:cNvSpPr>
                <a:spLocks noChangeArrowheads="1"/>
              </p:cNvSpPr>
              <p:nvPr/>
            </p:nvSpPr>
            <p:spPr bwMode="auto">
              <a:xfrm>
                <a:off x="5986463" y="5589588"/>
                <a:ext cx="47625" cy="82550"/>
              </a:xfrm>
              <a:custGeom>
                <a:avLst/>
                <a:gdLst>
                  <a:gd name="T0" fmla="*/ 28289 w 133"/>
                  <a:gd name="T1" fmla="*/ 0 h 231"/>
                  <a:gd name="T2" fmla="*/ 28289 w 133"/>
                  <a:gd name="T3" fmla="*/ 0 h 231"/>
                  <a:gd name="T4" fmla="*/ 22201 w 133"/>
                  <a:gd name="T5" fmla="*/ 0 h 231"/>
                  <a:gd name="T6" fmla="*/ 12533 w 133"/>
                  <a:gd name="T7" fmla="*/ 6432 h 231"/>
                  <a:gd name="T8" fmla="*/ 9310 w 133"/>
                  <a:gd name="T9" fmla="*/ 9649 h 231"/>
                  <a:gd name="T10" fmla="*/ 6445 w 133"/>
                  <a:gd name="T11" fmla="*/ 18940 h 231"/>
                  <a:gd name="T12" fmla="*/ 6445 w 133"/>
                  <a:gd name="T13" fmla="*/ 18940 h 231"/>
                  <a:gd name="T14" fmla="*/ 3223 w 133"/>
                  <a:gd name="T15" fmla="*/ 37880 h 231"/>
                  <a:gd name="T16" fmla="*/ 0 w 133"/>
                  <a:gd name="T17" fmla="*/ 56820 h 231"/>
                  <a:gd name="T18" fmla="*/ 0 w 133"/>
                  <a:gd name="T19" fmla="*/ 56820 h 231"/>
                  <a:gd name="T20" fmla="*/ 0 w 133"/>
                  <a:gd name="T21" fmla="*/ 56820 h 231"/>
                  <a:gd name="T22" fmla="*/ 0 w 133"/>
                  <a:gd name="T23" fmla="*/ 56820 h 231"/>
                  <a:gd name="T24" fmla="*/ 0 w 133"/>
                  <a:gd name="T25" fmla="*/ 56820 h 231"/>
                  <a:gd name="T26" fmla="*/ 0 w 133"/>
                  <a:gd name="T27" fmla="*/ 66469 h 231"/>
                  <a:gd name="T28" fmla="*/ 3223 w 133"/>
                  <a:gd name="T29" fmla="*/ 72544 h 231"/>
                  <a:gd name="T30" fmla="*/ 9310 w 133"/>
                  <a:gd name="T31" fmla="*/ 78976 h 231"/>
                  <a:gd name="T32" fmla="*/ 15756 w 133"/>
                  <a:gd name="T33" fmla="*/ 82193 h 231"/>
                  <a:gd name="T34" fmla="*/ 15756 w 133"/>
                  <a:gd name="T35" fmla="*/ 82193 h 231"/>
                  <a:gd name="T36" fmla="*/ 25424 w 133"/>
                  <a:gd name="T37" fmla="*/ 82193 h 231"/>
                  <a:gd name="T38" fmla="*/ 31511 w 133"/>
                  <a:gd name="T39" fmla="*/ 78976 h 231"/>
                  <a:gd name="T40" fmla="*/ 37957 w 133"/>
                  <a:gd name="T41" fmla="*/ 72544 h 231"/>
                  <a:gd name="T42" fmla="*/ 41180 w 133"/>
                  <a:gd name="T43" fmla="*/ 63253 h 231"/>
                  <a:gd name="T44" fmla="*/ 44402 w 133"/>
                  <a:gd name="T45" fmla="*/ 44313 h 231"/>
                  <a:gd name="T46" fmla="*/ 44402 w 133"/>
                  <a:gd name="T47" fmla="*/ 44313 h 231"/>
                  <a:gd name="T48" fmla="*/ 47267 w 133"/>
                  <a:gd name="T49" fmla="*/ 25373 h 231"/>
                  <a:gd name="T50" fmla="*/ 47267 w 133"/>
                  <a:gd name="T51" fmla="*/ 25373 h 231"/>
                  <a:gd name="T52" fmla="*/ 47267 w 133"/>
                  <a:gd name="T53" fmla="*/ 15724 h 231"/>
                  <a:gd name="T54" fmla="*/ 44402 w 133"/>
                  <a:gd name="T55" fmla="*/ 9649 h 231"/>
                  <a:gd name="T56" fmla="*/ 37957 w 133"/>
                  <a:gd name="T57" fmla="*/ 3216 h 231"/>
                  <a:gd name="T58" fmla="*/ 28289 w 133"/>
                  <a:gd name="T59" fmla="*/ 0 h 23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33" h="231">
                    <a:moveTo>
                      <a:pt x="79" y="0"/>
                    </a:moveTo>
                    <a:lnTo>
                      <a:pt x="79" y="0"/>
                    </a:lnTo>
                    <a:lnTo>
                      <a:pt x="62" y="0"/>
                    </a:lnTo>
                    <a:lnTo>
                      <a:pt x="35" y="18"/>
                    </a:lnTo>
                    <a:lnTo>
                      <a:pt x="26" y="27"/>
                    </a:lnTo>
                    <a:lnTo>
                      <a:pt x="18" y="53"/>
                    </a:lnTo>
                    <a:lnTo>
                      <a:pt x="9" y="106"/>
                    </a:lnTo>
                    <a:lnTo>
                      <a:pt x="0" y="159"/>
                    </a:lnTo>
                    <a:lnTo>
                      <a:pt x="0" y="186"/>
                    </a:lnTo>
                    <a:lnTo>
                      <a:pt x="9" y="203"/>
                    </a:lnTo>
                    <a:lnTo>
                      <a:pt x="26" y="221"/>
                    </a:lnTo>
                    <a:lnTo>
                      <a:pt x="44" y="230"/>
                    </a:lnTo>
                    <a:lnTo>
                      <a:pt x="71" y="230"/>
                    </a:lnTo>
                    <a:lnTo>
                      <a:pt x="88" y="221"/>
                    </a:lnTo>
                    <a:lnTo>
                      <a:pt x="106" y="203"/>
                    </a:lnTo>
                    <a:lnTo>
                      <a:pt x="115" y="177"/>
                    </a:lnTo>
                    <a:lnTo>
                      <a:pt x="124" y="124"/>
                    </a:lnTo>
                    <a:lnTo>
                      <a:pt x="132" y="71"/>
                    </a:lnTo>
                    <a:lnTo>
                      <a:pt x="132" y="44"/>
                    </a:lnTo>
                    <a:lnTo>
                      <a:pt x="124" y="27"/>
                    </a:lnTo>
                    <a:lnTo>
                      <a:pt x="106" y="9"/>
                    </a:lnTo>
                    <a:lnTo>
                      <a:pt x="7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66" name="Freeform 151"/>
              <p:cNvSpPr>
                <a:spLocks noChangeArrowheads="1"/>
              </p:cNvSpPr>
              <p:nvPr/>
            </p:nvSpPr>
            <p:spPr bwMode="auto">
              <a:xfrm>
                <a:off x="5995988" y="5475288"/>
                <a:ext cx="41275" cy="79375"/>
              </a:xfrm>
              <a:custGeom>
                <a:avLst/>
                <a:gdLst>
                  <a:gd name="T0" fmla="*/ 40919 w 116"/>
                  <a:gd name="T1" fmla="*/ 37712 h 221"/>
                  <a:gd name="T2" fmla="*/ 40919 w 116"/>
                  <a:gd name="T3" fmla="*/ 19036 h 221"/>
                  <a:gd name="T4" fmla="*/ 40919 w 116"/>
                  <a:gd name="T5" fmla="*/ 19036 h 221"/>
                  <a:gd name="T6" fmla="*/ 37717 w 116"/>
                  <a:gd name="T7" fmla="*/ 12571 h 221"/>
                  <a:gd name="T8" fmla="*/ 34870 w 116"/>
                  <a:gd name="T9" fmla="*/ 6106 h 221"/>
                  <a:gd name="T10" fmla="*/ 28466 w 116"/>
                  <a:gd name="T11" fmla="*/ 0 h 221"/>
                  <a:gd name="T12" fmla="*/ 18858 w 116"/>
                  <a:gd name="T13" fmla="*/ 0 h 221"/>
                  <a:gd name="T14" fmla="*/ 18858 w 116"/>
                  <a:gd name="T15" fmla="*/ 0 h 221"/>
                  <a:gd name="T16" fmla="*/ 12809 w 116"/>
                  <a:gd name="T17" fmla="*/ 2873 h 221"/>
                  <a:gd name="T18" fmla="*/ 6405 w 116"/>
                  <a:gd name="T19" fmla="*/ 6106 h 221"/>
                  <a:gd name="T20" fmla="*/ 0 w 116"/>
                  <a:gd name="T21" fmla="*/ 12571 h 221"/>
                  <a:gd name="T22" fmla="*/ 0 w 116"/>
                  <a:gd name="T23" fmla="*/ 21909 h 221"/>
                  <a:gd name="T24" fmla="*/ 0 w 116"/>
                  <a:gd name="T25" fmla="*/ 21909 h 221"/>
                  <a:gd name="T26" fmla="*/ 0 w 116"/>
                  <a:gd name="T27" fmla="*/ 40945 h 221"/>
                  <a:gd name="T28" fmla="*/ 0 w 116"/>
                  <a:gd name="T29" fmla="*/ 59980 h 221"/>
                  <a:gd name="T30" fmla="*/ 0 w 116"/>
                  <a:gd name="T31" fmla="*/ 59980 h 221"/>
                  <a:gd name="T32" fmla="*/ 0 w 116"/>
                  <a:gd name="T33" fmla="*/ 59980 h 221"/>
                  <a:gd name="T34" fmla="*/ 0 w 116"/>
                  <a:gd name="T35" fmla="*/ 59980 h 221"/>
                  <a:gd name="T36" fmla="*/ 3202 w 116"/>
                  <a:gd name="T37" fmla="*/ 66445 h 221"/>
                  <a:gd name="T38" fmla="*/ 6405 w 116"/>
                  <a:gd name="T39" fmla="*/ 72910 h 221"/>
                  <a:gd name="T40" fmla="*/ 16012 w 116"/>
                  <a:gd name="T41" fmla="*/ 79016 h 221"/>
                  <a:gd name="T42" fmla="*/ 22061 w 116"/>
                  <a:gd name="T43" fmla="*/ 79016 h 221"/>
                  <a:gd name="T44" fmla="*/ 22061 w 116"/>
                  <a:gd name="T45" fmla="*/ 79016 h 221"/>
                  <a:gd name="T46" fmla="*/ 31668 w 116"/>
                  <a:gd name="T47" fmla="*/ 79016 h 221"/>
                  <a:gd name="T48" fmla="*/ 37717 w 116"/>
                  <a:gd name="T49" fmla="*/ 72910 h 221"/>
                  <a:gd name="T50" fmla="*/ 40919 w 116"/>
                  <a:gd name="T51" fmla="*/ 66445 h 221"/>
                  <a:gd name="T52" fmla="*/ 40919 w 116"/>
                  <a:gd name="T53" fmla="*/ 59980 h 221"/>
                  <a:gd name="T54" fmla="*/ 40919 w 116"/>
                  <a:gd name="T55" fmla="*/ 37712 h 22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6" h="221">
                    <a:moveTo>
                      <a:pt x="115" y="105"/>
                    </a:moveTo>
                    <a:lnTo>
                      <a:pt x="115" y="53"/>
                    </a:lnTo>
                    <a:lnTo>
                      <a:pt x="106" y="35"/>
                    </a:lnTo>
                    <a:lnTo>
                      <a:pt x="98" y="17"/>
                    </a:lnTo>
                    <a:lnTo>
                      <a:pt x="80" y="0"/>
                    </a:lnTo>
                    <a:lnTo>
                      <a:pt x="53" y="0"/>
                    </a:lnTo>
                    <a:lnTo>
                      <a:pt x="36" y="8"/>
                    </a:lnTo>
                    <a:lnTo>
                      <a:pt x="18" y="17"/>
                    </a:lnTo>
                    <a:lnTo>
                      <a:pt x="0" y="35"/>
                    </a:lnTo>
                    <a:lnTo>
                      <a:pt x="0" y="61"/>
                    </a:lnTo>
                    <a:lnTo>
                      <a:pt x="0" y="114"/>
                    </a:lnTo>
                    <a:lnTo>
                      <a:pt x="0" y="167"/>
                    </a:lnTo>
                    <a:lnTo>
                      <a:pt x="9" y="185"/>
                    </a:lnTo>
                    <a:lnTo>
                      <a:pt x="18" y="203"/>
                    </a:lnTo>
                    <a:lnTo>
                      <a:pt x="45" y="220"/>
                    </a:lnTo>
                    <a:lnTo>
                      <a:pt x="62" y="220"/>
                    </a:lnTo>
                    <a:lnTo>
                      <a:pt x="89" y="220"/>
                    </a:lnTo>
                    <a:lnTo>
                      <a:pt x="106" y="203"/>
                    </a:lnTo>
                    <a:lnTo>
                      <a:pt x="115" y="185"/>
                    </a:lnTo>
                    <a:lnTo>
                      <a:pt x="115" y="167"/>
                    </a:lnTo>
                    <a:lnTo>
                      <a:pt x="115" y="10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67" name="Freeform 152"/>
              <p:cNvSpPr>
                <a:spLocks noChangeArrowheads="1"/>
              </p:cNvSpPr>
              <p:nvPr/>
            </p:nvSpPr>
            <p:spPr bwMode="auto">
              <a:xfrm>
                <a:off x="5980113" y="5364163"/>
                <a:ext cx="47625" cy="76200"/>
              </a:xfrm>
              <a:custGeom>
                <a:avLst/>
                <a:gdLst>
                  <a:gd name="T0" fmla="*/ 47270 w 134"/>
                  <a:gd name="T1" fmla="*/ 50442 h 213"/>
                  <a:gd name="T2" fmla="*/ 47270 w 134"/>
                  <a:gd name="T3" fmla="*/ 50442 h 213"/>
                  <a:gd name="T4" fmla="*/ 37674 w 134"/>
                  <a:gd name="T5" fmla="*/ 12521 h 213"/>
                  <a:gd name="T6" fmla="*/ 37674 w 134"/>
                  <a:gd name="T7" fmla="*/ 12521 h 213"/>
                  <a:gd name="T8" fmla="*/ 34475 w 134"/>
                  <a:gd name="T9" fmla="*/ 6082 h 213"/>
                  <a:gd name="T10" fmla="*/ 28433 w 134"/>
                  <a:gd name="T11" fmla="*/ 3220 h 213"/>
                  <a:gd name="T12" fmla="*/ 22035 w 134"/>
                  <a:gd name="T13" fmla="*/ 0 h 213"/>
                  <a:gd name="T14" fmla="*/ 15638 w 134"/>
                  <a:gd name="T15" fmla="*/ 0 h 213"/>
                  <a:gd name="T16" fmla="*/ 15638 w 134"/>
                  <a:gd name="T17" fmla="*/ 0 h 213"/>
                  <a:gd name="T18" fmla="*/ 9596 w 134"/>
                  <a:gd name="T19" fmla="*/ 3220 h 213"/>
                  <a:gd name="T20" fmla="*/ 3199 w 134"/>
                  <a:gd name="T21" fmla="*/ 6082 h 213"/>
                  <a:gd name="T22" fmla="*/ 0 w 134"/>
                  <a:gd name="T23" fmla="*/ 15741 h 213"/>
                  <a:gd name="T24" fmla="*/ 0 w 134"/>
                  <a:gd name="T25" fmla="*/ 22180 h 213"/>
                  <a:gd name="T26" fmla="*/ 0 w 134"/>
                  <a:gd name="T27" fmla="*/ 22180 h 213"/>
                  <a:gd name="T28" fmla="*/ 9596 w 134"/>
                  <a:gd name="T29" fmla="*/ 59744 h 213"/>
                  <a:gd name="T30" fmla="*/ 9596 w 134"/>
                  <a:gd name="T31" fmla="*/ 59744 h 213"/>
                  <a:gd name="T32" fmla="*/ 9596 w 134"/>
                  <a:gd name="T33" fmla="*/ 59744 h 213"/>
                  <a:gd name="T34" fmla="*/ 9596 w 134"/>
                  <a:gd name="T35" fmla="*/ 59744 h 213"/>
                  <a:gd name="T36" fmla="*/ 9596 w 134"/>
                  <a:gd name="T37" fmla="*/ 66183 h 213"/>
                  <a:gd name="T38" fmla="*/ 15638 w 134"/>
                  <a:gd name="T39" fmla="*/ 72623 h 213"/>
                  <a:gd name="T40" fmla="*/ 22035 w 134"/>
                  <a:gd name="T41" fmla="*/ 72623 h 213"/>
                  <a:gd name="T42" fmla="*/ 31632 w 134"/>
                  <a:gd name="T43" fmla="*/ 75842 h 213"/>
                  <a:gd name="T44" fmla="*/ 31632 w 134"/>
                  <a:gd name="T45" fmla="*/ 75842 h 213"/>
                  <a:gd name="T46" fmla="*/ 37674 w 134"/>
                  <a:gd name="T47" fmla="*/ 72623 h 213"/>
                  <a:gd name="T48" fmla="*/ 44071 w 134"/>
                  <a:gd name="T49" fmla="*/ 66183 h 213"/>
                  <a:gd name="T50" fmla="*/ 47270 w 134"/>
                  <a:gd name="T51" fmla="*/ 59744 h 213"/>
                  <a:gd name="T52" fmla="*/ 47270 w 134"/>
                  <a:gd name="T53" fmla="*/ 50442 h 21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4" h="213">
                    <a:moveTo>
                      <a:pt x="133" y="141"/>
                    </a:moveTo>
                    <a:lnTo>
                      <a:pt x="133" y="141"/>
                    </a:lnTo>
                    <a:lnTo>
                      <a:pt x="106" y="35"/>
                    </a:lnTo>
                    <a:lnTo>
                      <a:pt x="97" y="17"/>
                    </a:lnTo>
                    <a:lnTo>
                      <a:pt x="80" y="9"/>
                    </a:lnTo>
                    <a:lnTo>
                      <a:pt x="62" y="0"/>
                    </a:lnTo>
                    <a:lnTo>
                      <a:pt x="44" y="0"/>
                    </a:lnTo>
                    <a:lnTo>
                      <a:pt x="27" y="9"/>
                    </a:lnTo>
                    <a:lnTo>
                      <a:pt x="9" y="17"/>
                    </a:lnTo>
                    <a:lnTo>
                      <a:pt x="0" y="44"/>
                    </a:lnTo>
                    <a:lnTo>
                      <a:pt x="0" y="62"/>
                    </a:lnTo>
                    <a:lnTo>
                      <a:pt x="27" y="167"/>
                    </a:lnTo>
                    <a:lnTo>
                      <a:pt x="27" y="185"/>
                    </a:lnTo>
                    <a:lnTo>
                      <a:pt x="44" y="203"/>
                    </a:lnTo>
                    <a:lnTo>
                      <a:pt x="62" y="203"/>
                    </a:lnTo>
                    <a:lnTo>
                      <a:pt x="89" y="212"/>
                    </a:lnTo>
                    <a:lnTo>
                      <a:pt x="106" y="203"/>
                    </a:lnTo>
                    <a:lnTo>
                      <a:pt x="124" y="185"/>
                    </a:lnTo>
                    <a:lnTo>
                      <a:pt x="133" y="167"/>
                    </a:lnTo>
                    <a:lnTo>
                      <a:pt x="133" y="14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68" name="Freeform 153"/>
              <p:cNvSpPr>
                <a:spLocks noChangeArrowheads="1"/>
              </p:cNvSpPr>
              <p:nvPr/>
            </p:nvSpPr>
            <p:spPr bwMode="auto">
              <a:xfrm>
                <a:off x="5948363" y="5253038"/>
                <a:ext cx="47625" cy="73025"/>
              </a:xfrm>
              <a:custGeom>
                <a:avLst/>
                <a:gdLst>
                  <a:gd name="T0" fmla="*/ 9668 w 133"/>
                  <a:gd name="T1" fmla="*/ 3222 h 204"/>
                  <a:gd name="T2" fmla="*/ 9668 w 133"/>
                  <a:gd name="T3" fmla="*/ 3222 h 204"/>
                  <a:gd name="T4" fmla="*/ 3223 w 133"/>
                  <a:gd name="T5" fmla="*/ 6443 h 204"/>
                  <a:gd name="T6" fmla="*/ 0 w 133"/>
                  <a:gd name="T7" fmla="*/ 12529 h 204"/>
                  <a:gd name="T8" fmla="*/ 0 w 133"/>
                  <a:gd name="T9" fmla="*/ 18972 h 204"/>
                  <a:gd name="T10" fmla="*/ 0 w 133"/>
                  <a:gd name="T11" fmla="*/ 25058 h 204"/>
                  <a:gd name="T12" fmla="*/ 0 w 133"/>
                  <a:gd name="T13" fmla="*/ 25058 h 204"/>
                  <a:gd name="T14" fmla="*/ 0 w 133"/>
                  <a:gd name="T15" fmla="*/ 25058 h 204"/>
                  <a:gd name="T16" fmla="*/ 12533 w 133"/>
                  <a:gd name="T17" fmla="*/ 60138 h 204"/>
                  <a:gd name="T18" fmla="*/ 12533 w 133"/>
                  <a:gd name="T19" fmla="*/ 60138 h 204"/>
                  <a:gd name="T20" fmla="*/ 12533 w 133"/>
                  <a:gd name="T21" fmla="*/ 60138 h 204"/>
                  <a:gd name="T22" fmla="*/ 12533 w 133"/>
                  <a:gd name="T23" fmla="*/ 60138 h 204"/>
                  <a:gd name="T24" fmla="*/ 15756 w 133"/>
                  <a:gd name="T25" fmla="*/ 66224 h 204"/>
                  <a:gd name="T26" fmla="*/ 22201 w 133"/>
                  <a:gd name="T27" fmla="*/ 69445 h 204"/>
                  <a:gd name="T28" fmla="*/ 28647 w 133"/>
                  <a:gd name="T29" fmla="*/ 72667 h 204"/>
                  <a:gd name="T30" fmla="*/ 34734 w 133"/>
                  <a:gd name="T31" fmla="*/ 72667 h 204"/>
                  <a:gd name="T32" fmla="*/ 34734 w 133"/>
                  <a:gd name="T33" fmla="*/ 72667 h 204"/>
                  <a:gd name="T34" fmla="*/ 41180 w 133"/>
                  <a:gd name="T35" fmla="*/ 66224 h 204"/>
                  <a:gd name="T36" fmla="*/ 44402 w 133"/>
                  <a:gd name="T37" fmla="*/ 63002 h 204"/>
                  <a:gd name="T38" fmla="*/ 47267 w 133"/>
                  <a:gd name="T39" fmla="*/ 56917 h 204"/>
                  <a:gd name="T40" fmla="*/ 47267 w 133"/>
                  <a:gd name="T41" fmla="*/ 47251 h 204"/>
                  <a:gd name="T42" fmla="*/ 47267 w 133"/>
                  <a:gd name="T43" fmla="*/ 47251 h 204"/>
                  <a:gd name="T44" fmla="*/ 47267 w 133"/>
                  <a:gd name="T45" fmla="*/ 47251 h 204"/>
                  <a:gd name="T46" fmla="*/ 31511 w 133"/>
                  <a:gd name="T47" fmla="*/ 12529 h 204"/>
                  <a:gd name="T48" fmla="*/ 31511 w 133"/>
                  <a:gd name="T49" fmla="*/ 12529 h 204"/>
                  <a:gd name="T50" fmla="*/ 28647 w 133"/>
                  <a:gd name="T51" fmla="*/ 6443 h 204"/>
                  <a:gd name="T52" fmla="*/ 22201 w 133"/>
                  <a:gd name="T53" fmla="*/ 3222 h 204"/>
                  <a:gd name="T54" fmla="*/ 15756 w 133"/>
                  <a:gd name="T55" fmla="*/ 0 h 204"/>
                  <a:gd name="T56" fmla="*/ 9668 w 133"/>
                  <a:gd name="T57" fmla="*/ 3222 h 2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3" h="204">
                    <a:moveTo>
                      <a:pt x="27" y="9"/>
                    </a:moveTo>
                    <a:lnTo>
                      <a:pt x="27" y="9"/>
                    </a:lnTo>
                    <a:lnTo>
                      <a:pt x="9" y="18"/>
                    </a:lnTo>
                    <a:lnTo>
                      <a:pt x="0" y="35"/>
                    </a:lnTo>
                    <a:lnTo>
                      <a:pt x="0" y="53"/>
                    </a:lnTo>
                    <a:lnTo>
                      <a:pt x="0" y="70"/>
                    </a:lnTo>
                    <a:lnTo>
                      <a:pt x="35" y="168"/>
                    </a:lnTo>
                    <a:lnTo>
                      <a:pt x="44" y="185"/>
                    </a:lnTo>
                    <a:lnTo>
                      <a:pt x="62" y="194"/>
                    </a:lnTo>
                    <a:lnTo>
                      <a:pt x="80" y="203"/>
                    </a:lnTo>
                    <a:lnTo>
                      <a:pt x="97" y="203"/>
                    </a:lnTo>
                    <a:lnTo>
                      <a:pt x="115" y="185"/>
                    </a:lnTo>
                    <a:lnTo>
                      <a:pt x="124" y="176"/>
                    </a:lnTo>
                    <a:lnTo>
                      <a:pt x="132" y="159"/>
                    </a:lnTo>
                    <a:lnTo>
                      <a:pt x="132" y="132"/>
                    </a:lnTo>
                    <a:lnTo>
                      <a:pt x="88" y="35"/>
                    </a:lnTo>
                    <a:lnTo>
                      <a:pt x="80" y="18"/>
                    </a:lnTo>
                    <a:lnTo>
                      <a:pt x="62" y="9"/>
                    </a:lnTo>
                    <a:lnTo>
                      <a:pt x="44" y="0"/>
                    </a:lnTo>
                    <a:lnTo>
                      <a:pt x="27"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69" name="Freeform 154"/>
              <p:cNvSpPr>
                <a:spLocks noChangeArrowheads="1"/>
              </p:cNvSpPr>
              <p:nvPr/>
            </p:nvSpPr>
            <p:spPr bwMode="auto">
              <a:xfrm>
                <a:off x="5900738" y="5151438"/>
                <a:ext cx="47625" cy="66675"/>
              </a:xfrm>
              <a:custGeom>
                <a:avLst/>
                <a:gdLst>
                  <a:gd name="T0" fmla="*/ 18978 w 133"/>
                  <a:gd name="T1" fmla="*/ 56638 h 186"/>
                  <a:gd name="T2" fmla="*/ 18978 w 133"/>
                  <a:gd name="T3" fmla="*/ 56638 h 186"/>
                  <a:gd name="T4" fmla="*/ 18978 w 133"/>
                  <a:gd name="T5" fmla="*/ 56638 h 186"/>
                  <a:gd name="T6" fmla="*/ 18978 w 133"/>
                  <a:gd name="T7" fmla="*/ 56638 h 186"/>
                  <a:gd name="T8" fmla="*/ 22201 w 133"/>
                  <a:gd name="T9" fmla="*/ 63090 h 186"/>
                  <a:gd name="T10" fmla="*/ 28289 w 133"/>
                  <a:gd name="T11" fmla="*/ 66317 h 186"/>
                  <a:gd name="T12" fmla="*/ 34734 w 133"/>
                  <a:gd name="T13" fmla="*/ 66317 h 186"/>
                  <a:gd name="T14" fmla="*/ 40821 w 133"/>
                  <a:gd name="T15" fmla="*/ 63090 h 186"/>
                  <a:gd name="T16" fmla="*/ 40821 w 133"/>
                  <a:gd name="T17" fmla="*/ 63090 h 186"/>
                  <a:gd name="T18" fmla="*/ 44044 w 133"/>
                  <a:gd name="T19" fmla="*/ 59864 h 186"/>
                  <a:gd name="T20" fmla="*/ 47267 w 133"/>
                  <a:gd name="T21" fmla="*/ 53770 h 186"/>
                  <a:gd name="T22" fmla="*/ 47267 w 133"/>
                  <a:gd name="T23" fmla="*/ 47318 h 186"/>
                  <a:gd name="T24" fmla="*/ 47267 w 133"/>
                  <a:gd name="T25" fmla="*/ 40865 h 186"/>
                  <a:gd name="T26" fmla="*/ 47267 w 133"/>
                  <a:gd name="T27" fmla="*/ 40865 h 186"/>
                  <a:gd name="T28" fmla="*/ 47267 w 133"/>
                  <a:gd name="T29" fmla="*/ 40865 h 186"/>
                  <a:gd name="T30" fmla="*/ 28289 w 133"/>
                  <a:gd name="T31" fmla="*/ 6094 h 186"/>
                  <a:gd name="T32" fmla="*/ 28289 w 133"/>
                  <a:gd name="T33" fmla="*/ 6094 h 186"/>
                  <a:gd name="T34" fmla="*/ 25066 w 133"/>
                  <a:gd name="T35" fmla="*/ 2868 h 186"/>
                  <a:gd name="T36" fmla="*/ 18978 w 133"/>
                  <a:gd name="T37" fmla="*/ 0 h 186"/>
                  <a:gd name="T38" fmla="*/ 12533 w 133"/>
                  <a:gd name="T39" fmla="*/ 0 h 186"/>
                  <a:gd name="T40" fmla="*/ 6087 w 133"/>
                  <a:gd name="T41" fmla="*/ 0 h 186"/>
                  <a:gd name="T42" fmla="*/ 6087 w 133"/>
                  <a:gd name="T43" fmla="*/ 0 h 186"/>
                  <a:gd name="T44" fmla="*/ 3223 w 133"/>
                  <a:gd name="T45" fmla="*/ 6094 h 186"/>
                  <a:gd name="T46" fmla="*/ 0 w 133"/>
                  <a:gd name="T47" fmla="*/ 9320 h 186"/>
                  <a:gd name="T48" fmla="*/ 0 w 133"/>
                  <a:gd name="T49" fmla="*/ 15773 h 186"/>
                  <a:gd name="T50" fmla="*/ 0 w 133"/>
                  <a:gd name="T51" fmla="*/ 21867 h 186"/>
                  <a:gd name="T52" fmla="*/ 0 w 133"/>
                  <a:gd name="T53" fmla="*/ 21867 h 186"/>
                  <a:gd name="T54" fmla="*/ 0 w 133"/>
                  <a:gd name="T55" fmla="*/ 21867 h 186"/>
                  <a:gd name="T56" fmla="*/ 18978 w 133"/>
                  <a:gd name="T57" fmla="*/ 56638 h 1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3" h="186">
                    <a:moveTo>
                      <a:pt x="53" y="158"/>
                    </a:moveTo>
                    <a:lnTo>
                      <a:pt x="53" y="158"/>
                    </a:lnTo>
                    <a:lnTo>
                      <a:pt x="62" y="176"/>
                    </a:lnTo>
                    <a:lnTo>
                      <a:pt x="79" y="185"/>
                    </a:lnTo>
                    <a:lnTo>
                      <a:pt x="97" y="185"/>
                    </a:lnTo>
                    <a:lnTo>
                      <a:pt x="114" y="176"/>
                    </a:lnTo>
                    <a:lnTo>
                      <a:pt x="123" y="167"/>
                    </a:lnTo>
                    <a:lnTo>
                      <a:pt x="132" y="150"/>
                    </a:lnTo>
                    <a:lnTo>
                      <a:pt x="132" y="132"/>
                    </a:lnTo>
                    <a:lnTo>
                      <a:pt x="132" y="114"/>
                    </a:lnTo>
                    <a:lnTo>
                      <a:pt x="79" y="17"/>
                    </a:lnTo>
                    <a:lnTo>
                      <a:pt x="70" y="8"/>
                    </a:lnTo>
                    <a:lnTo>
                      <a:pt x="53" y="0"/>
                    </a:lnTo>
                    <a:lnTo>
                      <a:pt x="35" y="0"/>
                    </a:lnTo>
                    <a:lnTo>
                      <a:pt x="17" y="0"/>
                    </a:lnTo>
                    <a:lnTo>
                      <a:pt x="9" y="17"/>
                    </a:lnTo>
                    <a:lnTo>
                      <a:pt x="0" y="26"/>
                    </a:lnTo>
                    <a:lnTo>
                      <a:pt x="0" y="44"/>
                    </a:lnTo>
                    <a:lnTo>
                      <a:pt x="0" y="61"/>
                    </a:lnTo>
                    <a:lnTo>
                      <a:pt x="53" y="1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70" name="Freeform 155"/>
              <p:cNvSpPr>
                <a:spLocks noChangeArrowheads="1"/>
              </p:cNvSpPr>
              <p:nvPr/>
            </p:nvSpPr>
            <p:spPr bwMode="auto">
              <a:xfrm>
                <a:off x="5840413" y="5053013"/>
                <a:ext cx="50800" cy="60325"/>
              </a:xfrm>
              <a:custGeom>
                <a:avLst/>
                <a:gdLst>
                  <a:gd name="T0" fmla="*/ 47223 w 142"/>
                  <a:gd name="T1" fmla="*/ 37837 h 169"/>
                  <a:gd name="T2" fmla="*/ 47223 w 142"/>
                  <a:gd name="T3" fmla="*/ 37837 h 169"/>
                  <a:gd name="T4" fmla="*/ 25400 w 142"/>
                  <a:gd name="T5" fmla="*/ 6425 h 169"/>
                  <a:gd name="T6" fmla="*/ 25400 w 142"/>
                  <a:gd name="T7" fmla="*/ 6425 h 169"/>
                  <a:gd name="T8" fmla="*/ 22180 w 142"/>
                  <a:gd name="T9" fmla="*/ 3213 h 169"/>
                  <a:gd name="T10" fmla="*/ 18961 w 142"/>
                  <a:gd name="T11" fmla="*/ 0 h 169"/>
                  <a:gd name="T12" fmla="*/ 12521 w 142"/>
                  <a:gd name="T13" fmla="*/ 0 h 169"/>
                  <a:gd name="T14" fmla="*/ 6439 w 142"/>
                  <a:gd name="T15" fmla="*/ 3213 h 169"/>
                  <a:gd name="T16" fmla="*/ 6439 w 142"/>
                  <a:gd name="T17" fmla="*/ 3213 h 169"/>
                  <a:gd name="T18" fmla="*/ 3220 w 142"/>
                  <a:gd name="T19" fmla="*/ 6425 h 169"/>
                  <a:gd name="T20" fmla="*/ 3220 w 142"/>
                  <a:gd name="T21" fmla="*/ 12493 h 169"/>
                  <a:gd name="T22" fmla="*/ 0 w 142"/>
                  <a:gd name="T23" fmla="*/ 15706 h 169"/>
                  <a:gd name="T24" fmla="*/ 3220 w 142"/>
                  <a:gd name="T25" fmla="*/ 22131 h 169"/>
                  <a:gd name="T26" fmla="*/ 3220 w 142"/>
                  <a:gd name="T27" fmla="*/ 22131 h 169"/>
                  <a:gd name="T28" fmla="*/ 3220 w 142"/>
                  <a:gd name="T29" fmla="*/ 22131 h 169"/>
                  <a:gd name="T30" fmla="*/ 25400 w 142"/>
                  <a:gd name="T31" fmla="*/ 53543 h 169"/>
                  <a:gd name="T32" fmla="*/ 25400 w 142"/>
                  <a:gd name="T33" fmla="*/ 53543 h 169"/>
                  <a:gd name="T34" fmla="*/ 25400 w 142"/>
                  <a:gd name="T35" fmla="*/ 53543 h 169"/>
                  <a:gd name="T36" fmla="*/ 25400 w 142"/>
                  <a:gd name="T37" fmla="*/ 53543 h 169"/>
                  <a:gd name="T38" fmla="*/ 28620 w 142"/>
                  <a:gd name="T39" fmla="*/ 59968 h 169"/>
                  <a:gd name="T40" fmla="*/ 31482 w 142"/>
                  <a:gd name="T41" fmla="*/ 59968 h 169"/>
                  <a:gd name="T42" fmla="*/ 37921 w 142"/>
                  <a:gd name="T43" fmla="*/ 59968 h 169"/>
                  <a:gd name="T44" fmla="*/ 44361 w 142"/>
                  <a:gd name="T45" fmla="*/ 59968 h 169"/>
                  <a:gd name="T46" fmla="*/ 44361 w 142"/>
                  <a:gd name="T47" fmla="*/ 59968 h 169"/>
                  <a:gd name="T48" fmla="*/ 47223 w 142"/>
                  <a:gd name="T49" fmla="*/ 53543 h 169"/>
                  <a:gd name="T50" fmla="*/ 50442 w 142"/>
                  <a:gd name="T51" fmla="*/ 50330 h 169"/>
                  <a:gd name="T52" fmla="*/ 50442 w 142"/>
                  <a:gd name="T53" fmla="*/ 44262 h 169"/>
                  <a:gd name="T54" fmla="*/ 47223 w 142"/>
                  <a:gd name="T55" fmla="*/ 37837 h 16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42" h="169">
                    <a:moveTo>
                      <a:pt x="132" y="106"/>
                    </a:moveTo>
                    <a:lnTo>
                      <a:pt x="132" y="106"/>
                    </a:lnTo>
                    <a:lnTo>
                      <a:pt x="71" y="18"/>
                    </a:lnTo>
                    <a:lnTo>
                      <a:pt x="62" y="9"/>
                    </a:lnTo>
                    <a:lnTo>
                      <a:pt x="53" y="0"/>
                    </a:lnTo>
                    <a:lnTo>
                      <a:pt x="35" y="0"/>
                    </a:lnTo>
                    <a:lnTo>
                      <a:pt x="18" y="9"/>
                    </a:lnTo>
                    <a:lnTo>
                      <a:pt x="9" y="18"/>
                    </a:lnTo>
                    <a:lnTo>
                      <a:pt x="9" y="35"/>
                    </a:lnTo>
                    <a:lnTo>
                      <a:pt x="0" y="44"/>
                    </a:lnTo>
                    <a:lnTo>
                      <a:pt x="9" y="62"/>
                    </a:lnTo>
                    <a:lnTo>
                      <a:pt x="71" y="150"/>
                    </a:lnTo>
                    <a:lnTo>
                      <a:pt x="80" y="168"/>
                    </a:lnTo>
                    <a:lnTo>
                      <a:pt x="88" y="168"/>
                    </a:lnTo>
                    <a:lnTo>
                      <a:pt x="106" y="168"/>
                    </a:lnTo>
                    <a:lnTo>
                      <a:pt x="124" y="168"/>
                    </a:lnTo>
                    <a:lnTo>
                      <a:pt x="132" y="150"/>
                    </a:lnTo>
                    <a:lnTo>
                      <a:pt x="141" y="141"/>
                    </a:lnTo>
                    <a:lnTo>
                      <a:pt x="141" y="124"/>
                    </a:lnTo>
                    <a:lnTo>
                      <a:pt x="132"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71" name="Freeform 156"/>
              <p:cNvSpPr>
                <a:spLocks noChangeArrowheads="1"/>
              </p:cNvSpPr>
              <p:nvPr/>
            </p:nvSpPr>
            <p:spPr bwMode="auto">
              <a:xfrm>
                <a:off x="5776913" y="4964113"/>
                <a:ext cx="47625" cy="53975"/>
              </a:xfrm>
              <a:custGeom>
                <a:avLst/>
                <a:gdLst>
                  <a:gd name="T0" fmla="*/ 2865 w 133"/>
                  <a:gd name="T1" fmla="*/ 0 h 151"/>
                  <a:gd name="T2" fmla="*/ 2865 w 133"/>
                  <a:gd name="T3" fmla="*/ 0 h 151"/>
                  <a:gd name="T4" fmla="*/ 0 w 133"/>
                  <a:gd name="T5" fmla="*/ 9294 h 151"/>
                  <a:gd name="T6" fmla="*/ 0 w 133"/>
                  <a:gd name="T7" fmla="*/ 15728 h 151"/>
                  <a:gd name="T8" fmla="*/ 0 w 133"/>
                  <a:gd name="T9" fmla="*/ 15728 h 151"/>
                  <a:gd name="T10" fmla="*/ 25066 w 133"/>
                  <a:gd name="T11" fmla="*/ 47183 h 151"/>
                  <a:gd name="T12" fmla="*/ 25066 w 133"/>
                  <a:gd name="T13" fmla="*/ 47183 h 151"/>
                  <a:gd name="T14" fmla="*/ 25066 w 133"/>
                  <a:gd name="T15" fmla="*/ 47183 h 151"/>
                  <a:gd name="T16" fmla="*/ 25066 w 133"/>
                  <a:gd name="T17" fmla="*/ 47183 h 151"/>
                  <a:gd name="T18" fmla="*/ 28289 w 133"/>
                  <a:gd name="T19" fmla="*/ 50400 h 151"/>
                  <a:gd name="T20" fmla="*/ 31511 w 133"/>
                  <a:gd name="T21" fmla="*/ 53618 h 151"/>
                  <a:gd name="T22" fmla="*/ 37599 w 133"/>
                  <a:gd name="T23" fmla="*/ 53618 h 151"/>
                  <a:gd name="T24" fmla="*/ 40821 w 133"/>
                  <a:gd name="T25" fmla="*/ 50400 h 151"/>
                  <a:gd name="T26" fmla="*/ 40821 w 133"/>
                  <a:gd name="T27" fmla="*/ 50400 h 151"/>
                  <a:gd name="T28" fmla="*/ 44044 w 133"/>
                  <a:gd name="T29" fmla="*/ 47183 h 151"/>
                  <a:gd name="T30" fmla="*/ 47267 w 133"/>
                  <a:gd name="T31" fmla="*/ 41107 h 151"/>
                  <a:gd name="T32" fmla="*/ 44044 w 133"/>
                  <a:gd name="T33" fmla="*/ 37890 h 151"/>
                  <a:gd name="T34" fmla="*/ 44044 w 133"/>
                  <a:gd name="T35" fmla="*/ 31456 h 151"/>
                  <a:gd name="T36" fmla="*/ 44044 w 133"/>
                  <a:gd name="T37" fmla="*/ 31456 h 151"/>
                  <a:gd name="T38" fmla="*/ 18978 w 133"/>
                  <a:gd name="T39" fmla="*/ 3217 h 151"/>
                  <a:gd name="T40" fmla="*/ 18978 w 133"/>
                  <a:gd name="T41" fmla="*/ 3217 h 151"/>
                  <a:gd name="T42" fmla="*/ 12533 w 133"/>
                  <a:gd name="T43" fmla="*/ 0 h 151"/>
                  <a:gd name="T44" fmla="*/ 2865 w 133"/>
                  <a:gd name="T45" fmla="*/ 0 h 1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3" h="151">
                    <a:moveTo>
                      <a:pt x="8" y="0"/>
                    </a:moveTo>
                    <a:lnTo>
                      <a:pt x="8" y="0"/>
                    </a:lnTo>
                    <a:lnTo>
                      <a:pt x="0" y="26"/>
                    </a:lnTo>
                    <a:lnTo>
                      <a:pt x="0" y="44"/>
                    </a:lnTo>
                    <a:lnTo>
                      <a:pt x="70" y="132"/>
                    </a:lnTo>
                    <a:lnTo>
                      <a:pt x="79" y="141"/>
                    </a:lnTo>
                    <a:lnTo>
                      <a:pt x="88" y="150"/>
                    </a:lnTo>
                    <a:lnTo>
                      <a:pt x="105" y="150"/>
                    </a:lnTo>
                    <a:lnTo>
                      <a:pt x="114" y="141"/>
                    </a:lnTo>
                    <a:lnTo>
                      <a:pt x="123" y="132"/>
                    </a:lnTo>
                    <a:lnTo>
                      <a:pt x="132" y="115"/>
                    </a:lnTo>
                    <a:lnTo>
                      <a:pt x="123" y="106"/>
                    </a:lnTo>
                    <a:lnTo>
                      <a:pt x="123" y="88"/>
                    </a:lnTo>
                    <a:lnTo>
                      <a:pt x="53" y="9"/>
                    </a:lnTo>
                    <a:lnTo>
                      <a:pt x="35" y="0"/>
                    </a:lnTo>
                    <a:lnTo>
                      <a:pt x="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72" name="Freeform 157"/>
              <p:cNvSpPr>
                <a:spLocks noChangeArrowheads="1"/>
              </p:cNvSpPr>
              <p:nvPr/>
            </p:nvSpPr>
            <p:spPr bwMode="auto">
              <a:xfrm>
                <a:off x="5703888" y="4878388"/>
                <a:ext cx="44450" cy="47625"/>
              </a:xfrm>
              <a:custGeom>
                <a:avLst/>
                <a:gdLst>
                  <a:gd name="T0" fmla="*/ 2868 w 124"/>
                  <a:gd name="T1" fmla="*/ 0 h 133"/>
                  <a:gd name="T2" fmla="*/ 2868 w 124"/>
                  <a:gd name="T3" fmla="*/ 0 h 133"/>
                  <a:gd name="T4" fmla="*/ 0 w 124"/>
                  <a:gd name="T5" fmla="*/ 6087 h 133"/>
                  <a:gd name="T6" fmla="*/ 0 w 124"/>
                  <a:gd name="T7" fmla="*/ 12533 h 133"/>
                  <a:gd name="T8" fmla="*/ 2868 w 124"/>
                  <a:gd name="T9" fmla="*/ 12533 h 133"/>
                  <a:gd name="T10" fmla="*/ 25093 w 124"/>
                  <a:gd name="T11" fmla="*/ 44044 h 133"/>
                  <a:gd name="T12" fmla="*/ 25093 w 124"/>
                  <a:gd name="T13" fmla="*/ 44044 h 133"/>
                  <a:gd name="T14" fmla="*/ 25093 w 124"/>
                  <a:gd name="T15" fmla="*/ 44044 h 133"/>
                  <a:gd name="T16" fmla="*/ 25093 w 124"/>
                  <a:gd name="T17" fmla="*/ 44044 h 133"/>
                  <a:gd name="T18" fmla="*/ 25093 w 124"/>
                  <a:gd name="T19" fmla="*/ 44044 h 133"/>
                  <a:gd name="T20" fmla="*/ 34771 w 124"/>
                  <a:gd name="T21" fmla="*/ 47267 h 133"/>
                  <a:gd name="T22" fmla="*/ 40865 w 124"/>
                  <a:gd name="T23" fmla="*/ 44044 h 133"/>
                  <a:gd name="T24" fmla="*/ 40865 w 124"/>
                  <a:gd name="T25" fmla="*/ 44044 h 133"/>
                  <a:gd name="T26" fmla="*/ 44092 w 124"/>
                  <a:gd name="T27" fmla="*/ 37957 h 133"/>
                  <a:gd name="T28" fmla="*/ 40865 w 124"/>
                  <a:gd name="T29" fmla="*/ 28289 h 133"/>
                  <a:gd name="T30" fmla="*/ 15773 w 124"/>
                  <a:gd name="T31" fmla="*/ 3223 h 133"/>
                  <a:gd name="T32" fmla="*/ 15773 w 124"/>
                  <a:gd name="T33" fmla="*/ 3223 h 133"/>
                  <a:gd name="T34" fmla="*/ 9320 w 124"/>
                  <a:gd name="T35" fmla="*/ 0 h 133"/>
                  <a:gd name="T36" fmla="*/ 2868 w 124"/>
                  <a:gd name="T37" fmla="*/ 0 h 1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4" h="133">
                    <a:moveTo>
                      <a:pt x="8" y="0"/>
                    </a:moveTo>
                    <a:lnTo>
                      <a:pt x="8" y="0"/>
                    </a:lnTo>
                    <a:lnTo>
                      <a:pt x="0" y="17"/>
                    </a:lnTo>
                    <a:lnTo>
                      <a:pt x="0" y="35"/>
                    </a:lnTo>
                    <a:lnTo>
                      <a:pt x="8" y="35"/>
                    </a:lnTo>
                    <a:lnTo>
                      <a:pt x="70" y="123"/>
                    </a:lnTo>
                    <a:lnTo>
                      <a:pt x="97" y="132"/>
                    </a:lnTo>
                    <a:lnTo>
                      <a:pt x="114" y="123"/>
                    </a:lnTo>
                    <a:lnTo>
                      <a:pt x="123" y="106"/>
                    </a:lnTo>
                    <a:lnTo>
                      <a:pt x="114" y="79"/>
                    </a:lnTo>
                    <a:lnTo>
                      <a:pt x="44" y="9"/>
                    </a:lnTo>
                    <a:lnTo>
                      <a:pt x="26" y="0"/>
                    </a:lnTo>
                    <a:lnTo>
                      <a:pt x="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73" name="Freeform 158"/>
              <p:cNvSpPr>
                <a:spLocks noChangeArrowheads="1"/>
              </p:cNvSpPr>
              <p:nvPr/>
            </p:nvSpPr>
            <p:spPr bwMode="auto">
              <a:xfrm>
                <a:off x="5561013" y="614363"/>
                <a:ext cx="50800" cy="527050"/>
              </a:xfrm>
              <a:custGeom>
                <a:avLst/>
                <a:gdLst>
                  <a:gd name="T0" fmla="*/ 25042 w 142"/>
                  <a:gd name="T1" fmla="*/ 526690 h 1466"/>
                  <a:gd name="T2" fmla="*/ 25042 w 142"/>
                  <a:gd name="T3" fmla="*/ 526690 h 1466"/>
                  <a:gd name="T4" fmla="*/ 37563 w 142"/>
                  <a:gd name="T5" fmla="*/ 459821 h 1466"/>
                  <a:gd name="T6" fmla="*/ 44003 w 142"/>
                  <a:gd name="T7" fmla="*/ 396546 h 1466"/>
                  <a:gd name="T8" fmla="*/ 44003 w 142"/>
                  <a:gd name="T9" fmla="*/ 396546 h 1466"/>
                  <a:gd name="T10" fmla="*/ 47223 w 142"/>
                  <a:gd name="T11" fmla="*/ 330035 h 1466"/>
                  <a:gd name="T12" fmla="*/ 50442 w 142"/>
                  <a:gd name="T13" fmla="*/ 263165 h 1466"/>
                  <a:gd name="T14" fmla="*/ 50442 w 142"/>
                  <a:gd name="T15" fmla="*/ 263165 h 1466"/>
                  <a:gd name="T16" fmla="*/ 47223 w 142"/>
                  <a:gd name="T17" fmla="*/ 196655 h 1466"/>
                  <a:gd name="T18" fmla="*/ 44003 w 142"/>
                  <a:gd name="T19" fmla="*/ 133380 h 1466"/>
                  <a:gd name="T20" fmla="*/ 44003 w 142"/>
                  <a:gd name="T21" fmla="*/ 133380 h 1466"/>
                  <a:gd name="T22" fmla="*/ 34701 w 142"/>
                  <a:gd name="T23" fmla="*/ 66510 h 1466"/>
                  <a:gd name="T24" fmla="*/ 21823 w 142"/>
                  <a:gd name="T25" fmla="*/ 0 h 1466"/>
                  <a:gd name="T26" fmla="*/ 21823 w 142"/>
                  <a:gd name="T27" fmla="*/ 0 h 1466"/>
                  <a:gd name="T28" fmla="*/ 9301 w 142"/>
                  <a:gd name="T29" fmla="*/ 66510 h 1466"/>
                  <a:gd name="T30" fmla="*/ 2862 w 142"/>
                  <a:gd name="T31" fmla="*/ 133380 h 1466"/>
                  <a:gd name="T32" fmla="*/ 2862 w 142"/>
                  <a:gd name="T33" fmla="*/ 133380 h 1466"/>
                  <a:gd name="T34" fmla="*/ 0 w 142"/>
                  <a:gd name="T35" fmla="*/ 196655 h 1466"/>
                  <a:gd name="T36" fmla="*/ 0 w 142"/>
                  <a:gd name="T37" fmla="*/ 263165 h 1466"/>
                  <a:gd name="T38" fmla="*/ 0 w 142"/>
                  <a:gd name="T39" fmla="*/ 263165 h 1466"/>
                  <a:gd name="T40" fmla="*/ 0 w 142"/>
                  <a:gd name="T41" fmla="*/ 330035 h 1466"/>
                  <a:gd name="T42" fmla="*/ 6082 w 142"/>
                  <a:gd name="T43" fmla="*/ 396546 h 1466"/>
                  <a:gd name="T44" fmla="*/ 6082 w 142"/>
                  <a:gd name="T45" fmla="*/ 396546 h 1466"/>
                  <a:gd name="T46" fmla="*/ 12521 w 142"/>
                  <a:gd name="T47" fmla="*/ 463056 h 1466"/>
                  <a:gd name="T48" fmla="*/ 25042 w 142"/>
                  <a:gd name="T49" fmla="*/ 526690 h 14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2" h="1466">
                    <a:moveTo>
                      <a:pt x="70" y="1465"/>
                    </a:moveTo>
                    <a:lnTo>
                      <a:pt x="70" y="1465"/>
                    </a:lnTo>
                    <a:lnTo>
                      <a:pt x="105" y="1279"/>
                    </a:lnTo>
                    <a:lnTo>
                      <a:pt x="123" y="1103"/>
                    </a:lnTo>
                    <a:lnTo>
                      <a:pt x="132" y="918"/>
                    </a:lnTo>
                    <a:lnTo>
                      <a:pt x="141" y="732"/>
                    </a:lnTo>
                    <a:lnTo>
                      <a:pt x="132" y="547"/>
                    </a:lnTo>
                    <a:lnTo>
                      <a:pt x="123" y="371"/>
                    </a:lnTo>
                    <a:lnTo>
                      <a:pt x="97" y="185"/>
                    </a:lnTo>
                    <a:lnTo>
                      <a:pt x="61" y="0"/>
                    </a:lnTo>
                    <a:lnTo>
                      <a:pt x="26" y="185"/>
                    </a:lnTo>
                    <a:lnTo>
                      <a:pt x="8" y="371"/>
                    </a:lnTo>
                    <a:lnTo>
                      <a:pt x="0" y="547"/>
                    </a:lnTo>
                    <a:lnTo>
                      <a:pt x="0" y="732"/>
                    </a:lnTo>
                    <a:lnTo>
                      <a:pt x="0" y="918"/>
                    </a:lnTo>
                    <a:lnTo>
                      <a:pt x="17" y="1103"/>
                    </a:lnTo>
                    <a:lnTo>
                      <a:pt x="35" y="1288"/>
                    </a:lnTo>
                    <a:lnTo>
                      <a:pt x="70" y="14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74" name="Freeform 159"/>
              <p:cNvSpPr>
                <a:spLocks noChangeArrowheads="1"/>
              </p:cNvSpPr>
              <p:nvPr/>
            </p:nvSpPr>
            <p:spPr bwMode="auto">
              <a:xfrm>
                <a:off x="5942013" y="1174750"/>
                <a:ext cx="50800" cy="527050"/>
              </a:xfrm>
              <a:custGeom>
                <a:avLst/>
                <a:gdLst>
                  <a:gd name="T0" fmla="*/ 25222 w 143"/>
                  <a:gd name="T1" fmla="*/ 526690 h 1466"/>
                  <a:gd name="T2" fmla="*/ 25222 w 143"/>
                  <a:gd name="T3" fmla="*/ 526690 h 1466"/>
                  <a:gd name="T4" fmla="*/ 37656 w 143"/>
                  <a:gd name="T5" fmla="*/ 459821 h 1466"/>
                  <a:gd name="T6" fmla="*/ 44050 w 143"/>
                  <a:gd name="T7" fmla="*/ 396546 h 1466"/>
                  <a:gd name="T8" fmla="*/ 44050 w 143"/>
                  <a:gd name="T9" fmla="*/ 396546 h 1466"/>
                  <a:gd name="T10" fmla="*/ 47248 w 143"/>
                  <a:gd name="T11" fmla="*/ 330035 h 1466"/>
                  <a:gd name="T12" fmla="*/ 50445 w 143"/>
                  <a:gd name="T13" fmla="*/ 263165 h 1466"/>
                  <a:gd name="T14" fmla="*/ 50445 w 143"/>
                  <a:gd name="T15" fmla="*/ 263165 h 1466"/>
                  <a:gd name="T16" fmla="*/ 47248 w 143"/>
                  <a:gd name="T17" fmla="*/ 196655 h 1466"/>
                  <a:gd name="T18" fmla="*/ 44050 w 143"/>
                  <a:gd name="T19" fmla="*/ 133380 h 1466"/>
                  <a:gd name="T20" fmla="*/ 44050 w 143"/>
                  <a:gd name="T21" fmla="*/ 133380 h 1466"/>
                  <a:gd name="T22" fmla="*/ 34814 w 143"/>
                  <a:gd name="T23" fmla="*/ 66510 h 1466"/>
                  <a:gd name="T24" fmla="*/ 22025 w 143"/>
                  <a:gd name="T25" fmla="*/ 0 h 1466"/>
                  <a:gd name="T26" fmla="*/ 22025 w 143"/>
                  <a:gd name="T27" fmla="*/ 0 h 1466"/>
                  <a:gd name="T28" fmla="*/ 9592 w 143"/>
                  <a:gd name="T29" fmla="*/ 66510 h 1466"/>
                  <a:gd name="T30" fmla="*/ 3197 w 143"/>
                  <a:gd name="T31" fmla="*/ 133380 h 1466"/>
                  <a:gd name="T32" fmla="*/ 3197 w 143"/>
                  <a:gd name="T33" fmla="*/ 133380 h 1466"/>
                  <a:gd name="T34" fmla="*/ 0 w 143"/>
                  <a:gd name="T35" fmla="*/ 196655 h 1466"/>
                  <a:gd name="T36" fmla="*/ 0 w 143"/>
                  <a:gd name="T37" fmla="*/ 263165 h 1466"/>
                  <a:gd name="T38" fmla="*/ 0 w 143"/>
                  <a:gd name="T39" fmla="*/ 263165 h 1466"/>
                  <a:gd name="T40" fmla="*/ 0 w 143"/>
                  <a:gd name="T41" fmla="*/ 330035 h 1466"/>
                  <a:gd name="T42" fmla="*/ 6394 w 143"/>
                  <a:gd name="T43" fmla="*/ 396546 h 1466"/>
                  <a:gd name="T44" fmla="*/ 6394 w 143"/>
                  <a:gd name="T45" fmla="*/ 396546 h 1466"/>
                  <a:gd name="T46" fmla="*/ 12789 w 143"/>
                  <a:gd name="T47" fmla="*/ 463056 h 1466"/>
                  <a:gd name="T48" fmla="*/ 25222 w 143"/>
                  <a:gd name="T49" fmla="*/ 526690 h 14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3" h="1466">
                    <a:moveTo>
                      <a:pt x="71" y="1465"/>
                    </a:moveTo>
                    <a:lnTo>
                      <a:pt x="71" y="1465"/>
                    </a:lnTo>
                    <a:lnTo>
                      <a:pt x="106" y="1279"/>
                    </a:lnTo>
                    <a:lnTo>
                      <a:pt x="124" y="1103"/>
                    </a:lnTo>
                    <a:lnTo>
                      <a:pt x="133" y="918"/>
                    </a:lnTo>
                    <a:lnTo>
                      <a:pt x="142" y="732"/>
                    </a:lnTo>
                    <a:lnTo>
                      <a:pt x="133" y="547"/>
                    </a:lnTo>
                    <a:lnTo>
                      <a:pt x="124" y="371"/>
                    </a:lnTo>
                    <a:lnTo>
                      <a:pt x="98" y="185"/>
                    </a:lnTo>
                    <a:lnTo>
                      <a:pt x="62" y="0"/>
                    </a:lnTo>
                    <a:lnTo>
                      <a:pt x="27" y="185"/>
                    </a:lnTo>
                    <a:lnTo>
                      <a:pt x="9" y="371"/>
                    </a:lnTo>
                    <a:lnTo>
                      <a:pt x="0" y="547"/>
                    </a:lnTo>
                    <a:lnTo>
                      <a:pt x="0" y="732"/>
                    </a:lnTo>
                    <a:lnTo>
                      <a:pt x="0" y="918"/>
                    </a:lnTo>
                    <a:lnTo>
                      <a:pt x="18" y="1103"/>
                    </a:lnTo>
                    <a:lnTo>
                      <a:pt x="36" y="1288"/>
                    </a:lnTo>
                    <a:lnTo>
                      <a:pt x="71" y="14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75" name="Freeform 160"/>
              <p:cNvSpPr>
                <a:spLocks noChangeArrowheads="1"/>
              </p:cNvSpPr>
              <p:nvPr/>
            </p:nvSpPr>
            <p:spPr bwMode="auto">
              <a:xfrm>
                <a:off x="5624513" y="4181475"/>
                <a:ext cx="19050" cy="6350"/>
              </a:xfrm>
              <a:custGeom>
                <a:avLst/>
                <a:gdLst>
                  <a:gd name="T0" fmla="*/ 18697 w 54"/>
                  <a:gd name="T1" fmla="*/ 0 h 19"/>
                  <a:gd name="T2" fmla="*/ 0 w 54"/>
                  <a:gd name="T3" fmla="*/ 6016 h 19"/>
                  <a:gd name="T4" fmla="*/ 18697 w 54"/>
                  <a:gd name="T5" fmla="*/ 3008 h 19"/>
                  <a:gd name="T6" fmla="*/ 18697 w 54"/>
                  <a:gd name="T7" fmla="*/ 3008 h 19"/>
                  <a:gd name="T8" fmla="*/ 18697 w 54"/>
                  <a:gd name="T9" fmla="*/ 3008 h 19"/>
                  <a:gd name="T10" fmla="*/ 18697 w 54"/>
                  <a:gd name="T11" fmla="*/ 3008 h 19"/>
                  <a:gd name="T12" fmla="*/ 18697 w 54"/>
                  <a:gd name="T13" fmla="*/ 3008 h 19"/>
                  <a:gd name="T14" fmla="*/ 18697 w 54"/>
                  <a:gd name="T15" fmla="*/ 3008 h 19"/>
                  <a:gd name="T16" fmla="*/ 18697 w 54"/>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 h="19">
                    <a:moveTo>
                      <a:pt x="53" y="0"/>
                    </a:moveTo>
                    <a:lnTo>
                      <a:pt x="0" y="18"/>
                    </a:lnTo>
                    <a:lnTo>
                      <a:pt x="53" y="9"/>
                    </a:lnTo>
                    <a:lnTo>
                      <a:pt x="5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76" name="Freeform 161"/>
              <p:cNvSpPr>
                <a:spLocks noChangeArrowheads="1"/>
              </p:cNvSpPr>
              <p:nvPr/>
            </p:nvSpPr>
            <p:spPr bwMode="auto">
              <a:xfrm>
                <a:off x="5713413" y="4165600"/>
                <a:ext cx="53975" cy="19050"/>
              </a:xfrm>
              <a:custGeom>
                <a:avLst/>
                <a:gdLst>
                  <a:gd name="T0" fmla="*/ 47183 w 151"/>
                  <a:gd name="T1" fmla="*/ 18697 h 54"/>
                  <a:gd name="T2" fmla="*/ 47183 w 151"/>
                  <a:gd name="T3" fmla="*/ 18697 h 54"/>
                  <a:gd name="T4" fmla="*/ 53618 w 151"/>
                  <a:gd name="T5" fmla="*/ 12347 h 54"/>
                  <a:gd name="T6" fmla="*/ 53618 w 151"/>
                  <a:gd name="T7" fmla="*/ 6350 h 54"/>
                  <a:gd name="T8" fmla="*/ 53618 w 151"/>
                  <a:gd name="T9" fmla="*/ 6350 h 54"/>
                  <a:gd name="T10" fmla="*/ 50400 w 151"/>
                  <a:gd name="T11" fmla="*/ 0 h 54"/>
                  <a:gd name="T12" fmla="*/ 44324 w 151"/>
                  <a:gd name="T13" fmla="*/ 0 h 54"/>
                  <a:gd name="T14" fmla="*/ 6434 w 151"/>
                  <a:gd name="T15" fmla="*/ 3175 h 54"/>
                  <a:gd name="T16" fmla="*/ 6434 w 151"/>
                  <a:gd name="T17" fmla="*/ 3175 h 54"/>
                  <a:gd name="T18" fmla="*/ 0 w 151"/>
                  <a:gd name="T19" fmla="*/ 6350 h 54"/>
                  <a:gd name="T20" fmla="*/ 0 w 151"/>
                  <a:gd name="T21" fmla="*/ 12347 h 54"/>
                  <a:gd name="T22" fmla="*/ 0 w 151"/>
                  <a:gd name="T23" fmla="*/ 12347 h 54"/>
                  <a:gd name="T24" fmla="*/ 3217 w 151"/>
                  <a:gd name="T25" fmla="*/ 15522 h 54"/>
                  <a:gd name="T26" fmla="*/ 6434 w 151"/>
                  <a:gd name="T27" fmla="*/ 18697 h 54"/>
                  <a:gd name="T28" fmla="*/ 44324 w 151"/>
                  <a:gd name="T29" fmla="*/ 18697 h 54"/>
                  <a:gd name="T30" fmla="*/ 44324 w 151"/>
                  <a:gd name="T31" fmla="*/ 18697 h 54"/>
                  <a:gd name="T32" fmla="*/ 47183 w 151"/>
                  <a:gd name="T33" fmla="*/ 18697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54">
                    <a:moveTo>
                      <a:pt x="132" y="53"/>
                    </a:moveTo>
                    <a:lnTo>
                      <a:pt x="132" y="53"/>
                    </a:lnTo>
                    <a:lnTo>
                      <a:pt x="150" y="35"/>
                    </a:lnTo>
                    <a:lnTo>
                      <a:pt x="150" y="18"/>
                    </a:lnTo>
                    <a:lnTo>
                      <a:pt x="141" y="0"/>
                    </a:lnTo>
                    <a:lnTo>
                      <a:pt x="124" y="0"/>
                    </a:lnTo>
                    <a:lnTo>
                      <a:pt x="18" y="9"/>
                    </a:lnTo>
                    <a:lnTo>
                      <a:pt x="0" y="18"/>
                    </a:lnTo>
                    <a:lnTo>
                      <a:pt x="0" y="35"/>
                    </a:lnTo>
                    <a:lnTo>
                      <a:pt x="9" y="44"/>
                    </a:lnTo>
                    <a:lnTo>
                      <a:pt x="18" y="53"/>
                    </a:lnTo>
                    <a:lnTo>
                      <a:pt x="124" y="53"/>
                    </a:lnTo>
                    <a:lnTo>
                      <a:pt x="132"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77" name="Freeform 162"/>
              <p:cNvSpPr>
                <a:spLocks noChangeArrowheads="1"/>
              </p:cNvSpPr>
              <p:nvPr/>
            </p:nvSpPr>
            <p:spPr bwMode="auto">
              <a:xfrm>
                <a:off x="5821363" y="4149725"/>
                <a:ext cx="66675" cy="31750"/>
              </a:xfrm>
              <a:custGeom>
                <a:avLst/>
                <a:gdLst>
                  <a:gd name="T0" fmla="*/ 53770 w 186"/>
                  <a:gd name="T1" fmla="*/ 31393 h 89"/>
                  <a:gd name="T2" fmla="*/ 53770 w 186"/>
                  <a:gd name="T3" fmla="*/ 31393 h 89"/>
                  <a:gd name="T4" fmla="*/ 60223 w 186"/>
                  <a:gd name="T5" fmla="*/ 28183 h 89"/>
                  <a:gd name="T6" fmla="*/ 63449 w 186"/>
                  <a:gd name="T7" fmla="*/ 25329 h 89"/>
                  <a:gd name="T8" fmla="*/ 66317 w 186"/>
                  <a:gd name="T9" fmla="*/ 18907 h 89"/>
                  <a:gd name="T10" fmla="*/ 66317 w 186"/>
                  <a:gd name="T11" fmla="*/ 12486 h 89"/>
                  <a:gd name="T12" fmla="*/ 66317 w 186"/>
                  <a:gd name="T13" fmla="*/ 12486 h 89"/>
                  <a:gd name="T14" fmla="*/ 66317 w 186"/>
                  <a:gd name="T15" fmla="*/ 6421 h 89"/>
                  <a:gd name="T16" fmla="*/ 63449 w 186"/>
                  <a:gd name="T17" fmla="*/ 3211 h 89"/>
                  <a:gd name="T18" fmla="*/ 56996 w 186"/>
                  <a:gd name="T19" fmla="*/ 0 h 89"/>
                  <a:gd name="T20" fmla="*/ 50544 w 186"/>
                  <a:gd name="T21" fmla="*/ 0 h 89"/>
                  <a:gd name="T22" fmla="*/ 12546 w 186"/>
                  <a:gd name="T23" fmla="*/ 3211 h 89"/>
                  <a:gd name="T24" fmla="*/ 12546 w 186"/>
                  <a:gd name="T25" fmla="*/ 3211 h 89"/>
                  <a:gd name="T26" fmla="*/ 3226 w 186"/>
                  <a:gd name="T27" fmla="*/ 9275 h 89"/>
                  <a:gd name="T28" fmla="*/ 0 w 186"/>
                  <a:gd name="T29" fmla="*/ 12486 h 89"/>
                  <a:gd name="T30" fmla="*/ 0 w 186"/>
                  <a:gd name="T31" fmla="*/ 18907 h 89"/>
                  <a:gd name="T32" fmla="*/ 0 w 186"/>
                  <a:gd name="T33" fmla="*/ 18907 h 89"/>
                  <a:gd name="T34" fmla="*/ 3226 w 186"/>
                  <a:gd name="T35" fmla="*/ 22118 h 89"/>
                  <a:gd name="T36" fmla="*/ 3226 w 186"/>
                  <a:gd name="T37" fmla="*/ 28183 h 89"/>
                  <a:gd name="T38" fmla="*/ 9679 w 186"/>
                  <a:gd name="T39" fmla="*/ 31393 h 89"/>
                  <a:gd name="T40" fmla="*/ 15773 w 186"/>
                  <a:gd name="T41" fmla="*/ 31393 h 89"/>
                  <a:gd name="T42" fmla="*/ 53770 w 186"/>
                  <a:gd name="T43" fmla="*/ 31393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6" h="89">
                    <a:moveTo>
                      <a:pt x="150" y="88"/>
                    </a:moveTo>
                    <a:lnTo>
                      <a:pt x="150" y="88"/>
                    </a:lnTo>
                    <a:lnTo>
                      <a:pt x="168" y="79"/>
                    </a:lnTo>
                    <a:lnTo>
                      <a:pt x="177" y="71"/>
                    </a:lnTo>
                    <a:lnTo>
                      <a:pt x="185" y="53"/>
                    </a:lnTo>
                    <a:lnTo>
                      <a:pt x="185" y="35"/>
                    </a:lnTo>
                    <a:lnTo>
                      <a:pt x="185" y="18"/>
                    </a:lnTo>
                    <a:lnTo>
                      <a:pt x="177" y="9"/>
                    </a:lnTo>
                    <a:lnTo>
                      <a:pt x="159" y="0"/>
                    </a:lnTo>
                    <a:lnTo>
                      <a:pt x="141" y="0"/>
                    </a:lnTo>
                    <a:lnTo>
                      <a:pt x="35" y="9"/>
                    </a:lnTo>
                    <a:lnTo>
                      <a:pt x="9" y="26"/>
                    </a:lnTo>
                    <a:lnTo>
                      <a:pt x="0" y="35"/>
                    </a:lnTo>
                    <a:lnTo>
                      <a:pt x="0" y="53"/>
                    </a:lnTo>
                    <a:lnTo>
                      <a:pt x="9" y="62"/>
                    </a:lnTo>
                    <a:lnTo>
                      <a:pt x="9" y="79"/>
                    </a:lnTo>
                    <a:lnTo>
                      <a:pt x="27" y="88"/>
                    </a:lnTo>
                    <a:lnTo>
                      <a:pt x="44" y="88"/>
                    </a:lnTo>
                    <a:lnTo>
                      <a:pt x="150" y="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78" name="Freeform 163"/>
              <p:cNvSpPr>
                <a:spLocks noChangeArrowheads="1"/>
              </p:cNvSpPr>
              <p:nvPr/>
            </p:nvSpPr>
            <p:spPr bwMode="auto">
              <a:xfrm>
                <a:off x="5932488" y="4137025"/>
                <a:ext cx="76200" cy="41275"/>
              </a:xfrm>
              <a:custGeom>
                <a:avLst/>
                <a:gdLst>
                  <a:gd name="T0" fmla="*/ 56882 w 213"/>
                  <a:gd name="T1" fmla="*/ 40916 h 115"/>
                  <a:gd name="T2" fmla="*/ 56882 w 213"/>
                  <a:gd name="T3" fmla="*/ 40916 h 115"/>
                  <a:gd name="T4" fmla="*/ 66183 w 213"/>
                  <a:gd name="T5" fmla="*/ 38045 h 115"/>
                  <a:gd name="T6" fmla="*/ 72623 w 213"/>
                  <a:gd name="T7" fmla="*/ 31584 h 115"/>
                  <a:gd name="T8" fmla="*/ 75842 w 213"/>
                  <a:gd name="T9" fmla="*/ 25124 h 115"/>
                  <a:gd name="T10" fmla="*/ 75842 w 213"/>
                  <a:gd name="T11" fmla="*/ 19022 h 115"/>
                  <a:gd name="T12" fmla="*/ 75842 w 213"/>
                  <a:gd name="T13" fmla="*/ 19022 h 115"/>
                  <a:gd name="T14" fmla="*/ 72623 w 213"/>
                  <a:gd name="T15" fmla="*/ 12562 h 115"/>
                  <a:gd name="T16" fmla="*/ 69403 w 213"/>
                  <a:gd name="T17" fmla="*/ 6102 h 115"/>
                  <a:gd name="T18" fmla="*/ 62963 w 213"/>
                  <a:gd name="T19" fmla="*/ 3230 h 115"/>
                  <a:gd name="T20" fmla="*/ 53662 w 213"/>
                  <a:gd name="T21" fmla="*/ 0 h 115"/>
                  <a:gd name="T22" fmla="*/ 15741 w 213"/>
                  <a:gd name="T23" fmla="*/ 6102 h 115"/>
                  <a:gd name="T24" fmla="*/ 15741 w 213"/>
                  <a:gd name="T25" fmla="*/ 6102 h 115"/>
                  <a:gd name="T26" fmla="*/ 9301 w 213"/>
                  <a:gd name="T27" fmla="*/ 6102 h 115"/>
                  <a:gd name="T28" fmla="*/ 6439 w 213"/>
                  <a:gd name="T29" fmla="*/ 9332 h 115"/>
                  <a:gd name="T30" fmla="*/ 0 w 213"/>
                  <a:gd name="T31" fmla="*/ 15792 h 115"/>
                  <a:gd name="T32" fmla="*/ 0 w 213"/>
                  <a:gd name="T33" fmla="*/ 21894 h 115"/>
                  <a:gd name="T34" fmla="*/ 0 w 213"/>
                  <a:gd name="T35" fmla="*/ 21894 h 115"/>
                  <a:gd name="T36" fmla="*/ 3220 w 213"/>
                  <a:gd name="T37" fmla="*/ 31584 h 115"/>
                  <a:gd name="T38" fmla="*/ 6439 w 213"/>
                  <a:gd name="T39" fmla="*/ 34815 h 115"/>
                  <a:gd name="T40" fmla="*/ 12521 w 213"/>
                  <a:gd name="T41" fmla="*/ 40916 h 115"/>
                  <a:gd name="T42" fmla="*/ 18961 w 213"/>
                  <a:gd name="T43" fmla="*/ 40916 h 115"/>
                  <a:gd name="T44" fmla="*/ 56882 w 213"/>
                  <a:gd name="T45" fmla="*/ 40916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3" h="115">
                    <a:moveTo>
                      <a:pt x="159" y="114"/>
                    </a:moveTo>
                    <a:lnTo>
                      <a:pt x="159" y="114"/>
                    </a:lnTo>
                    <a:lnTo>
                      <a:pt x="185" y="106"/>
                    </a:lnTo>
                    <a:lnTo>
                      <a:pt x="203" y="88"/>
                    </a:lnTo>
                    <a:lnTo>
                      <a:pt x="212" y="70"/>
                    </a:lnTo>
                    <a:lnTo>
                      <a:pt x="212" y="53"/>
                    </a:lnTo>
                    <a:lnTo>
                      <a:pt x="203" y="35"/>
                    </a:lnTo>
                    <a:lnTo>
                      <a:pt x="194" y="17"/>
                    </a:lnTo>
                    <a:lnTo>
                      <a:pt x="176" y="9"/>
                    </a:lnTo>
                    <a:lnTo>
                      <a:pt x="150" y="0"/>
                    </a:lnTo>
                    <a:lnTo>
                      <a:pt x="44" y="17"/>
                    </a:lnTo>
                    <a:lnTo>
                      <a:pt x="26" y="17"/>
                    </a:lnTo>
                    <a:lnTo>
                      <a:pt x="18" y="26"/>
                    </a:lnTo>
                    <a:lnTo>
                      <a:pt x="0" y="44"/>
                    </a:lnTo>
                    <a:lnTo>
                      <a:pt x="0" y="61"/>
                    </a:lnTo>
                    <a:lnTo>
                      <a:pt x="9" y="88"/>
                    </a:lnTo>
                    <a:lnTo>
                      <a:pt x="18" y="97"/>
                    </a:lnTo>
                    <a:lnTo>
                      <a:pt x="35" y="114"/>
                    </a:lnTo>
                    <a:lnTo>
                      <a:pt x="53" y="114"/>
                    </a:lnTo>
                    <a:lnTo>
                      <a:pt x="159" y="1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79" name="Freeform 164"/>
              <p:cNvSpPr>
                <a:spLocks noChangeArrowheads="1"/>
              </p:cNvSpPr>
              <p:nvPr/>
            </p:nvSpPr>
            <p:spPr bwMode="auto">
              <a:xfrm>
                <a:off x="6043613" y="4130675"/>
                <a:ext cx="82550" cy="44450"/>
              </a:xfrm>
              <a:custGeom>
                <a:avLst/>
                <a:gdLst>
                  <a:gd name="T0" fmla="*/ 63169 w 230"/>
                  <a:gd name="T1" fmla="*/ 44094 h 125"/>
                  <a:gd name="T2" fmla="*/ 63169 w 230"/>
                  <a:gd name="T3" fmla="*/ 44094 h 125"/>
                  <a:gd name="T4" fmla="*/ 69629 w 230"/>
                  <a:gd name="T5" fmla="*/ 40894 h 125"/>
                  <a:gd name="T6" fmla="*/ 76090 w 230"/>
                  <a:gd name="T7" fmla="*/ 37694 h 125"/>
                  <a:gd name="T8" fmla="*/ 82191 w 230"/>
                  <a:gd name="T9" fmla="*/ 28092 h 125"/>
                  <a:gd name="T10" fmla="*/ 82191 w 230"/>
                  <a:gd name="T11" fmla="*/ 22047 h 125"/>
                  <a:gd name="T12" fmla="*/ 82191 w 230"/>
                  <a:gd name="T13" fmla="*/ 22047 h 125"/>
                  <a:gd name="T14" fmla="*/ 78961 w 230"/>
                  <a:gd name="T15" fmla="*/ 12446 h 125"/>
                  <a:gd name="T16" fmla="*/ 76090 w 230"/>
                  <a:gd name="T17" fmla="*/ 6401 h 125"/>
                  <a:gd name="T18" fmla="*/ 69629 w 230"/>
                  <a:gd name="T19" fmla="*/ 3200 h 125"/>
                  <a:gd name="T20" fmla="*/ 59938 w 230"/>
                  <a:gd name="T21" fmla="*/ 0 h 125"/>
                  <a:gd name="T22" fmla="*/ 22253 w 230"/>
                  <a:gd name="T23" fmla="*/ 3200 h 125"/>
                  <a:gd name="T24" fmla="*/ 22253 w 230"/>
                  <a:gd name="T25" fmla="*/ 3200 h 125"/>
                  <a:gd name="T26" fmla="*/ 12562 w 230"/>
                  <a:gd name="T27" fmla="*/ 3200 h 125"/>
                  <a:gd name="T28" fmla="*/ 6102 w 230"/>
                  <a:gd name="T29" fmla="*/ 9601 h 125"/>
                  <a:gd name="T30" fmla="*/ 3230 w 230"/>
                  <a:gd name="T31" fmla="*/ 15646 h 125"/>
                  <a:gd name="T32" fmla="*/ 0 w 230"/>
                  <a:gd name="T33" fmla="*/ 25248 h 125"/>
                  <a:gd name="T34" fmla="*/ 0 w 230"/>
                  <a:gd name="T35" fmla="*/ 25248 h 125"/>
                  <a:gd name="T36" fmla="*/ 3230 w 230"/>
                  <a:gd name="T37" fmla="*/ 31293 h 125"/>
                  <a:gd name="T38" fmla="*/ 6102 w 230"/>
                  <a:gd name="T39" fmla="*/ 37694 h 125"/>
                  <a:gd name="T40" fmla="*/ 15792 w 230"/>
                  <a:gd name="T41" fmla="*/ 44094 h 125"/>
                  <a:gd name="T42" fmla="*/ 22253 w 230"/>
                  <a:gd name="T43" fmla="*/ 44094 h 125"/>
                  <a:gd name="T44" fmla="*/ 59938 w 230"/>
                  <a:gd name="T45" fmla="*/ 44094 h 125"/>
                  <a:gd name="T46" fmla="*/ 59938 w 230"/>
                  <a:gd name="T47" fmla="*/ 44094 h 125"/>
                  <a:gd name="T48" fmla="*/ 63169 w 230"/>
                  <a:gd name="T49" fmla="*/ 44094 h 1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0" h="125">
                    <a:moveTo>
                      <a:pt x="176" y="124"/>
                    </a:moveTo>
                    <a:lnTo>
                      <a:pt x="176" y="124"/>
                    </a:lnTo>
                    <a:lnTo>
                      <a:pt x="194" y="115"/>
                    </a:lnTo>
                    <a:lnTo>
                      <a:pt x="212" y="106"/>
                    </a:lnTo>
                    <a:lnTo>
                      <a:pt x="229" y="79"/>
                    </a:lnTo>
                    <a:lnTo>
                      <a:pt x="229" y="62"/>
                    </a:lnTo>
                    <a:lnTo>
                      <a:pt x="220" y="35"/>
                    </a:lnTo>
                    <a:lnTo>
                      <a:pt x="212" y="18"/>
                    </a:lnTo>
                    <a:lnTo>
                      <a:pt x="194" y="9"/>
                    </a:lnTo>
                    <a:lnTo>
                      <a:pt x="167" y="0"/>
                    </a:lnTo>
                    <a:lnTo>
                      <a:pt x="62" y="9"/>
                    </a:lnTo>
                    <a:lnTo>
                      <a:pt x="35" y="9"/>
                    </a:lnTo>
                    <a:lnTo>
                      <a:pt x="17" y="27"/>
                    </a:lnTo>
                    <a:lnTo>
                      <a:pt x="9" y="44"/>
                    </a:lnTo>
                    <a:lnTo>
                      <a:pt x="0" y="71"/>
                    </a:lnTo>
                    <a:lnTo>
                      <a:pt x="9" y="88"/>
                    </a:lnTo>
                    <a:lnTo>
                      <a:pt x="17" y="106"/>
                    </a:lnTo>
                    <a:lnTo>
                      <a:pt x="44" y="124"/>
                    </a:lnTo>
                    <a:lnTo>
                      <a:pt x="62" y="124"/>
                    </a:lnTo>
                    <a:lnTo>
                      <a:pt x="167" y="124"/>
                    </a:lnTo>
                    <a:lnTo>
                      <a:pt x="176" y="1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80" name="Freeform 165"/>
              <p:cNvSpPr>
                <a:spLocks noChangeArrowheads="1"/>
              </p:cNvSpPr>
              <p:nvPr/>
            </p:nvSpPr>
            <p:spPr bwMode="auto">
              <a:xfrm>
                <a:off x="6157913" y="4127500"/>
                <a:ext cx="85725" cy="47625"/>
              </a:xfrm>
              <a:custGeom>
                <a:avLst/>
                <a:gdLst>
                  <a:gd name="T0" fmla="*/ 63128 w 239"/>
                  <a:gd name="T1" fmla="*/ 47270 h 134"/>
                  <a:gd name="T2" fmla="*/ 63128 w 239"/>
                  <a:gd name="T3" fmla="*/ 47270 h 134"/>
                  <a:gd name="T4" fmla="*/ 72454 w 239"/>
                  <a:gd name="T5" fmla="*/ 44071 h 134"/>
                  <a:gd name="T6" fmla="*/ 78910 w 239"/>
                  <a:gd name="T7" fmla="*/ 37674 h 134"/>
                  <a:gd name="T8" fmla="*/ 82138 w 239"/>
                  <a:gd name="T9" fmla="*/ 31276 h 134"/>
                  <a:gd name="T10" fmla="*/ 85366 w 239"/>
                  <a:gd name="T11" fmla="*/ 22035 h 134"/>
                  <a:gd name="T12" fmla="*/ 85366 w 239"/>
                  <a:gd name="T13" fmla="*/ 22035 h 134"/>
                  <a:gd name="T14" fmla="*/ 82138 w 239"/>
                  <a:gd name="T15" fmla="*/ 12795 h 134"/>
                  <a:gd name="T16" fmla="*/ 78910 w 239"/>
                  <a:gd name="T17" fmla="*/ 6397 h 134"/>
                  <a:gd name="T18" fmla="*/ 69584 w 239"/>
                  <a:gd name="T19" fmla="*/ 0 h 134"/>
                  <a:gd name="T20" fmla="*/ 59900 w 239"/>
                  <a:gd name="T21" fmla="*/ 0 h 134"/>
                  <a:gd name="T22" fmla="*/ 21880 w 239"/>
                  <a:gd name="T23" fmla="*/ 0 h 134"/>
                  <a:gd name="T24" fmla="*/ 21880 w 239"/>
                  <a:gd name="T25" fmla="*/ 0 h 134"/>
                  <a:gd name="T26" fmla="*/ 12554 w 239"/>
                  <a:gd name="T27" fmla="*/ 3199 h 134"/>
                  <a:gd name="T28" fmla="*/ 6098 w 239"/>
                  <a:gd name="T29" fmla="*/ 6397 h 134"/>
                  <a:gd name="T30" fmla="*/ 2869 w 239"/>
                  <a:gd name="T31" fmla="*/ 15638 h 134"/>
                  <a:gd name="T32" fmla="*/ 0 w 239"/>
                  <a:gd name="T33" fmla="*/ 22035 h 134"/>
                  <a:gd name="T34" fmla="*/ 0 w 239"/>
                  <a:gd name="T35" fmla="*/ 22035 h 134"/>
                  <a:gd name="T36" fmla="*/ 2869 w 239"/>
                  <a:gd name="T37" fmla="*/ 31276 h 134"/>
                  <a:gd name="T38" fmla="*/ 6098 w 239"/>
                  <a:gd name="T39" fmla="*/ 40872 h 134"/>
                  <a:gd name="T40" fmla="*/ 15782 w 239"/>
                  <a:gd name="T41" fmla="*/ 44071 h 134"/>
                  <a:gd name="T42" fmla="*/ 21880 w 239"/>
                  <a:gd name="T43" fmla="*/ 47270 h 134"/>
                  <a:gd name="T44" fmla="*/ 63128 w 239"/>
                  <a:gd name="T45" fmla="*/ 47270 h 1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39" h="134">
                    <a:moveTo>
                      <a:pt x="176" y="133"/>
                    </a:moveTo>
                    <a:lnTo>
                      <a:pt x="176" y="133"/>
                    </a:lnTo>
                    <a:lnTo>
                      <a:pt x="202" y="124"/>
                    </a:lnTo>
                    <a:lnTo>
                      <a:pt x="220" y="106"/>
                    </a:lnTo>
                    <a:lnTo>
                      <a:pt x="229" y="88"/>
                    </a:lnTo>
                    <a:lnTo>
                      <a:pt x="238" y="62"/>
                    </a:lnTo>
                    <a:lnTo>
                      <a:pt x="229" y="36"/>
                    </a:lnTo>
                    <a:lnTo>
                      <a:pt x="220" y="18"/>
                    </a:lnTo>
                    <a:lnTo>
                      <a:pt x="194" y="0"/>
                    </a:lnTo>
                    <a:lnTo>
                      <a:pt x="167" y="0"/>
                    </a:lnTo>
                    <a:lnTo>
                      <a:pt x="61" y="0"/>
                    </a:lnTo>
                    <a:lnTo>
                      <a:pt x="35" y="9"/>
                    </a:lnTo>
                    <a:lnTo>
                      <a:pt x="17" y="18"/>
                    </a:lnTo>
                    <a:lnTo>
                      <a:pt x="8" y="44"/>
                    </a:lnTo>
                    <a:lnTo>
                      <a:pt x="0" y="62"/>
                    </a:lnTo>
                    <a:lnTo>
                      <a:pt x="8" y="88"/>
                    </a:lnTo>
                    <a:lnTo>
                      <a:pt x="17" y="115"/>
                    </a:lnTo>
                    <a:lnTo>
                      <a:pt x="44" y="124"/>
                    </a:lnTo>
                    <a:lnTo>
                      <a:pt x="61" y="133"/>
                    </a:lnTo>
                    <a:lnTo>
                      <a:pt x="176" y="13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81" name="Freeform 166"/>
              <p:cNvSpPr>
                <a:spLocks noChangeArrowheads="1"/>
              </p:cNvSpPr>
              <p:nvPr/>
            </p:nvSpPr>
            <p:spPr bwMode="auto">
              <a:xfrm>
                <a:off x="6272213" y="4124325"/>
                <a:ext cx="85725" cy="47625"/>
              </a:xfrm>
              <a:custGeom>
                <a:avLst/>
                <a:gdLst>
                  <a:gd name="T0" fmla="*/ 85366 w 239"/>
                  <a:gd name="T1" fmla="*/ 25234 h 134"/>
                  <a:gd name="T2" fmla="*/ 85366 w 239"/>
                  <a:gd name="T3" fmla="*/ 25234 h 134"/>
                  <a:gd name="T4" fmla="*/ 85366 w 239"/>
                  <a:gd name="T5" fmla="*/ 15993 h 134"/>
                  <a:gd name="T6" fmla="*/ 79269 w 239"/>
                  <a:gd name="T7" fmla="*/ 9596 h 134"/>
                  <a:gd name="T8" fmla="*/ 72812 w 239"/>
                  <a:gd name="T9" fmla="*/ 3199 h 134"/>
                  <a:gd name="T10" fmla="*/ 63487 w 239"/>
                  <a:gd name="T11" fmla="*/ 0 h 134"/>
                  <a:gd name="T12" fmla="*/ 63487 w 239"/>
                  <a:gd name="T13" fmla="*/ 0 h 134"/>
                  <a:gd name="T14" fmla="*/ 25466 w 239"/>
                  <a:gd name="T15" fmla="*/ 0 h 134"/>
                  <a:gd name="T16" fmla="*/ 25466 w 239"/>
                  <a:gd name="T17" fmla="*/ 0 h 134"/>
                  <a:gd name="T18" fmla="*/ 15782 w 239"/>
                  <a:gd name="T19" fmla="*/ 3199 h 134"/>
                  <a:gd name="T20" fmla="*/ 6456 w 239"/>
                  <a:gd name="T21" fmla="*/ 9596 h 134"/>
                  <a:gd name="T22" fmla="*/ 3228 w 239"/>
                  <a:gd name="T23" fmla="*/ 15993 h 134"/>
                  <a:gd name="T24" fmla="*/ 0 w 239"/>
                  <a:gd name="T25" fmla="*/ 25234 h 134"/>
                  <a:gd name="T26" fmla="*/ 0 w 239"/>
                  <a:gd name="T27" fmla="*/ 25234 h 134"/>
                  <a:gd name="T28" fmla="*/ 3228 w 239"/>
                  <a:gd name="T29" fmla="*/ 34475 h 134"/>
                  <a:gd name="T30" fmla="*/ 6456 w 239"/>
                  <a:gd name="T31" fmla="*/ 40872 h 134"/>
                  <a:gd name="T32" fmla="*/ 15782 w 239"/>
                  <a:gd name="T33" fmla="*/ 47270 h 134"/>
                  <a:gd name="T34" fmla="*/ 25466 w 239"/>
                  <a:gd name="T35" fmla="*/ 47270 h 134"/>
                  <a:gd name="T36" fmla="*/ 25466 w 239"/>
                  <a:gd name="T37" fmla="*/ 47270 h 134"/>
                  <a:gd name="T38" fmla="*/ 63487 w 239"/>
                  <a:gd name="T39" fmla="*/ 47270 h 134"/>
                  <a:gd name="T40" fmla="*/ 63487 w 239"/>
                  <a:gd name="T41" fmla="*/ 47270 h 134"/>
                  <a:gd name="T42" fmla="*/ 72812 w 239"/>
                  <a:gd name="T43" fmla="*/ 47270 h 134"/>
                  <a:gd name="T44" fmla="*/ 79269 w 239"/>
                  <a:gd name="T45" fmla="*/ 40872 h 134"/>
                  <a:gd name="T46" fmla="*/ 85366 w 239"/>
                  <a:gd name="T47" fmla="*/ 34475 h 134"/>
                  <a:gd name="T48" fmla="*/ 85366 w 239"/>
                  <a:gd name="T49" fmla="*/ 25234 h 1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9" h="134">
                    <a:moveTo>
                      <a:pt x="238" y="71"/>
                    </a:moveTo>
                    <a:lnTo>
                      <a:pt x="238" y="71"/>
                    </a:lnTo>
                    <a:lnTo>
                      <a:pt x="238" y="45"/>
                    </a:lnTo>
                    <a:lnTo>
                      <a:pt x="221" y="27"/>
                    </a:lnTo>
                    <a:lnTo>
                      <a:pt x="203" y="9"/>
                    </a:lnTo>
                    <a:lnTo>
                      <a:pt x="177" y="0"/>
                    </a:lnTo>
                    <a:lnTo>
                      <a:pt x="71" y="0"/>
                    </a:lnTo>
                    <a:lnTo>
                      <a:pt x="44" y="9"/>
                    </a:lnTo>
                    <a:lnTo>
                      <a:pt x="18" y="27"/>
                    </a:lnTo>
                    <a:lnTo>
                      <a:pt x="9" y="45"/>
                    </a:lnTo>
                    <a:lnTo>
                      <a:pt x="0" y="71"/>
                    </a:lnTo>
                    <a:lnTo>
                      <a:pt x="9" y="97"/>
                    </a:lnTo>
                    <a:lnTo>
                      <a:pt x="18" y="115"/>
                    </a:lnTo>
                    <a:lnTo>
                      <a:pt x="44" y="133"/>
                    </a:lnTo>
                    <a:lnTo>
                      <a:pt x="71" y="133"/>
                    </a:lnTo>
                    <a:lnTo>
                      <a:pt x="177" y="133"/>
                    </a:lnTo>
                    <a:lnTo>
                      <a:pt x="203" y="133"/>
                    </a:lnTo>
                    <a:lnTo>
                      <a:pt x="221" y="115"/>
                    </a:lnTo>
                    <a:lnTo>
                      <a:pt x="238" y="97"/>
                    </a:lnTo>
                    <a:lnTo>
                      <a:pt x="238"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82" name="Freeform 167"/>
              <p:cNvSpPr>
                <a:spLocks noChangeArrowheads="1"/>
              </p:cNvSpPr>
              <p:nvPr/>
            </p:nvSpPr>
            <p:spPr bwMode="auto">
              <a:xfrm>
                <a:off x="6389688" y="4127500"/>
                <a:ext cx="85725" cy="47625"/>
              </a:xfrm>
              <a:custGeom>
                <a:avLst/>
                <a:gdLst>
                  <a:gd name="T0" fmla="*/ 85366 w 239"/>
                  <a:gd name="T1" fmla="*/ 25234 h 134"/>
                  <a:gd name="T2" fmla="*/ 85366 w 239"/>
                  <a:gd name="T3" fmla="*/ 25234 h 134"/>
                  <a:gd name="T4" fmla="*/ 82138 w 239"/>
                  <a:gd name="T5" fmla="*/ 15638 h 134"/>
                  <a:gd name="T6" fmla="*/ 78910 w 239"/>
                  <a:gd name="T7" fmla="*/ 6397 h 134"/>
                  <a:gd name="T8" fmla="*/ 69584 w 239"/>
                  <a:gd name="T9" fmla="*/ 3199 h 134"/>
                  <a:gd name="T10" fmla="*/ 59900 w 239"/>
                  <a:gd name="T11" fmla="*/ 0 h 134"/>
                  <a:gd name="T12" fmla="*/ 21880 w 239"/>
                  <a:gd name="T13" fmla="*/ 0 h 134"/>
                  <a:gd name="T14" fmla="*/ 21880 w 239"/>
                  <a:gd name="T15" fmla="*/ 0 h 134"/>
                  <a:gd name="T16" fmla="*/ 21880 w 239"/>
                  <a:gd name="T17" fmla="*/ 0 h 134"/>
                  <a:gd name="T18" fmla="*/ 21880 w 239"/>
                  <a:gd name="T19" fmla="*/ 0 h 134"/>
                  <a:gd name="T20" fmla="*/ 12554 w 239"/>
                  <a:gd name="T21" fmla="*/ 0 h 134"/>
                  <a:gd name="T22" fmla="*/ 6098 w 239"/>
                  <a:gd name="T23" fmla="*/ 6397 h 134"/>
                  <a:gd name="T24" fmla="*/ 0 w 239"/>
                  <a:gd name="T25" fmla="*/ 12795 h 134"/>
                  <a:gd name="T26" fmla="*/ 0 w 239"/>
                  <a:gd name="T27" fmla="*/ 22035 h 134"/>
                  <a:gd name="T28" fmla="*/ 0 w 239"/>
                  <a:gd name="T29" fmla="*/ 22035 h 134"/>
                  <a:gd name="T30" fmla="*/ 0 w 239"/>
                  <a:gd name="T31" fmla="*/ 31276 h 134"/>
                  <a:gd name="T32" fmla="*/ 6098 w 239"/>
                  <a:gd name="T33" fmla="*/ 37674 h 134"/>
                  <a:gd name="T34" fmla="*/ 12554 w 239"/>
                  <a:gd name="T35" fmla="*/ 44071 h 134"/>
                  <a:gd name="T36" fmla="*/ 21880 w 239"/>
                  <a:gd name="T37" fmla="*/ 47270 h 134"/>
                  <a:gd name="T38" fmla="*/ 59900 w 239"/>
                  <a:gd name="T39" fmla="*/ 47270 h 134"/>
                  <a:gd name="T40" fmla="*/ 59900 w 239"/>
                  <a:gd name="T41" fmla="*/ 47270 h 134"/>
                  <a:gd name="T42" fmla="*/ 69584 w 239"/>
                  <a:gd name="T43" fmla="*/ 44071 h 134"/>
                  <a:gd name="T44" fmla="*/ 75682 w 239"/>
                  <a:gd name="T45" fmla="*/ 40872 h 134"/>
                  <a:gd name="T46" fmla="*/ 82138 w 239"/>
                  <a:gd name="T47" fmla="*/ 31276 h 134"/>
                  <a:gd name="T48" fmla="*/ 85366 w 239"/>
                  <a:gd name="T49" fmla="*/ 25234 h 1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9" h="134">
                    <a:moveTo>
                      <a:pt x="238" y="71"/>
                    </a:moveTo>
                    <a:lnTo>
                      <a:pt x="238" y="71"/>
                    </a:lnTo>
                    <a:lnTo>
                      <a:pt x="229" y="44"/>
                    </a:lnTo>
                    <a:lnTo>
                      <a:pt x="220" y="18"/>
                    </a:lnTo>
                    <a:lnTo>
                      <a:pt x="194" y="9"/>
                    </a:lnTo>
                    <a:lnTo>
                      <a:pt x="167" y="0"/>
                    </a:lnTo>
                    <a:lnTo>
                      <a:pt x="61" y="0"/>
                    </a:lnTo>
                    <a:lnTo>
                      <a:pt x="35" y="0"/>
                    </a:lnTo>
                    <a:lnTo>
                      <a:pt x="17" y="18"/>
                    </a:lnTo>
                    <a:lnTo>
                      <a:pt x="0" y="36"/>
                    </a:lnTo>
                    <a:lnTo>
                      <a:pt x="0" y="62"/>
                    </a:lnTo>
                    <a:lnTo>
                      <a:pt x="0" y="88"/>
                    </a:lnTo>
                    <a:lnTo>
                      <a:pt x="17" y="106"/>
                    </a:lnTo>
                    <a:lnTo>
                      <a:pt x="35" y="124"/>
                    </a:lnTo>
                    <a:lnTo>
                      <a:pt x="61" y="133"/>
                    </a:lnTo>
                    <a:lnTo>
                      <a:pt x="167" y="133"/>
                    </a:lnTo>
                    <a:lnTo>
                      <a:pt x="194" y="124"/>
                    </a:lnTo>
                    <a:lnTo>
                      <a:pt x="211" y="115"/>
                    </a:lnTo>
                    <a:lnTo>
                      <a:pt x="229" y="88"/>
                    </a:lnTo>
                    <a:lnTo>
                      <a:pt x="238" y="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83" name="Freeform 168"/>
              <p:cNvSpPr>
                <a:spLocks noChangeArrowheads="1"/>
              </p:cNvSpPr>
              <p:nvPr/>
            </p:nvSpPr>
            <p:spPr bwMode="auto">
              <a:xfrm>
                <a:off x="6626225" y="4137025"/>
                <a:ext cx="76200" cy="41275"/>
              </a:xfrm>
              <a:custGeom>
                <a:avLst/>
                <a:gdLst>
                  <a:gd name="T0" fmla="*/ 75841 w 212"/>
                  <a:gd name="T1" fmla="*/ 25124 h 115"/>
                  <a:gd name="T2" fmla="*/ 75841 w 212"/>
                  <a:gd name="T3" fmla="*/ 25124 h 115"/>
                  <a:gd name="T4" fmla="*/ 72965 w 212"/>
                  <a:gd name="T5" fmla="*/ 15792 h 115"/>
                  <a:gd name="T6" fmla="*/ 69730 w 212"/>
                  <a:gd name="T7" fmla="*/ 9332 h 115"/>
                  <a:gd name="T8" fmla="*/ 66495 w 212"/>
                  <a:gd name="T9" fmla="*/ 6102 h 115"/>
                  <a:gd name="T10" fmla="*/ 56791 w 212"/>
                  <a:gd name="T11" fmla="*/ 3230 h 115"/>
                  <a:gd name="T12" fmla="*/ 19050 w 212"/>
                  <a:gd name="T13" fmla="*/ 0 h 115"/>
                  <a:gd name="T14" fmla="*/ 19050 w 212"/>
                  <a:gd name="T15" fmla="*/ 0 h 115"/>
                  <a:gd name="T16" fmla="*/ 19050 w 212"/>
                  <a:gd name="T17" fmla="*/ 0 h 115"/>
                  <a:gd name="T18" fmla="*/ 19050 w 212"/>
                  <a:gd name="T19" fmla="*/ 0 h 115"/>
                  <a:gd name="T20" fmla="*/ 9345 w 212"/>
                  <a:gd name="T21" fmla="*/ 3230 h 115"/>
                  <a:gd name="T22" fmla="*/ 2875 w 212"/>
                  <a:gd name="T23" fmla="*/ 6102 h 115"/>
                  <a:gd name="T24" fmla="*/ 0 w 212"/>
                  <a:gd name="T25" fmla="*/ 12562 h 115"/>
                  <a:gd name="T26" fmla="*/ 0 w 212"/>
                  <a:gd name="T27" fmla="*/ 19022 h 115"/>
                  <a:gd name="T28" fmla="*/ 0 w 212"/>
                  <a:gd name="T29" fmla="*/ 19022 h 115"/>
                  <a:gd name="T30" fmla="*/ 0 w 212"/>
                  <a:gd name="T31" fmla="*/ 28354 h 115"/>
                  <a:gd name="T32" fmla="*/ 2875 w 212"/>
                  <a:gd name="T33" fmla="*/ 34815 h 115"/>
                  <a:gd name="T34" fmla="*/ 9345 w 212"/>
                  <a:gd name="T35" fmla="*/ 38045 h 115"/>
                  <a:gd name="T36" fmla="*/ 19050 w 212"/>
                  <a:gd name="T37" fmla="*/ 40916 h 115"/>
                  <a:gd name="T38" fmla="*/ 56791 w 212"/>
                  <a:gd name="T39" fmla="*/ 40916 h 115"/>
                  <a:gd name="T40" fmla="*/ 56791 w 212"/>
                  <a:gd name="T41" fmla="*/ 40916 h 115"/>
                  <a:gd name="T42" fmla="*/ 63260 w 212"/>
                  <a:gd name="T43" fmla="*/ 40916 h 115"/>
                  <a:gd name="T44" fmla="*/ 69730 w 212"/>
                  <a:gd name="T45" fmla="*/ 34815 h 115"/>
                  <a:gd name="T46" fmla="*/ 72965 w 212"/>
                  <a:gd name="T47" fmla="*/ 31584 h 115"/>
                  <a:gd name="T48" fmla="*/ 75841 w 212"/>
                  <a:gd name="T49" fmla="*/ 25124 h 1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 h="115">
                    <a:moveTo>
                      <a:pt x="211" y="70"/>
                    </a:moveTo>
                    <a:lnTo>
                      <a:pt x="211" y="70"/>
                    </a:lnTo>
                    <a:lnTo>
                      <a:pt x="203" y="44"/>
                    </a:lnTo>
                    <a:lnTo>
                      <a:pt x="194" y="26"/>
                    </a:lnTo>
                    <a:lnTo>
                      <a:pt x="185" y="17"/>
                    </a:lnTo>
                    <a:lnTo>
                      <a:pt x="158" y="9"/>
                    </a:lnTo>
                    <a:lnTo>
                      <a:pt x="53" y="0"/>
                    </a:lnTo>
                    <a:lnTo>
                      <a:pt x="26" y="9"/>
                    </a:lnTo>
                    <a:lnTo>
                      <a:pt x="8" y="17"/>
                    </a:lnTo>
                    <a:lnTo>
                      <a:pt x="0" y="35"/>
                    </a:lnTo>
                    <a:lnTo>
                      <a:pt x="0" y="53"/>
                    </a:lnTo>
                    <a:lnTo>
                      <a:pt x="0" y="79"/>
                    </a:lnTo>
                    <a:lnTo>
                      <a:pt x="8" y="97"/>
                    </a:lnTo>
                    <a:lnTo>
                      <a:pt x="26" y="106"/>
                    </a:lnTo>
                    <a:lnTo>
                      <a:pt x="53" y="114"/>
                    </a:lnTo>
                    <a:lnTo>
                      <a:pt x="158" y="114"/>
                    </a:lnTo>
                    <a:lnTo>
                      <a:pt x="176" y="114"/>
                    </a:lnTo>
                    <a:lnTo>
                      <a:pt x="194" y="97"/>
                    </a:lnTo>
                    <a:lnTo>
                      <a:pt x="203" y="88"/>
                    </a:lnTo>
                    <a:lnTo>
                      <a:pt x="211" y="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84" name="Freeform 169"/>
              <p:cNvSpPr>
                <a:spLocks noChangeArrowheads="1"/>
              </p:cNvSpPr>
              <p:nvPr/>
            </p:nvSpPr>
            <p:spPr bwMode="auto">
              <a:xfrm>
                <a:off x="6742113" y="4149725"/>
                <a:ext cx="66675" cy="31750"/>
              </a:xfrm>
              <a:custGeom>
                <a:avLst/>
                <a:gdLst>
                  <a:gd name="T0" fmla="*/ 66317 w 186"/>
                  <a:gd name="T1" fmla="*/ 18907 h 89"/>
                  <a:gd name="T2" fmla="*/ 66317 w 186"/>
                  <a:gd name="T3" fmla="*/ 18907 h 89"/>
                  <a:gd name="T4" fmla="*/ 66317 w 186"/>
                  <a:gd name="T5" fmla="*/ 12486 h 89"/>
                  <a:gd name="T6" fmla="*/ 66317 w 186"/>
                  <a:gd name="T7" fmla="*/ 9275 h 89"/>
                  <a:gd name="T8" fmla="*/ 60223 w 186"/>
                  <a:gd name="T9" fmla="*/ 6421 h 89"/>
                  <a:gd name="T10" fmla="*/ 56996 w 186"/>
                  <a:gd name="T11" fmla="*/ 3211 h 89"/>
                  <a:gd name="T12" fmla="*/ 18999 w 186"/>
                  <a:gd name="T13" fmla="*/ 0 h 89"/>
                  <a:gd name="T14" fmla="*/ 18999 w 186"/>
                  <a:gd name="T15" fmla="*/ 0 h 89"/>
                  <a:gd name="T16" fmla="*/ 15773 w 186"/>
                  <a:gd name="T17" fmla="*/ 0 h 89"/>
                  <a:gd name="T18" fmla="*/ 15773 w 186"/>
                  <a:gd name="T19" fmla="*/ 0 h 89"/>
                  <a:gd name="T20" fmla="*/ 9679 w 186"/>
                  <a:gd name="T21" fmla="*/ 0 h 89"/>
                  <a:gd name="T22" fmla="*/ 6452 w 186"/>
                  <a:gd name="T23" fmla="*/ 3211 h 89"/>
                  <a:gd name="T24" fmla="*/ 3226 w 186"/>
                  <a:gd name="T25" fmla="*/ 9275 h 89"/>
                  <a:gd name="T26" fmla="*/ 0 w 186"/>
                  <a:gd name="T27" fmla="*/ 15697 h 89"/>
                  <a:gd name="T28" fmla="*/ 0 w 186"/>
                  <a:gd name="T29" fmla="*/ 15697 h 89"/>
                  <a:gd name="T30" fmla="*/ 3226 w 186"/>
                  <a:gd name="T31" fmla="*/ 18907 h 89"/>
                  <a:gd name="T32" fmla="*/ 6452 w 186"/>
                  <a:gd name="T33" fmla="*/ 25329 h 89"/>
                  <a:gd name="T34" fmla="*/ 9679 w 186"/>
                  <a:gd name="T35" fmla="*/ 28183 h 89"/>
                  <a:gd name="T36" fmla="*/ 15773 w 186"/>
                  <a:gd name="T37" fmla="*/ 28183 h 89"/>
                  <a:gd name="T38" fmla="*/ 53770 w 186"/>
                  <a:gd name="T39" fmla="*/ 31393 h 89"/>
                  <a:gd name="T40" fmla="*/ 53770 w 186"/>
                  <a:gd name="T41" fmla="*/ 31393 h 89"/>
                  <a:gd name="T42" fmla="*/ 63449 w 186"/>
                  <a:gd name="T43" fmla="*/ 28183 h 89"/>
                  <a:gd name="T44" fmla="*/ 66317 w 186"/>
                  <a:gd name="T45" fmla="*/ 25329 h 89"/>
                  <a:gd name="T46" fmla="*/ 66317 w 186"/>
                  <a:gd name="T47" fmla="*/ 18907 h 8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6" h="89">
                    <a:moveTo>
                      <a:pt x="185" y="53"/>
                    </a:moveTo>
                    <a:lnTo>
                      <a:pt x="185" y="53"/>
                    </a:lnTo>
                    <a:lnTo>
                      <a:pt x="185" y="35"/>
                    </a:lnTo>
                    <a:lnTo>
                      <a:pt x="185" y="26"/>
                    </a:lnTo>
                    <a:lnTo>
                      <a:pt x="168" y="18"/>
                    </a:lnTo>
                    <a:lnTo>
                      <a:pt x="159" y="9"/>
                    </a:lnTo>
                    <a:lnTo>
                      <a:pt x="53" y="0"/>
                    </a:lnTo>
                    <a:lnTo>
                      <a:pt x="44" y="0"/>
                    </a:lnTo>
                    <a:lnTo>
                      <a:pt x="27" y="0"/>
                    </a:lnTo>
                    <a:lnTo>
                      <a:pt x="18" y="9"/>
                    </a:lnTo>
                    <a:lnTo>
                      <a:pt x="9" y="26"/>
                    </a:lnTo>
                    <a:lnTo>
                      <a:pt x="0" y="44"/>
                    </a:lnTo>
                    <a:lnTo>
                      <a:pt x="9" y="53"/>
                    </a:lnTo>
                    <a:lnTo>
                      <a:pt x="18" y="71"/>
                    </a:lnTo>
                    <a:lnTo>
                      <a:pt x="27" y="79"/>
                    </a:lnTo>
                    <a:lnTo>
                      <a:pt x="44" y="79"/>
                    </a:lnTo>
                    <a:lnTo>
                      <a:pt x="150" y="88"/>
                    </a:lnTo>
                    <a:lnTo>
                      <a:pt x="177" y="79"/>
                    </a:lnTo>
                    <a:lnTo>
                      <a:pt x="185" y="71"/>
                    </a:lnTo>
                    <a:lnTo>
                      <a:pt x="185" y="5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85" name="Freeform 170"/>
              <p:cNvSpPr>
                <a:spLocks noChangeArrowheads="1"/>
              </p:cNvSpPr>
              <p:nvPr/>
            </p:nvSpPr>
            <p:spPr bwMode="auto">
              <a:xfrm>
                <a:off x="6988175" y="4181475"/>
                <a:ext cx="22225" cy="3175"/>
              </a:xfrm>
              <a:custGeom>
                <a:avLst/>
                <a:gdLst>
                  <a:gd name="T0" fmla="*/ 0 w 62"/>
                  <a:gd name="T1" fmla="*/ 2858 h 10"/>
                  <a:gd name="T2" fmla="*/ 0 w 62"/>
                  <a:gd name="T3" fmla="*/ 2858 h 10"/>
                  <a:gd name="T4" fmla="*/ 2868 w 62"/>
                  <a:gd name="T5" fmla="*/ 2858 h 10"/>
                  <a:gd name="T6" fmla="*/ 21867 w 62"/>
                  <a:gd name="T7" fmla="*/ 2858 h 10"/>
                  <a:gd name="T8" fmla="*/ 2868 w 62"/>
                  <a:gd name="T9" fmla="*/ 0 h 10"/>
                  <a:gd name="T10" fmla="*/ 2868 w 62"/>
                  <a:gd name="T11" fmla="*/ 0 h 10"/>
                  <a:gd name="T12" fmla="*/ 2868 w 62"/>
                  <a:gd name="T13" fmla="*/ 0 h 10"/>
                  <a:gd name="T14" fmla="*/ 2868 w 62"/>
                  <a:gd name="T15" fmla="*/ 0 h 10"/>
                  <a:gd name="T16" fmla="*/ 0 w 62"/>
                  <a:gd name="T17" fmla="*/ 2858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10">
                    <a:moveTo>
                      <a:pt x="0" y="9"/>
                    </a:moveTo>
                    <a:lnTo>
                      <a:pt x="0" y="9"/>
                    </a:lnTo>
                    <a:lnTo>
                      <a:pt x="8" y="9"/>
                    </a:lnTo>
                    <a:lnTo>
                      <a:pt x="61" y="9"/>
                    </a:lnTo>
                    <a:lnTo>
                      <a:pt x="8" y="0"/>
                    </a:lnTo>
                    <a:lnTo>
                      <a:pt x="0"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86" name="Freeform 171"/>
              <p:cNvSpPr>
                <a:spLocks noChangeArrowheads="1"/>
              </p:cNvSpPr>
              <p:nvPr/>
            </p:nvSpPr>
            <p:spPr bwMode="auto">
              <a:xfrm>
                <a:off x="4418013" y="1352550"/>
                <a:ext cx="1054100" cy="3087688"/>
              </a:xfrm>
              <a:custGeom>
                <a:avLst/>
                <a:gdLst>
                  <a:gd name="T0" fmla="*/ 50744 w 2929"/>
                  <a:gd name="T1" fmla="*/ 771832 h 8577"/>
                  <a:gd name="T2" fmla="*/ 53983 w 2929"/>
                  <a:gd name="T3" fmla="*/ 1544024 h 8577"/>
                  <a:gd name="T4" fmla="*/ 76295 w 2929"/>
                  <a:gd name="T5" fmla="*/ 2315856 h 8577"/>
                  <a:gd name="T6" fmla="*/ 127039 w 2929"/>
                  <a:gd name="T7" fmla="*/ 3087328 h 8577"/>
                  <a:gd name="T8" fmla="*/ 136396 w 2929"/>
                  <a:gd name="T9" fmla="*/ 2458775 h 8577"/>
                  <a:gd name="T10" fmla="*/ 228526 w 2929"/>
                  <a:gd name="T11" fmla="*/ 2064939 h 8577"/>
                  <a:gd name="T12" fmla="*/ 371400 w 2929"/>
                  <a:gd name="T13" fmla="*/ 1544024 h 8577"/>
                  <a:gd name="T14" fmla="*/ 498439 w 2929"/>
                  <a:gd name="T15" fmla="*/ 1159548 h 8577"/>
                  <a:gd name="T16" fmla="*/ 657148 w 2929"/>
                  <a:gd name="T17" fmla="*/ 790912 h 8577"/>
                  <a:gd name="T18" fmla="*/ 764753 w 2929"/>
                  <a:gd name="T19" fmla="*/ 622794 h 8577"/>
                  <a:gd name="T20" fmla="*/ 800022 w 2929"/>
                  <a:gd name="T21" fmla="*/ 609834 h 8577"/>
                  <a:gd name="T22" fmla="*/ 821975 w 2929"/>
                  <a:gd name="T23" fmla="*/ 647993 h 8577"/>
                  <a:gd name="T24" fmla="*/ 875957 w 2929"/>
                  <a:gd name="T25" fmla="*/ 835551 h 8577"/>
                  <a:gd name="T26" fmla="*/ 891792 w 2929"/>
                  <a:gd name="T27" fmla="*/ 1051549 h 8577"/>
                  <a:gd name="T28" fmla="*/ 828453 w 2929"/>
                  <a:gd name="T29" fmla="*/ 1397866 h 8577"/>
                  <a:gd name="T30" fmla="*/ 774470 w 2929"/>
                  <a:gd name="T31" fmla="*/ 1565984 h 8577"/>
                  <a:gd name="T32" fmla="*/ 720488 w 2929"/>
                  <a:gd name="T33" fmla="*/ 1835981 h 8577"/>
                  <a:gd name="T34" fmla="*/ 729845 w 2929"/>
                  <a:gd name="T35" fmla="*/ 2023539 h 8577"/>
                  <a:gd name="T36" fmla="*/ 815857 w 2929"/>
                  <a:gd name="T37" fmla="*/ 2192017 h 8577"/>
                  <a:gd name="T38" fmla="*/ 885674 w 2929"/>
                  <a:gd name="T39" fmla="*/ 2252137 h 8577"/>
                  <a:gd name="T40" fmla="*/ 1053740 w 2929"/>
                  <a:gd name="T41" fmla="*/ 2321976 h 8577"/>
                  <a:gd name="T42" fmla="*/ 869839 w 2929"/>
                  <a:gd name="T43" fmla="*/ 2201377 h 8577"/>
                  <a:gd name="T44" fmla="*/ 783827 w 2929"/>
                  <a:gd name="T45" fmla="*/ 2055219 h 8577"/>
                  <a:gd name="T46" fmla="*/ 774470 w 2929"/>
                  <a:gd name="T47" fmla="*/ 1887100 h 8577"/>
                  <a:gd name="T48" fmla="*/ 834931 w 2929"/>
                  <a:gd name="T49" fmla="*/ 1585064 h 8577"/>
                  <a:gd name="T50" fmla="*/ 888913 w 2929"/>
                  <a:gd name="T51" fmla="*/ 1413705 h 8577"/>
                  <a:gd name="T52" fmla="*/ 952253 w 2929"/>
                  <a:gd name="T53" fmla="*/ 1054789 h 8577"/>
                  <a:gd name="T54" fmla="*/ 939657 w 2929"/>
                  <a:gd name="T55" fmla="*/ 870471 h 8577"/>
                  <a:gd name="T56" fmla="*/ 891792 w 2929"/>
                  <a:gd name="T57" fmla="*/ 689393 h 8577"/>
                  <a:gd name="T58" fmla="*/ 783827 w 2929"/>
                  <a:gd name="T59" fmla="*/ 482755 h 8577"/>
                  <a:gd name="T60" fmla="*/ 739561 w 2929"/>
                  <a:gd name="T61" fmla="*/ 428756 h 8577"/>
                  <a:gd name="T62" fmla="*/ 489082 w 2929"/>
                  <a:gd name="T63" fmla="*/ 203398 h 8577"/>
                  <a:gd name="T64" fmla="*/ 171305 w 2929"/>
                  <a:gd name="T65" fmla="*/ 34920 h 8577"/>
                  <a:gd name="T66" fmla="*/ 323896 w 2929"/>
                  <a:gd name="T67" fmla="*/ 130319 h 8577"/>
                  <a:gd name="T68" fmla="*/ 606404 w 2929"/>
                  <a:gd name="T69" fmla="*/ 343076 h 8577"/>
                  <a:gd name="T70" fmla="*/ 657148 w 2929"/>
                  <a:gd name="T71" fmla="*/ 451075 h 8577"/>
                  <a:gd name="T72" fmla="*/ 396952 w 2929"/>
                  <a:gd name="T73" fmla="*/ 435235 h 8577"/>
                  <a:gd name="T74" fmla="*/ 146113 w 2929"/>
                  <a:gd name="T75" fmla="*/ 466915 h 8577"/>
                  <a:gd name="T76" fmla="*/ 79174 w 2929"/>
                  <a:gd name="T77" fmla="*/ 120599 h 8577"/>
                  <a:gd name="T78" fmla="*/ 0 w 2929"/>
                  <a:gd name="T79" fmla="*/ 508315 h 8577"/>
                  <a:gd name="T80" fmla="*/ 0 w 2929"/>
                  <a:gd name="T81" fmla="*/ 635393 h 8577"/>
                  <a:gd name="T82" fmla="*/ 631956 w 2929"/>
                  <a:gd name="T83" fmla="*/ 775072 h 8577"/>
                  <a:gd name="T84" fmla="*/ 501678 w 2929"/>
                  <a:gd name="T85" fmla="*/ 1016629 h 8577"/>
                  <a:gd name="T86" fmla="*/ 352326 w 2929"/>
                  <a:gd name="T87" fmla="*/ 1397866 h 8577"/>
                  <a:gd name="T88" fmla="*/ 238243 w 2929"/>
                  <a:gd name="T89" fmla="*/ 1788461 h 8577"/>
                  <a:gd name="T90" fmla="*/ 133157 w 2929"/>
                  <a:gd name="T91" fmla="*/ 2321976 h 8577"/>
                  <a:gd name="T92" fmla="*/ 127039 w 2929"/>
                  <a:gd name="T93" fmla="*/ 2315856 h 8577"/>
                  <a:gd name="T94" fmla="*/ 98248 w 2929"/>
                  <a:gd name="T95" fmla="*/ 628913 h 8577"/>
                  <a:gd name="T96" fmla="*/ 400191 w 2929"/>
                  <a:gd name="T97" fmla="*/ 613074 h 8577"/>
                  <a:gd name="T98" fmla="*/ 761874 w 2929"/>
                  <a:gd name="T99" fmla="*/ 609834 h 8577"/>
                  <a:gd name="T100" fmla="*/ 95369 w 2929"/>
                  <a:gd name="T101" fmla="*/ 501835 h 8577"/>
                  <a:gd name="T102" fmla="*/ 400191 w 2929"/>
                  <a:gd name="T103" fmla="*/ 485995 h 8577"/>
                  <a:gd name="T104" fmla="*/ 726966 w 2929"/>
                  <a:gd name="T105" fmla="*/ 482755 h 8577"/>
                  <a:gd name="T106" fmla="*/ 771231 w 2929"/>
                  <a:gd name="T107" fmla="*/ 603714 h 8577"/>
                  <a:gd name="T108" fmla="*/ 549183 w 2929"/>
                  <a:gd name="T109" fmla="*/ 565554 h 8577"/>
                  <a:gd name="T110" fmla="*/ 196857 w 2929"/>
                  <a:gd name="T111" fmla="*/ 584634 h 8577"/>
                  <a:gd name="T112" fmla="*/ 95369 w 2929"/>
                  <a:gd name="T113" fmla="*/ 501835 h 857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29" h="8577">
                    <a:moveTo>
                      <a:pt x="0" y="1765"/>
                    </a:moveTo>
                    <a:lnTo>
                      <a:pt x="0" y="1765"/>
                    </a:lnTo>
                    <a:lnTo>
                      <a:pt x="150" y="1756"/>
                    </a:lnTo>
                    <a:lnTo>
                      <a:pt x="141" y="2144"/>
                    </a:lnTo>
                    <a:lnTo>
                      <a:pt x="141" y="2683"/>
                    </a:lnTo>
                    <a:lnTo>
                      <a:pt x="141" y="3221"/>
                    </a:lnTo>
                    <a:lnTo>
                      <a:pt x="150" y="4289"/>
                    </a:lnTo>
                    <a:lnTo>
                      <a:pt x="176" y="5365"/>
                    </a:lnTo>
                    <a:lnTo>
                      <a:pt x="194" y="5903"/>
                    </a:lnTo>
                    <a:lnTo>
                      <a:pt x="212" y="6433"/>
                    </a:lnTo>
                    <a:lnTo>
                      <a:pt x="273" y="7508"/>
                    </a:lnTo>
                    <a:lnTo>
                      <a:pt x="309" y="8038"/>
                    </a:lnTo>
                    <a:lnTo>
                      <a:pt x="353" y="8576"/>
                    </a:lnTo>
                    <a:lnTo>
                      <a:pt x="362" y="7755"/>
                    </a:lnTo>
                    <a:lnTo>
                      <a:pt x="353" y="6944"/>
                    </a:lnTo>
                    <a:lnTo>
                      <a:pt x="379" y="6830"/>
                    </a:lnTo>
                    <a:lnTo>
                      <a:pt x="459" y="6459"/>
                    </a:lnTo>
                    <a:lnTo>
                      <a:pt x="538" y="6097"/>
                    </a:lnTo>
                    <a:lnTo>
                      <a:pt x="635" y="5736"/>
                    </a:lnTo>
                    <a:lnTo>
                      <a:pt x="723" y="5374"/>
                    </a:lnTo>
                    <a:lnTo>
                      <a:pt x="829" y="5012"/>
                    </a:lnTo>
                    <a:lnTo>
                      <a:pt x="926" y="4650"/>
                    </a:lnTo>
                    <a:lnTo>
                      <a:pt x="1032" y="4289"/>
                    </a:lnTo>
                    <a:lnTo>
                      <a:pt x="1147" y="3936"/>
                    </a:lnTo>
                    <a:lnTo>
                      <a:pt x="1262" y="3574"/>
                    </a:lnTo>
                    <a:lnTo>
                      <a:pt x="1385" y="3221"/>
                    </a:lnTo>
                    <a:lnTo>
                      <a:pt x="1518" y="2877"/>
                    </a:lnTo>
                    <a:lnTo>
                      <a:pt x="1668" y="2533"/>
                    </a:lnTo>
                    <a:lnTo>
                      <a:pt x="1747" y="2365"/>
                    </a:lnTo>
                    <a:lnTo>
                      <a:pt x="1826" y="2197"/>
                    </a:lnTo>
                    <a:lnTo>
                      <a:pt x="1923" y="2030"/>
                    </a:lnTo>
                    <a:lnTo>
                      <a:pt x="2020" y="1880"/>
                    </a:lnTo>
                    <a:lnTo>
                      <a:pt x="2125" y="1730"/>
                    </a:lnTo>
                    <a:lnTo>
                      <a:pt x="2152" y="1694"/>
                    </a:lnTo>
                    <a:lnTo>
                      <a:pt x="2223" y="1694"/>
                    </a:lnTo>
                    <a:lnTo>
                      <a:pt x="2170" y="1686"/>
                    </a:lnTo>
                    <a:lnTo>
                      <a:pt x="2205" y="1641"/>
                    </a:lnTo>
                    <a:lnTo>
                      <a:pt x="2284" y="1800"/>
                    </a:lnTo>
                    <a:lnTo>
                      <a:pt x="2346" y="1968"/>
                    </a:lnTo>
                    <a:lnTo>
                      <a:pt x="2381" y="2083"/>
                    </a:lnTo>
                    <a:lnTo>
                      <a:pt x="2417" y="2197"/>
                    </a:lnTo>
                    <a:lnTo>
                      <a:pt x="2434" y="2321"/>
                    </a:lnTo>
                    <a:lnTo>
                      <a:pt x="2461" y="2436"/>
                    </a:lnTo>
                    <a:lnTo>
                      <a:pt x="2470" y="2559"/>
                    </a:lnTo>
                    <a:lnTo>
                      <a:pt x="2478" y="2683"/>
                    </a:lnTo>
                    <a:lnTo>
                      <a:pt x="2478" y="2797"/>
                    </a:lnTo>
                    <a:lnTo>
                      <a:pt x="2478" y="2921"/>
                    </a:lnTo>
                    <a:lnTo>
                      <a:pt x="2461" y="3159"/>
                    </a:lnTo>
                    <a:lnTo>
                      <a:pt x="2426" y="3406"/>
                    </a:lnTo>
                    <a:lnTo>
                      <a:pt x="2373" y="3644"/>
                    </a:lnTo>
                    <a:lnTo>
                      <a:pt x="2302" y="3883"/>
                    </a:lnTo>
                    <a:lnTo>
                      <a:pt x="2231" y="4112"/>
                    </a:lnTo>
                    <a:lnTo>
                      <a:pt x="2152" y="4350"/>
                    </a:lnTo>
                    <a:lnTo>
                      <a:pt x="2090" y="4597"/>
                    </a:lnTo>
                    <a:lnTo>
                      <a:pt x="2037" y="4853"/>
                    </a:lnTo>
                    <a:lnTo>
                      <a:pt x="2020" y="4977"/>
                    </a:lnTo>
                    <a:lnTo>
                      <a:pt x="2002" y="5100"/>
                    </a:lnTo>
                    <a:lnTo>
                      <a:pt x="1993" y="5233"/>
                    </a:lnTo>
                    <a:lnTo>
                      <a:pt x="1993" y="5365"/>
                    </a:lnTo>
                    <a:lnTo>
                      <a:pt x="2011" y="5489"/>
                    </a:lnTo>
                    <a:lnTo>
                      <a:pt x="2028" y="5621"/>
                    </a:lnTo>
                    <a:lnTo>
                      <a:pt x="2064" y="5745"/>
                    </a:lnTo>
                    <a:lnTo>
                      <a:pt x="2117" y="5868"/>
                    </a:lnTo>
                    <a:lnTo>
                      <a:pt x="2178" y="5983"/>
                    </a:lnTo>
                    <a:lnTo>
                      <a:pt x="2267" y="6089"/>
                    </a:lnTo>
                    <a:lnTo>
                      <a:pt x="2311" y="6133"/>
                    </a:lnTo>
                    <a:lnTo>
                      <a:pt x="2355" y="6177"/>
                    </a:lnTo>
                    <a:lnTo>
                      <a:pt x="2461" y="6256"/>
                    </a:lnTo>
                    <a:lnTo>
                      <a:pt x="2576" y="6318"/>
                    </a:lnTo>
                    <a:lnTo>
                      <a:pt x="2690" y="6362"/>
                    </a:lnTo>
                    <a:lnTo>
                      <a:pt x="2805" y="6406"/>
                    </a:lnTo>
                    <a:lnTo>
                      <a:pt x="2928" y="6450"/>
                    </a:lnTo>
                    <a:lnTo>
                      <a:pt x="2708" y="6336"/>
                    </a:lnTo>
                    <a:lnTo>
                      <a:pt x="2602" y="6265"/>
                    </a:lnTo>
                    <a:lnTo>
                      <a:pt x="2505" y="6195"/>
                    </a:lnTo>
                    <a:lnTo>
                      <a:pt x="2417" y="6115"/>
                    </a:lnTo>
                    <a:lnTo>
                      <a:pt x="2337" y="6027"/>
                    </a:lnTo>
                    <a:lnTo>
                      <a:pt x="2267" y="5930"/>
                    </a:lnTo>
                    <a:lnTo>
                      <a:pt x="2223" y="5824"/>
                    </a:lnTo>
                    <a:lnTo>
                      <a:pt x="2178" y="5709"/>
                    </a:lnTo>
                    <a:lnTo>
                      <a:pt x="2161" y="5595"/>
                    </a:lnTo>
                    <a:lnTo>
                      <a:pt x="2143" y="5480"/>
                    </a:lnTo>
                    <a:lnTo>
                      <a:pt x="2143" y="5356"/>
                    </a:lnTo>
                    <a:lnTo>
                      <a:pt x="2152" y="5242"/>
                    </a:lnTo>
                    <a:lnTo>
                      <a:pt x="2161" y="5118"/>
                    </a:lnTo>
                    <a:lnTo>
                      <a:pt x="2196" y="4880"/>
                    </a:lnTo>
                    <a:lnTo>
                      <a:pt x="2249" y="4642"/>
                    </a:lnTo>
                    <a:lnTo>
                      <a:pt x="2320" y="4403"/>
                    </a:lnTo>
                    <a:lnTo>
                      <a:pt x="2390" y="4174"/>
                    </a:lnTo>
                    <a:lnTo>
                      <a:pt x="2470" y="3927"/>
                    </a:lnTo>
                    <a:lnTo>
                      <a:pt x="2540" y="3689"/>
                    </a:lnTo>
                    <a:lnTo>
                      <a:pt x="2593" y="3433"/>
                    </a:lnTo>
                    <a:lnTo>
                      <a:pt x="2628" y="3186"/>
                    </a:lnTo>
                    <a:lnTo>
                      <a:pt x="2637" y="3053"/>
                    </a:lnTo>
                    <a:lnTo>
                      <a:pt x="2646" y="2930"/>
                    </a:lnTo>
                    <a:lnTo>
                      <a:pt x="2646" y="2797"/>
                    </a:lnTo>
                    <a:lnTo>
                      <a:pt x="2637" y="2674"/>
                    </a:lnTo>
                    <a:lnTo>
                      <a:pt x="2628" y="2541"/>
                    </a:lnTo>
                    <a:lnTo>
                      <a:pt x="2611" y="2418"/>
                    </a:lnTo>
                    <a:lnTo>
                      <a:pt x="2584" y="2286"/>
                    </a:lnTo>
                    <a:lnTo>
                      <a:pt x="2558" y="2162"/>
                    </a:lnTo>
                    <a:lnTo>
                      <a:pt x="2523" y="2038"/>
                    </a:lnTo>
                    <a:lnTo>
                      <a:pt x="2478" y="1915"/>
                    </a:lnTo>
                    <a:lnTo>
                      <a:pt x="2417" y="1765"/>
                    </a:lnTo>
                    <a:lnTo>
                      <a:pt x="2346" y="1624"/>
                    </a:lnTo>
                    <a:lnTo>
                      <a:pt x="2267" y="1483"/>
                    </a:lnTo>
                    <a:lnTo>
                      <a:pt x="2178" y="1341"/>
                    </a:lnTo>
                    <a:lnTo>
                      <a:pt x="2223" y="1341"/>
                    </a:lnTo>
                    <a:lnTo>
                      <a:pt x="2161" y="1333"/>
                    </a:lnTo>
                    <a:lnTo>
                      <a:pt x="2055" y="1191"/>
                    </a:lnTo>
                    <a:lnTo>
                      <a:pt x="1940" y="1059"/>
                    </a:lnTo>
                    <a:lnTo>
                      <a:pt x="1756" y="883"/>
                    </a:lnTo>
                    <a:lnTo>
                      <a:pt x="1562" y="715"/>
                    </a:lnTo>
                    <a:lnTo>
                      <a:pt x="1359" y="565"/>
                    </a:lnTo>
                    <a:lnTo>
                      <a:pt x="1147" y="433"/>
                    </a:lnTo>
                    <a:lnTo>
                      <a:pt x="926" y="309"/>
                    </a:lnTo>
                    <a:lnTo>
                      <a:pt x="706" y="203"/>
                    </a:lnTo>
                    <a:lnTo>
                      <a:pt x="476" y="97"/>
                    </a:lnTo>
                    <a:lnTo>
                      <a:pt x="247" y="0"/>
                    </a:lnTo>
                    <a:lnTo>
                      <a:pt x="688" y="238"/>
                    </a:lnTo>
                    <a:lnTo>
                      <a:pt x="900" y="362"/>
                    </a:lnTo>
                    <a:lnTo>
                      <a:pt x="1112" y="494"/>
                    </a:lnTo>
                    <a:lnTo>
                      <a:pt x="1315" y="635"/>
                    </a:lnTo>
                    <a:lnTo>
                      <a:pt x="1509" y="785"/>
                    </a:lnTo>
                    <a:lnTo>
                      <a:pt x="1685" y="953"/>
                    </a:lnTo>
                    <a:lnTo>
                      <a:pt x="1853" y="1130"/>
                    </a:lnTo>
                    <a:lnTo>
                      <a:pt x="1975" y="1280"/>
                    </a:lnTo>
                    <a:lnTo>
                      <a:pt x="1826" y="1253"/>
                    </a:lnTo>
                    <a:lnTo>
                      <a:pt x="1668" y="1227"/>
                    </a:lnTo>
                    <a:lnTo>
                      <a:pt x="1526" y="1218"/>
                    </a:lnTo>
                    <a:lnTo>
                      <a:pt x="1385" y="1209"/>
                    </a:lnTo>
                    <a:lnTo>
                      <a:pt x="1103" y="1209"/>
                    </a:lnTo>
                    <a:lnTo>
                      <a:pt x="821" y="1227"/>
                    </a:lnTo>
                    <a:lnTo>
                      <a:pt x="547" y="1271"/>
                    </a:lnTo>
                    <a:lnTo>
                      <a:pt x="406" y="1297"/>
                    </a:lnTo>
                    <a:lnTo>
                      <a:pt x="265" y="1333"/>
                    </a:lnTo>
                    <a:lnTo>
                      <a:pt x="247" y="0"/>
                    </a:lnTo>
                    <a:lnTo>
                      <a:pt x="220" y="335"/>
                    </a:lnTo>
                    <a:lnTo>
                      <a:pt x="194" y="680"/>
                    </a:lnTo>
                    <a:lnTo>
                      <a:pt x="168" y="1359"/>
                    </a:lnTo>
                    <a:lnTo>
                      <a:pt x="0" y="1412"/>
                    </a:lnTo>
                    <a:lnTo>
                      <a:pt x="168" y="1403"/>
                    </a:lnTo>
                    <a:lnTo>
                      <a:pt x="159" y="1712"/>
                    </a:lnTo>
                    <a:lnTo>
                      <a:pt x="0" y="1765"/>
                    </a:lnTo>
                    <a:close/>
                    <a:moveTo>
                      <a:pt x="1975" y="1844"/>
                    </a:moveTo>
                    <a:lnTo>
                      <a:pt x="1975" y="1844"/>
                    </a:lnTo>
                    <a:lnTo>
                      <a:pt x="1862" y="1994"/>
                    </a:lnTo>
                    <a:lnTo>
                      <a:pt x="1756" y="2153"/>
                    </a:lnTo>
                    <a:lnTo>
                      <a:pt x="1659" y="2312"/>
                    </a:lnTo>
                    <a:lnTo>
                      <a:pt x="1562" y="2480"/>
                    </a:lnTo>
                    <a:lnTo>
                      <a:pt x="1474" y="2647"/>
                    </a:lnTo>
                    <a:lnTo>
                      <a:pt x="1394" y="2824"/>
                    </a:lnTo>
                    <a:lnTo>
                      <a:pt x="1315" y="2991"/>
                    </a:lnTo>
                    <a:lnTo>
                      <a:pt x="1244" y="3168"/>
                    </a:lnTo>
                    <a:lnTo>
                      <a:pt x="1103" y="3521"/>
                    </a:lnTo>
                    <a:lnTo>
                      <a:pt x="979" y="3883"/>
                    </a:lnTo>
                    <a:lnTo>
                      <a:pt x="865" y="4236"/>
                    </a:lnTo>
                    <a:lnTo>
                      <a:pt x="759" y="4597"/>
                    </a:lnTo>
                    <a:lnTo>
                      <a:pt x="662" y="4968"/>
                    </a:lnTo>
                    <a:lnTo>
                      <a:pt x="573" y="5330"/>
                    </a:lnTo>
                    <a:lnTo>
                      <a:pt x="494" y="5700"/>
                    </a:lnTo>
                    <a:lnTo>
                      <a:pt x="432" y="6071"/>
                    </a:lnTo>
                    <a:lnTo>
                      <a:pt x="370" y="6450"/>
                    </a:lnTo>
                    <a:lnTo>
                      <a:pt x="353" y="6583"/>
                    </a:lnTo>
                    <a:lnTo>
                      <a:pt x="353" y="6433"/>
                    </a:lnTo>
                    <a:lnTo>
                      <a:pt x="344" y="5356"/>
                    </a:lnTo>
                    <a:lnTo>
                      <a:pt x="326" y="4289"/>
                    </a:lnTo>
                    <a:lnTo>
                      <a:pt x="282" y="2144"/>
                    </a:lnTo>
                    <a:lnTo>
                      <a:pt x="273" y="1747"/>
                    </a:lnTo>
                    <a:lnTo>
                      <a:pt x="556" y="1730"/>
                    </a:lnTo>
                    <a:lnTo>
                      <a:pt x="838" y="1712"/>
                    </a:lnTo>
                    <a:lnTo>
                      <a:pt x="1112" y="1703"/>
                    </a:lnTo>
                    <a:lnTo>
                      <a:pt x="1385" y="1694"/>
                    </a:lnTo>
                    <a:lnTo>
                      <a:pt x="1659" y="1694"/>
                    </a:lnTo>
                    <a:lnTo>
                      <a:pt x="2117" y="1694"/>
                    </a:lnTo>
                    <a:lnTo>
                      <a:pt x="2046" y="1774"/>
                    </a:lnTo>
                    <a:lnTo>
                      <a:pt x="1975" y="1844"/>
                    </a:lnTo>
                    <a:close/>
                    <a:moveTo>
                      <a:pt x="265" y="1394"/>
                    </a:moveTo>
                    <a:lnTo>
                      <a:pt x="265" y="1394"/>
                    </a:lnTo>
                    <a:lnTo>
                      <a:pt x="556" y="1377"/>
                    </a:lnTo>
                    <a:lnTo>
                      <a:pt x="838" y="1359"/>
                    </a:lnTo>
                    <a:lnTo>
                      <a:pt x="1112" y="1350"/>
                    </a:lnTo>
                    <a:lnTo>
                      <a:pt x="1385" y="1341"/>
                    </a:lnTo>
                    <a:lnTo>
                      <a:pt x="1659" y="1341"/>
                    </a:lnTo>
                    <a:lnTo>
                      <a:pt x="2020" y="1341"/>
                    </a:lnTo>
                    <a:lnTo>
                      <a:pt x="2117" y="1483"/>
                    </a:lnTo>
                    <a:lnTo>
                      <a:pt x="2196" y="1633"/>
                    </a:lnTo>
                    <a:lnTo>
                      <a:pt x="2143" y="1677"/>
                    </a:lnTo>
                    <a:lnTo>
                      <a:pt x="2028" y="1650"/>
                    </a:lnTo>
                    <a:lnTo>
                      <a:pt x="1905" y="1624"/>
                    </a:lnTo>
                    <a:lnTo>
                      <a:pt x="1668" y="1580"/>
                    </a:lnTo>
                    <a:lnTo>
                      <a:pt x="1526" y="1571"/>
                    </a:lnTo>
                    <a:lnTo>
                      <a:pt x="1385" y="1562"/>
                    </a:lnTo>
                    <a:lnTo>
                      <a:pt x="1103" y="1562"/>
                    </a:lnTo>
                    <a:lnTo>
                      <a:pt x="821" y="1580"/>
                    </a:lnTo>
                    <a:lnTo>
                      <a:pt x="547" y="1624"/>
                    </a:lnTo>
                    <a:lnTo>
                      <a:pt x="406" y="1650"/>
                    </a:lnTo>
                    <a:lnTo>
                      <a:pt x="273" y="1677"/>
                    </a:lnTo>
                    <a:lnTo>
                      <a:pt x="265" y="13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87" name="Freeform 172"/>
              <p:cNvSpPr>
                <a:spLocks noChangeArrowheads="1"/>
              </p:cNvSpPr>
              <p:nvPr/>
            </p:nvSpPr>
            <p:spPr bwMode="auto">
              <a:xfrm>
                <a:off x="5662613" y="4308475"/>
                <a:ext cx="19050" cy="6350"/>
              </a:xfrm>
              <a:custGeom>
                <a:avLst/>
                <a:gdLst>
                  <a:gd name="T0" fmla="*/ 18697 w 54"/>
                  <a:gd name="T1" fmla="*/ 0 h 19"/>
                  <a:gd name="T2" fmla="*/ 0 w 54"/>
                  <a:gd name="T3" fmla="*/ 6016 h 19"/>
                  <a:gd name="T4" fmla="*/ 18697 w 54"/>
                  <a:gd name="T5" fmla="*/ 3008 h 19"/>
                  <a:gd name="T6" fmla="*/ 18697 w 54"/>
                  <a:gd name="T7" fmla="*/ 3008 h 19"/>
                  <a:gd name="T8" fmla="*/ 18697 w 54"/>
                  <a:gd name="T9" fmla="*/ 3008 h 19"/>
                  <a:gd name="T10" fmla="*/ 18697 w 54"/>
                  <a:gd name="T11" fmla="*/ 3008 h 19"/>
                  <a:gd name="T12" fmla="*/ 18697 w 54"/>
                  <a:gd name="T13" fmla="*/ 3008 h 19"/>
                  <a:gd name="T14" fmla="*/ 18697 w 54"/>
                  <a:gd name="T15" fmla="*/ 3008 h 19"/>
                  <a:gd name="T16" fmla="*/ 18697 w 54"/>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 h="19">
                    <a:moveTo>
                      <a:pt x="53" y="0"/>
                    </a:moveTo>
                    <a:lnTo>
                      <a:pt x="0" y="18"/>
                    </a:lnTo>
                    <a:lnTo>
                      <a:pt x="53" y="9"/>
                    </a:lnTo>
                    <a:lnTo>
                      <a:pt x="5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88" name="Freeform 173"/>
              <p:cNvSpPr>
                <a:spLocks noChangeArrowheads="1"/>
              </p:cNvSpPr>
              <p:nvPr/>
            </p:nvSpPr>
            <p:spPr bwMode="auto">
              <a:xfrm>
                <a:off x="5751513" y="4292600"/>
                <a:ext cx="53975" cy="19050"/>
              </a:xfrm>
              <a:custGeom>
                <a:avLst/>
                <a:gdLst>
                  <a:gd name="T0" fmla="*/ 44324 w 151"/>
                  <a:gd name="T1" fmla="*/ 0 h 54"/>
                  <a:gd name="T2" fmla="*/ 6434 w 151"/>
                  <a:gd name="T3" fmla="*/ 3175 h 54"/>
                  <a:gd name="T4" fmla="*/ 6434 w 151"/>
                  <a:gd name="T5" fmla="*/ 3175 h 54"/>
                  <a:gd name="T6" fmla="*/ 0 w 151"/>
                  <a:gd name="T7" fmla="*/ 6350 h 54"/>
                  <a:gd name="T8" fmla="*/ 0 w 151"/>
                  <a:gd name="T9" fmla="*/ 12347 h 54"/>
                  <a:gd name="T10" fmla="*/ 0 w 151"/>
                  <a:gd name="T11" fmla="*/ 12347 h 54"/>
                  <a:gd name="T12" fmla="*/ 3217 w 151"/>
                  <a:gd name="T13" fmla="*/ 15522 h 54"/>
                  <a:gd name="T14" fmla="*/ 6434 w 151"/>
                  <a:gd name="T15" fmla="*/ 18697 h 54"/>
                  <a:gd name="T16" fmla="*/ 44324 w 151"/>
                  <a:gd name="T17" fmla="*/ 18697 h 54"/>
                  <a:gd name="T18" fmla="*/ 44324 w 151"/>
                  <a:gd name="T19" fmla="*/ 18697 h 54"/>
                  <a:gd name="T20" fmla="*/ 47183 w 151"/>
                  <a:gd name="T21" fmla="*/ 18697 h 54"/>
                  <a:gd name="T22" fmla="*/ 47183 w 151"/>
                  <a:gd name="T23" fmla="*/ 18697 h 54"/>
                  <a:gd name="T24" fmla="*/ 53618 w 151"/>
                  <a:gd name="T25" fmla="*/ 12347 h 54"/>
                  <a:gd name="T26" fmla="*/ 53618 w 151"/>
                  <a:gd name="T27" fmla="*/ 6350 h 54"/>
                  <a:gd name="T28" fmla="*/ 53618 w 151"/>
                  <a:gd name="T29" fmla="*/ 6350 h 54"/>
                  <a:gd name="T30" fmla="*/ 50400 w 151"/>
                  <a:gd name="T31" fmla="*/ 0 h 54"/>
                  <a:gd name="T32" fmla="*/ 44324 w 151"/>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54">
                    <a:moveTo>
                      <a:pt x="124" y="0"/>
                    </a:moveTo>
                    <a:lnTo>
                      <a:pt x="18" y="9"/>
                    </a:lnTo>
                    <a:lnTo>
                      <a:pt x="0" y="18"/>
                    </a:lnTo>
                    <a:lnTo>
                      <a:pt x="0" y="35"/>
                    </a:lnTo>
                    <a:lnTo>
                      <a:pt x="9" y="44"/>
                    </a:lnTo>
                    <a:lnTo>
                      <a:pt x="18" y="53"/>
                    </a:lnTo>
                    <a:lnTo>
                      <a:pt x="124" y="53"/>
                    </a:lnTo>
                    <a:lnTo>
                      <a:pt x="132" y="53"/>
                    </a:lnTo>
                    <a:lnTo>
                      <a:pt x="150" y="35"/>
                    </a:lnTo>
                    <a:lnTo>
                      <a:pt x="150" y="18"/>
                    </a:lnTo>
                    <a:lnTo>
                      <a:pt x="141" y="0"/>
                    </a:lnTo>
                    <a:lnTo>
                      <a:pt x="12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89" name="Freeform 174"/>
              <p:cNvSpPr>
                <a:spLocks noChangeArrowheads="1"/>
              </p:cNvSpPr>
              <p:nvPr/>
            </p:nvSpPr>
            <p:spPr bwMode="auto">
              <a:xfrm>
                <a:off x="5859463" y="4276725"/>
                <a:ext cx="66675" cy="31750"/>
              </a:xfrm>
              <a:custGeom>
                <a:avLst/>
                <a:gdLst>
                  <a:gd name="T0" fmla="*/ 50544 w 186"/>
                  <a:gd name="T1" fmla="*/ 0 h 89"/>
                  <a:gd name="T2" fmla="*/ 12546 w 186"/>
                  <a:gd name="T3" fmla="*/ 3211 h 89"/>
                  <a:gd name="T4" fmla="*/ 12546 w 186"/>
                  <a:gd name="T5" fmla="*/ 3211 h 89"/>
                  <a:gd name="T6" fmla="*/ 3226 w 186"/>
                  <a:gd name="T7" fmla="*/ 9275 h 89"/>
                  <a:gd name="T8" fmla="*/ 0 w 186"/>
                  <a:gd name="T9" fmla="*/ 12486 h 89"/>
                  <a:gd name="T10" fmla="*/ 0 w 186"/>
                  <a:gd name="T11" fmla="*/ 18907 h 89"/>
                  <a:gd name="T12" fmla="*/ 0 w 186"/>
                  <a:gd name="T13" fmla="*/ 18907 h 89"/>
                  <a:gd name="T14" fmla="*/ 3226 w 186"/>
                  <a:gd name="T15" fmla="*/ 22118 h 89"/>
                  <a:gd name="T16" fmla="*/ 3226 w 186"/>
                  <a:gd name="T17" fmla="*/ 28183 h 89"/>
                  <a:gd name="T18" fmla="*/ 9679 w 186"/>
                  <a:gd name="T19" fmla="*/ 31393 h 89"/>
                  <a:gd name="T20" fmla="*/ 15773 w 186"/>
                  <a:gd name="T21" fmla="*/ 31393 h 89"/>
                  <a:gd name="T22" fmla="*/ 53770 w 186"/>
                  <a:gd name="T23" fmla="*/ 31393 h 89"/>
                  <a:gd name="T24" fmla="*/ 53770 w 186"/>
                  <a:gd name="T25" fmla="*/ 31393 h 89"/>
                  <a:gd name="T26" fmla="*/ 53770 w 186"/>
                  <a:gd name="T27" fmla="*/ 31393 h 89"/>
                  <a:gd name="T28" fmla="*/ 53770 w 186"/>
                  <a:gd name="T29" fmla="*/ 31393 h 89"/>
                  <a:gd name="T30" fmla="*/ 60223 w 186"/>
                  <a:gd name="T31" fmla="*/ 28183 h 89"/>
                  <a:gd name="T32" fmla="*/ 63449 w 186"/>
                  <a:gd name="T33" fmla="*/ 25329 h 89"/>
                  <a:gd name="T34" fmla="*/ 66317 w 186"/>
                  <a:gd name="T35" fmla="*/ 18907 h 89"/>
                  <a:gd name="T36" fmla="*/ 66317 w 186"/>
                  <a:gd name="T37" fmla="*/ 12486 h 89"/>
                  <a:gd name="T38" fmla="*/ 66317 w 186"/>
                  <a:gd name="T39" fmla="*/ 12486 h 89"/>
                  <a:gd name="T40" fmla="*/ 66317 w 186"/>
                  <a:gd name="T41" fmla="*/ 6421 h 89"/>
                  <a:gd name="T42" fmla="*/ 63449 w 186"/>
                  <a:gd name="T43" fmla="*/ 3211 h 89"/>
                  <a:gd name="T44" fmla="*/ 56996 w 186"/>
                  <a:gd name="T45" fmla="*/ 0 h 89"/>
                  <a:gd name="T46" fmla="*/ 50544 w 186"/>
                  <a:gd name="T47" fmla="*/ 0 h 8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6" h="89">
                    <a:moveTo>
                      <a:pt x="141" y="0"/>
                    </a:moveTo>
                    <a:lnTo>
                      <a:pt x="35" y="9"/>
                    </a:lnTo>
                    <a:lnTo>
                      <a:pt x="9" y="26"/>
                    </a:lnTo>
                    <a:lnTo>
                      <a:pt x="0" y="35"/>
                    </a:lnTo>
                    <a:lnTo>
                      <a:pt x="0" y="53"/>
                    </a:lnTo>
                    <a:lnTo>
                      <a:pt x="9" y="62"/>
                    </a:lnTo>
                    <a:lnTo>
                      <a:pt x="9" y="79"/>
                    </a:lnTo>
                    <a:lnTo>
                      <a:pt x="27" y="88"/>
                    </a:lnTo>
                    <a:lnTo>
                      <a:pt x="44" y="88"/>
                    </a:lnTo>
                    <a:lnTo>
                      <a:pt x="150" y="88"/>
                    </a:lnTo>
                    <a:lnTo>
                      <a:pt x="168" y="79"/>
                    </a:lnTo>
                    <a:lnTo>
                      <a:pt x="177" y="71"/>
                    </a:lnTo>
                    <a:lnTo>
                      <a:pt x="185" y="53"/>
                    </a:lnTo>
                    <a:lnTo>
                      <a:pt x="185" y="35"/>
                    </a:lnTo>
                    <a:lnTo>
                      <a:pt x="185" y="18"/>
                    </a:lnTo>
                    <a:lnTo>
                      <a:pt x="177" y="9"/>
                    </a:lnTo>
                    <a:lnTo>
                      <a:pt x="159" y="0"/>
                    </a:lnTo>
                    <a:lnTo>
                      <a:pt x="14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90" name="Freeform 175"/>
              <p:cNvSpPr>
                <a:spLocks noChangeArrowheads="1"/>
              </p:cNvSpPr>
              <p:nvPr/>
            </p:nvSpPr>
            <p:spPr bwMode="auto">
              <a:xfrm>
                <a:off x="5970588" y="4264025"/>
                <a:ext cx="76200" cy="41275"/>
              </a:xfrm>
              <a:custGeom>
                <a:avLst/>
                <a:gdLst>
                  <a:gd name="T0" fmla="*/ 53662 w 213"/>
                  <a:gd name="T1" fmla="*/ 0 h 115"/>
                  <a:gd name="T2" fmla="*/ 15741 w 213"/>
                  <a:gd name="T3" fmla="*/ 6102 h 115"/>
                  <a:gd name="T4" fmla="*/ 15741 w 213"/>
                  <a:gd name="T5" fmla="*/ 6102 h 115"/>
                  <a:gd name="T6" fmla="*/ 9301 w 213"/>
                  <a:gd name="T7" fmla="*/ 6102 h 115"/>
                  <a:gd name="T8" fmla="*/ 6439 w 213"/>
                  <a:gd name="T9" fmla="*/ 9332 h 115"/>
                  <a:gd name="T10" fmla="*/ 0 w 213"/>
                  <a:gd name="T11" fmla="*/ 15792 h 115"/>
                  <a:gd name="T12" fmla="*/ 0 w 213"/>
                  <a:gd name="T13" fmla="*/ 21894 h 115"/>
                  <a:gd name="T14" fmla="*/ 0 w 213"/>
                  <a:gd name="T15" fmla="*/ 21894 h 115"/>
                  <a:gd name="T16" fmla="*/ 3220 w 213"/>
                  <a:gd name="T17" fmla="*/ 31584 h 115"/>
                  <a:gd name="T18" fmla="*/ 6439 w 213"/>
                  <a:gd name="T19" fmla="*/ 34815 h 115"/>
                  <a:gd name="T20" fmla="*/ 12521 w 213"/>
                  <a:gd name="T21" fmla="*/ 40916 h 115"/>
                  <a:gd name="T22" fmla="*/ 18961 w 213"/>
                  <a:gd name="T23" fmla="*/ 40916 h 115"/>
                  <a:gd name="T24" fmla="*/ 56882 w 213"/>
                  <a:gd name="T25" fmla="*/ 40916 h 115"/>
                  <a:gd name="T26" fmla="*/ 56882 w 213"/>
                  <a:gd name="T27" fmla="*/ 40916 h 115"/>
                  <a:gd name="T28" fmla="*/ 56882 w 213"/>
                  <a:gd name="T29" fmla="*/ 40916 h 115"/>
                  <a:gd name="T30" fmla="*/ 56882 w 213"/>
                  <a:gd name="T31" fmla="*/ 40916 h 115"/>
                  <a:gd name="T32" fmla="*/ 66183 w 213"/>
                  <a:gd name="T33" fmla="*/ 38045 h 115"/>
                  <a:gd name="T34" fmla="*/ 72623 w 213"/>
                  <a:gd name="T35" fmla="*/ 31584 h 115"/>
                  <a:gd name="T36" fmla="*/ 75842 w 213"/>
                  <a:gd name="T37" fmla="*/ 25124 h 115"/>
                  <a:gd name="T38" fmla="*/ 75842 w 213"/>
                  <a:gd name="T39" fmla="*/ 19022 h 115"/>
                  <a:gd name="T40" fmla="*/ 75842 w 213"/>
                  <a:gd name="T41" fmla="*/ 19022 h 115"/>
                  <a:gd name="T42" fmla="*/ 72623 w 213"/>
                  <a:gd name="T43" fmla="*/ 12562 h 115"/>
                  <a:gd name="T44" fmla="*/ 69403 w 213"/>
                  <a:gd name="T45" fmla="*/ 6102 h 115"/>
                  <a:gd name="T46" fmla="*/ 62963 w 213"/>
                  <a:gd name="T47" fmla="*/ 2871 h 115"/>
                  <a:gd name="T48" fmla="*/ 53662 w 213"/>
                  <a:gd name="T49" fmla="*/ 0 h 1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3" h="115">
                    <a:moveTo>
                      <a:pt x="150" y="0"/>
                    </a:moveTo>
                    <a:lnTo>
                      <a:pt x="44" y="17"/>
                    </a:lnTo>
                    <a:lnTo>
                      <a:pt x="26" y="17"/>
                    </a:lnTo>
                    <a:lnTo>
                      <a:pt x="18" y="26"/>
                    </a:lnTo>
                    <a:lnTo>
                      <a:pt x="0" y="44"/>
                    </a:lnTo>
                    <a:lnTo>
                      <a:pt x="0" y="61"/>
                    </a:lnTo>
                    <a:lnTo>
                      <a:pt x="9" y="88"/>
                    </a:lnTo>
                    <a:lnTo>
                      <a:pt x="18" y="97"/>
                    </a:lnTo>
                    <a:lnTo>
                      <a:pt x="35" y="114"/>
                    </a:lnTo>
                    <a:lnTo>
                      <a:pt x="53" y="114"/>
                    </a:lnTo>
                    <a:lnTo>
                      <a:pt x="159" y="114"/>
                    </a:lnTo>
                    <a:lnTo>
                      <a:pt x="185" y="106"/>
                    </a:lnTo>
                    <a:lnTo>
                      <a:pt x="203" y="88"/>
                    </a:lnTo>
                    <a:lnTo>
                      <a:pt x="212" y="70"/>
                    </a:lnTo>
                    <a:lnTo>
                      <a:pt x="212" y="53"/>
                    </a:lnTo>
                    <a:lnTo>
                      <a:pt x="203" y="35"/>
                    </a:lnTo>
                    <a:lnTo>
                      <a:pt x="194" y="17"/>
                    </a:lnTo>
                    <a:lnTo>
                      <a:pt x="176" y="8"/>
                    </a:lnTo>
                    <a:lnTo>
                      <a:pt x="1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91" name="Freeform 176"/>
              <p:cNvSpPr>
                <a:spLocks noChangeArrowheads="1"/>
              </p:cNvSpPr>
              <p:nvPr/>
            </p:nvSpPr>
            <p:spPr bwMode="auto">
              <a:xfrm>
                <a:off x="6081713" y="4257675"/>
                <a:ext cx="82550" cy="44450"/>
              </a:xfrm>
              <a:custGeom>
                <a:avLst/>
                <a:gdLst>
                  <a:gd name="T0" fmla="*/ 59938 w 230"/>
                  <a:gd name="T1" fmla="*/ 0 h 125"/>
                  <a:gd name="T2" fmla="*/ 21894 w 230"/>
                  <a:gd name="T3" fmla="*/ 3200 h 125"/>
                  <a:gd name="T4" fmla="*/ 21894 w 230"/>
                  <a:gd name="T5" fmla="*/ 3200 h 125"/>
                  <a:gd name="T6" fmla="*/ 12562 w 230"/>
                  <a:gd name="T7" fmla="*/ 3200 h 125"/>
                  <a:gd name="T8" fmla="*/ 6102 w 230"/>
                  <a:gd name="T9" fmla="*/ 9246 h 125"/>
                  <a:gd name="T10" fmla="*/ 3230 w 230"/>
                  <a:gd name="T11" fmla="*/ 15646 h 125"/>
                  <a:gd name="T12" fmla="*/ 0 w 230"/>
                  <a:gd name="T13" fmla="*/ 25248 h 125"/>
                  <a:gd name="T14" fmla="*/ 0 w 230"/>
                  <a:gd name="T15" fmla="*/ 25248 h 125"/>
                  <a:gd name="T16" fmla="*/ 3230 w 230"/>
                  <a:gd name="T17" fmla="*/ 31293 h 125"/>
                  <a:gd name="T18" fmla="*/ 6102 w 230"/>
                  <a:gd name="T19" fmla="*/ 37694 h 125"/>
                  <a:gd name="T20" fmla="*/ 15792 w 230"/>
                  <a:gd name="T21" fmla="*/ 44094 h 125"/>
                  <a:gd name="T22" fmla="*/ 21894 w 230"/>
                  <a:gd name="T23" fmla="*/ 44094 h 125"/>
                  <a:gd name="T24" fmla="*/ 59938 w 230"/>
                  <a:gd name="T25" fmla="*/ 44094 h 125"/>
                  <a:gd name="T26" fmla="*/ 59938 w 230"/>
                  <a:gd name="T27" fmla="*/ 44094 h 125"/>
                  <a:gd name="T28" fmla="*/ 63169 w 230"/>
                  <a:gd name="T29" fmla="*/ 44094 h 125"/>
                  <a:gd name="T30" fmla="*/ 63169 w 230"/>
                  <a:gd name="T31" fmla="*/ 44094 h 125"/>
                  <a:gd name="T32" fmla="*/ 69629 w 230"/>
                  <a:gd name="T33" fmla="*/ 40894 h 125"/>
                  <a:gd name="T34" fmla="*/ 76090 w 230"/>
                  <a:gd name="T35" fmla="*/ 37694 h 125"/>
                  <a:gd name="T36" fmla="*/ 82191 w 230"/>
                  <a:gd name="T37" fmla="*/ 28092 h 125"/>
                  <a:gd name="T38" fmla="*/ 82191 w 230"/>
                  <a:gd name="T39" fmla="*/ 22047 h 125"/>
                  <a:gd name="T40" fmla="*/ 82191 w 230"/>
                  <a:gd name="T41" fmla="*/ 22047 h 125"/>
                  <a:gd name="T42" fmla="*/ 78961 w 230"/>
                  <a:gd name="T43" fmla="*/ 12446 h 125"/>
                  <a:gd name="T44" fmla="*/ 76090 w 230"/>
                  <a:gd name="T45" fmla="*/ 6401 h 125"/>
                  <a:gd name="T46" fmla="*/ 69629 w 230"/>
                  <a:gd name="T47" fmla="*/ 3200 h 125"/>
                  <a:gd name="T48" fmla="*/ 59938 w 230"/>
                  <a:gd name="T49" fmla="*/ 0 h 1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0" h="125">
                    <a:moveTo>
                      <a:pt x="167" y="0"/>
                    </a:moveTo>
                    <a:lnTo>
                      <a:pt x="61" y="9"/>
                    </a:lnTo>
                    <a:lnTo>
                      <a:pt x="35" y="9"/>
                    </a:lnTo>
                    <a:lnTo>
                      <a:pt x="17" y="26"/>
                    </a:lnTo>
                    <a:lnTo>
                      <a:pt x="9" y="44"/>
                    </a:lnTo>
                    <a:lnTo>
                      <a:pt x="0" y="71"/>
                    </a:lnTo>
                    <a:lnTo>
                      <a:pt x="9" y="88"/>
                    </a:lnTo>
                    <a:lnTo>
                      <a:pt x="17" y="106"/>
                    </a:lnTo>
                    <a:lnTo>
                      <a:pt x="44" y="124"/>
                    </a:lnTo>
                    <a:lnTo>
                      <a:pt x="61" y="124"/>
                    </a:lnTo>
                    <a:lnTo>
                      <a:pt x="167" y="124"/>
                    </a:lnTo>
                    <a:lnTo>
                      <a:pt x="176" y="124"/>
                    </a:lnTo>
                    <a:lnTo>
                      <a:pt x="194" y="115"/>
                    </a:lnTo>
                    <a:lnTo>
                      <a:pt x="212" y="106"/>
                    </a:lnTo>
                    <a:lnTo>
                      <a:pt x="229" y="79"/>
                    </a:lnTo>
                    <a:lnTo>
                      <a:pt x="229" y="62"/>
                    </a:lnTo>
                    <a:lnTo>
                      <a:pt x="220" y="35"/>
                    </a:lnTo>
                    <a:lnTo>
                      <a:pt x="212" y="18"/>
                    </a:lnTo>
                    <a:lnTo>
                      <a:pt x="194" y="9"/>
                    </a:lnTo>
                    <a:lnTo>
                      <a:pt x="16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92" name="Freeform 177"/>
              <p:cNvSpPr>
                <a:spLocks noChangeArrowheads="1"/>
              </p:cNvSpPr>
              <p:nvPr/>
            </p:nvSpPr>
            <p:spPr bwMode="auto">
              <a:xfrm>
                <a:off x="6196013" y="4254500"/>
                <a:ext cx="85725" cy="47625"/>
              </a:xfrm>
              <a:custGeom>
                <a:avLst/>
                <a:gdLst>
                  <a:gd name="T0" fmla="*/ 60008 w 240"/>
                  <a:gd name="T1" fmla="*/ 0 h 134"/>
                  <a:gd name="T2" fmla="*/ 22146 w 240"/>
                  <a:gd name="T3" fmla="*/ 0 h 134"/>
                  <a:gd name="T4" fmla="*/ 22146 w 240"/>
                  <a:gd name="T5" fmla="*/ 0 h 134"/>
                  <a:gd name="T6" fmla="*/ 12859 w 240"/>
                  <a:gd name="T7" fmla="*/ 3199 h 134"/>
                  <a:gd name="T8" fmla="*/ 6429 w 240"/>
                  <a:gd name="T9" fmla="*/ 6397 h 134"/>
                  <a:gd name="T10" fmla="*/ 3215 w 240"/>
                  <a:gd name="T11" fmla="*/ 15638 h 134"/>
                  <a:gd name="T12" fmla="*/ 0 w 240"/>
                  <a:gd name="T13" fmla="*/ 22035 h 134"/>
                  <a:gd name="T14" fmla="*/ 0 w 240"/>
                  <a:gd name="T15" fmla="*/ 22035 h 134"/>
                  <a:gd name="T16" fmla="*/ 3215 w 240"/>
                  <a:gd name="T17" fmla="*/ 31276 h 134"/>
                  <a:gd name="T18" fmla="*/ 6429 w 240"/>
                  <a:gd name="T19" fmla="*/ 40872 h 134"/>
                  <a:gd name="T20" fmla="*/ 16073 w 240"/>
                  <a:gd name="T21" fmla="*/ 44071 h 134"/>
                  <a:gd name="T22" fmla="*/ 22146 w 240"/>
                  <a:gd name="T23" fmla="*/ 47270 h 134"/>
                  <a:gd name="T24" fmla="*/ 63222 w 240"/>
                  <a:gd name="T25" fmla="*/ 47270 h 134"/>
                  <a:gd name="T26" fmla="*/ 63222 w 240"/>
                  <a:gd name="T27" fmla="*/ 47270 h 134"/>
                  <a:gd name="T28" fmla="*/ 63222 w 240"/>
                  <a:gd name="T29" fmla="*/ 47270 h 134"/>
                  <a:gd name="T30" fmla="*/ 72509 w 240"/>
                  <a:gd name="T31" fmla="*/ 44071 h 134"/>
                  <a:gd name="T32" fmla="*/ 78938 w 240"/>
                  <a:gd name="T33" fmla="*/ 37674 h 134"/>
                  <a:gd name="T34" fmla="*/ 82153 w 240"/>
                  <a:gd name="T35" fmla="*/ 31276 h 134"/>
                  <a:gd name="T36" fmla="*/ 85368 w 240"/>
                  <a:gd name="T37" fmla="*/ 22035 h 134"/>
                  <a:gd name="T38" fmla="*/ 85368 w 240"/>
                  <a:gd name="T39" fmla="*/ 22035 h 134"/>
                  <a:gd name="T40" fmla="*/ 82153 w 240"/>
                  <a:gd name="T41" fmla="*/ 12439 h 134"/>
                  <a:gd name="T42" fmla="*/ 78938 w 240"/>
                  <a:gd name="T43" fmla="*/ 6397 h 134"/>
                  <a:gd name="T44" fmla="*/ 69652 w 240"/>
                  <a:gd name="T45" fmla="*/ 0 h 134"/>
                  <a:gd name="T46" fmla="*/ 60008 w 240"/>
                  <a:gd name="T47" fmla="*/ 0 h 1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40" h="134">
                    <a:moveTo>
                      <a:pt x="168" y="0"/>
                    </a:moveTo>
                    <a:lnTo>
                      <a:pt x="62" y="0"/>
                    </a:lnTo>
                    <a:lnTo>
                      <a:pt x="36" y="9"/>
                    </a:lnTo>
                    <a:lnTo>
                      <a:pt x="18" y="18"/>
                    </a:lnTo>
                    <a:lnTo>
                      <a:pt x="9" y="44"/>
                    </a:lnTo>
                    <a:lnTo>
                      <a:pt x="0" y="62"/>
                    </a:lnTo>
                    <a:lnTo>
                      <a:pt x="9" y="88"/>
                    </a:lnTo>
                    <a:lnTo>
                      <a:pt x="18" y="115"/>
                    </a:lnTo>
                    <a:lnTo>
                      <a:pt x="45" y="124"/>
                    </a:lnTo>
                    <a:lnTo>
                      <a:pt x="62" y="133"/>
                    </a:lnTo>
                    <a:lnTo>
                      <a:pt x="177" y="133"/>
                    </a:lnTo>
                    <a:lnTo>
                      <a:pt x="203" y="124"/>
                    </a:lnTo>
                    <a:lnTo>
                      <a:pt x="221" y="106"/>
                    </a:lnTo>
                    <a:lnTo>
                      <a:pt x="230" y="88"/>
                    </a:lnTo>
                    <a:lnTo>
                      <a:pt x="239" y="62"/>
                    </a:lnTo>
                    <a:lnTo>
                      <a:pt x="230" y="35"/>
                    </a:lnTo>
                    <a:lnTo>
                      <a:pt x="221" y="18"/>
                    </a:lnTo>
                    <a:lnTo>
                      <a:pt x="195" y="0"/>
                    </a:lnTo>
                    <a:lnTo>
                      <a:pt x="16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93" name="Freeform 178"/>
              <p:cNvSpPr>
                <a:spLocks noChangeArrowheads="1"/>
              </p:cNvSpPr>
              <p:nvPr/>
            </p:nvSpPr>
            <p:spPr bwMode="auto">
              <a:xfrm>
                <a:off x="6310313" y="4251325"/>
                <a:ext cx="85725" cy="47625"/>
              </a:xfrm>
              <a:custGeom>
                <a:avLst/>
                <a:gdLst>
                  <a:gd name="T0" fmla="*/ 63487 w 239"/>
                  <a:gd name="T1" fmla="*/ 0 h 134"/>
                  <a:gd name="T2" fmla="*/ 63487 w 239"/>
                  <a:gd name="T3" fmla="*/ 0 h 134"/>
                  <a:gd name="T4" fmla="*/ 25466 w 239"/>
                  <a:gd name="T5" fmla="*/ 0 h 134"/>
                  <a:gd name="T6" fmla="*/ 25466 w 239"/>
                  <a:gd name="T7" fmla="*/ 0 h 134"/>
                  <a:gd name="T8" fmla="*/ 15782 w 239"/>
                  <a:gd name="T9" fmla="*/ 3199 h 134"/>
                  <a:gd name="T10" fmla="*/ 6456 w 239"/>
                  <a:gd name="T11" fmla="*/ 9596 h 134"/>
                  <a:gd name="T12" fmla="*/ 3228 w 239"/>
                  <a:gd name="T13" fmla="*/ 15638 h 134"/>
                  <a:gd name="T14" fmla="*/ 0 w 239"/>
                  <a:gd name="T15" fmla="*/ 25234 h 134"/>
                  <a:gd name="T16" fmla="*/ 0 w 239"/>
                  <a:gd name="T17" fmla="*/ 25234 h 134"/>
                  <a:gd name="T18" fmla="*/ 3228 w 239"/>
                  <a:gd name="T19" fmla="*/ 34475 h 134"/>
                  <a:gd name="T20" fmla="*/ 6456 w 239"/>
                  <a:gd name="T21" fmla="*/ 40872 h 134"/>
                  <a:gd name="T22" fmla="*/ 15782 w 239"/>
                  <a:gd name="T23" fmla="*/ 47270 h 134"/>
                  <a:gd name="T24" fmla="*/ 25466 w 239"/>
                  <a:gd name="T25" fmla="*/ 47270 h 134"/>
                  <a:gd name="T26" fmla="*/ 25466 w 239"/>
                  <a:gd name="T27" fmla="*/ 47270 h 134"/>
                  <a:gd name="T28" fmla="*/ 63487 w 239"/>
                  <a:gd name="T29" fmla="*/ 47270 h 134"/>
                  <a:gd name="T30" fmla="*/ 63487 w 239"/>
                  <a:gd name="T31" fmla="*/ 47270 h 134"/>
                  <a:gd name="T32" fmla="*/ 72812 w 239"/>
                  <a:gd name="T33" fmla="*/ 47270 h 134"/>
                  <a:gd name="T34" fmla="*/ 79269 w 239"/>
                  <a:gd name="T35" fmla="*/ 40872 h 134"/>
                  <a:gd name="T36" fmla="*/ 85366 w 239"/>
                  <a:gd name="T37" fmla="*/ 34475 h 134"/>
                  <a:gd name="T38" fmla="*/ 85366 w 239"/>
                  <a:gd name="T39" fmla="*/ 25234 h 134"/>
                  <a:gd name="T40" fmla="*/ 85366 w 239"/>
                  <a:gd name="T41" fmla="*/ 25234 h 134"/>
                  <a:gd name="T42" fmla="*/ 85366 w 239"/>
                  <a:gd name="T43" fmla="*/ 15638 h 134"/>
                  <a:gd name="T44" fmla="*/ 79269 w 239"/>
                  <a:gd name="T45" fmla="*/ 9596 h 134"/>
                  <a:gd name="T46" fmla="*/ 72812 w 239"/>
                  <a:gd name="T47" fmla="*/ 3199 h 134"/>
                  <a:gd name="T48" fmla="*/ 63487 w 239"/>
                  <a:gd name="T49" fmla="*/ 0 h 13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9" h="134">
                    <a:moveTo>
                      <a:pt x="177" y="0"/>
                    </a:moveTo>
                    <a:lnTo>
                      <a:pt x="177" y="0"/>
                    </a:lnTo>
                    <a:lnTo>
                      <a:pt x="71" y="0"/>
                    </a:lnTo>
                    <a:lnTo>
                      <a:pt x="44" y="9"/>
                    </a:lnTo>
                    <a:lnTo>
                      <a:pt x="18" y="27"/>
                    </a:lnTo>
                    <a:lnTo>
                      <a:pt x="9" y="44"/>
                    </a:lnTo>
                    <a:lnTo>
                      <a:pt x="0" y="71"/>
                    </a:lnTo>
                    <a:lnTo>
                      <a:pt x="9" y="97"/>
                    </a:lnTo>
                    <a:lnTo>
                      <a:pt x="18" y="115"/>
                    </a:lnTo>
                    <a:lnTo>
                      <a:pt x="44" y="133"/>
                    </a:lnTo>
                    <a:lnTo>
                      <a:pt x="71" y="133"/>
                    </a:lnTo>
                    <a:lnTo>
                      <a:pt x="177" y="133"/>
                    </a:lnTo>
                    <a:lnTo>
                      <a:pt x="203" y="133"/>
                    </a:lnTo>
                    <a:lnTo>
                      <a:pt x="221" y="115"/>
                    </a:lnTo>
                    <a:lnTo>
                      <a:pt x="238" y="97"/>
                    </a:lnTo>
                    <a:lnTo>
                      <a:pt x="238" y="71"/>
                    </a:lnTo>
                    <a:lnTo>
                      <a:pt x="238" y="44"/>
                    </a:lnTo>
                    <a:lnTo>
                      <a:pt x="221" y="27"/>
                    </a:lnTo>
                    <a:lnTo>
                      <a:pt x="203" y="9"/>
                    </a:lnTo>
                    <a:lnTo>
                      <a:pt x="17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94" name="Freeform 179"/>
              <p:cNvSpPr>
                <a:spLocks noChangeArrowheads="1"/>
              </p:cNvSpPr>
              <p:nvPr/>
            </p:nvSpPr>
            <p:spPr bwMode="auto">
              <a:xfrm>
                <a:off x="6664325" y="4264025"/>
                <a:ext cx="76200" cy="41275"/>
              </a:xfrm>
              <a:custGeom>
                <a:avLst/>
                <a:gdLst>
                  <a:gd name="T0" fmla="*/ 56791 w 212"/>
                  <a:gd name="T1" fmla="*/ 2871 h 115"/>
                  <a:gd name="T2" fmla="*/ 18691 w 212"/>
                  <a:gd name="T3" fmla="*/ 0 h 115"/>
                  <a:gd name="T4" fmla="*/ 18691 w 212"/>
                  <a:gd name="T5" fmla="*/ 0 h 115"/>
                  <a:gd name="T6" fmla="*/ 18691 w 212"/>
                  <a:gd name="T7" fmla="*/ 0 h 115"/>
                  <a:gd name="T8" fmla="*/ 18691 w 212"/>
                  <a:gd name="T9" fmla="*/ 0 h 115"/>
                  <a:gd name="T10" fmla="*/ 9345 w 212"/>
                  <a:gd name="T11" fmla="*/ 2871 h 115"/>
                  <a:gd name="T12" fmla="*/ 2875 w 212"/>
                  <a:gd name="T13" fmla="*/ 6102 h 115"/>
                  <a:gd name="T14" fmla="*/ 0 w 212"/>
                  <a:gd name="T15" fmla="*/ 12562 h 115"/>
                  <a:gd name="T16" fmla="*/ 0 w 212"/>
                  <a:gd name="T17" fmla="*/ 19022 h 115"/>
                  <a:gd name="T18" fmla="*/ 0 w 212"/>
                  <a:gd name="T19" fmla="*/ 19022 h 115"/>
                  <a:gd name="T20" fmla="*/ 0 w 212"/>
                  <a:gd name="T21" fmla="*/ 28354 h 115"/>
                  <a:gd name="T22" fmla="*/ 2875 w 212"/>
                  <a:gd name="T23" fmla="*/ 34815 h 115"/>
                  <a:gd name="T24" fmla="*/ 9345 w 212"/>
                  <a:gd name="T25" fmla="*/ 38045 h 115"/>
                  <a:gd name="T26" fmla="*/ 18691 w 212"/>
                  <a:gd name="T27" fmla="*/ 40916 h 115"/>
                  <a:gd name="T28" fmla="*/ 56791 w 212"/>
                  <a:gd name="T29" fmla="*/ 40916 h 115"/>
                  <a:gd name="T30" fmla="*/ 56791 w 212"/>
                  <a:gd name="T31" fmla="*/ 40916 h 115"/>
                  <a:gd name="T32" fmla="*/ 63260 w 212"/>
                  <a:gd name="T33" fmla="*/ 40916 h 115"/>
                  <a:gd name="T34" fmla="*/ 69730 w 212"/>
                  <a:gd name="T35" fmla="*/ 34815 h 115"/>
                  <a:gd name="T36" fmla="*/ 72606 w 212"/>
                  <a:gd name="T37" fmla="*/ 31584 h 115"/>
                  <a:gd name="T38" fmla="*/ 75841 w 212"/>
                  <a:gd name="T39" fmla="*/ 25124 h 115"/>
                  <a:gd name="T40" fmla="*/ 75841 w 212"/>
                  <a:gd name="T41" fmla="*/ 25124 h 115"/>
                  <a:gd name="T42" fmla="*/ 72606 w 212"/>
                  <a:gd name="T43" fmla="*/ 15792 h 115"/>
                  <a:gd name="T44" fmla="*/ 69730 w 212"/>
                  <a:gd name="T45" fmla="*/ 9332 h 115"/>
                  <a:gd name="T46" fmla="*/ 66495 w 212"/>
                  <a:gd name="T47" fmla="*/ 6102 h 115"/>
                  <a:gd name="T48" fmla="*/ 56791 w 212"/>
                  <a:gd name="T49" fmla="*/ 2871 h 1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12" h="115">
                    <a:moveTo>
                      <a:pt x="158" y="8"/>
                    </a:moveTo>
                    <a:lnTo>
                      <a:pt x="52" y="0"/>
                    </a:lnTo>
                    <a:lnTo>
                      <a:pt x="26" y="8"/>
                    </a:lnTo>
                    <a:lnTo>
                      <a:pt x="8" y="17"/>
                    </a:lnTo>
                    <a:lnTo>
                      <a:pt x="0" y="35"/>
                    </a:lnTo>
                    <a:lnTo>
                      <a:pt x="0" y="53"/>
                    </a:lnTo>
                    <a:lnTo>
                      <a:pt x="0" y="79"/>
                    </a:lnTo>
                    <a:lnTo>
                      <a:pt x="8" y="97"/>
                    </a:lnTo>
                    <a:lnTo>
                      <a:pt x="26" y="106"/>
                    </a:lnTo>
                    <a:lnTo>
                      <a:pt x="52" y="114"/>
                    </a:lnTo>
                    <a:lnTo>
                      <a:pt x="158" y="114"/>
                    </a:lnTo>
                    <a:lnTo>
                      <a:pt x="176" y="114"/>
                    </a:lnTo>
                    <a:lnTo>
                      <a:pt x="194" y="97"/>
                    </a:lnTo>
                    <a:lnTo>
                      <a:pt x="202" y="88"/>
                    </a:lnTo>
                    <a:lnTo>
                      <a:pt x="211" y="70"/>
                    </a:lnTo>
                    <a:lnTo>
                      <a:pt x="202" y="44"/>
                    </a:lnTo>
                    <a:lnTo>
                      <a:pt x="194" y="26"/>
                    </a:lnTo>
                    <a:lnTo>
                      <a:pt x="185" y="17"/>
                    </a:lnTo>
                    <a:lnTo>
                      <a:pt x="158"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95" name="Freeform 180"/>
              <p:cNvSpPr>
                <a:spLocks noChangeArrowheads="1"/>
              </p:cNvSpPr>
              <p:nvPr/>
            </p:nvSpPr>
            <p:spPr bwMode="auto">
              <a:xfrm>
                <a:off x="6780213" y="4276725"/>
                <a:ext cx="66675" cy="31750"/>
              </a:xfrm>
              <a:custGeom>
                <a:avLst/>
                <a:gdLst>
                  <a:gd name="T0" fmla="*/ 56996 w 186"/>
                  <a:gd name="T1" fmla="*/ 3211 h 89"/>
                  <a:gd name="T2" fmla="*/ 18999 w 186"/>
                  <a:gd name="T3" fmla="*/ 0 h 89"/>
                  <a:gd name="T4" fmla="*/ 18999 w 186"/>
                  <a:gd name="T5" fmla="*/ 0 h 89"/>
                  <a:gd name="T6" fmla="*/ 15773 w 186"/>
                  <a:gd name="T7" fmla="*/ 0 h 89"/>
                  <a:gd name="T8" fmla="*/ 15773 w 186"/>
                  <a:gd name="T9" fmla="*/ 0 h 89"/>
                  <a:gd name="T10" fmla="*/ 9679 w 186"/>
                  <a:gd name="T11" fmla="*/ 0 h 89"/>
                  <a:gd name="T12" fmla="*/ 6452 w 186"/>
                  <a:gd name="T13" fmla="*/ 3211 h 89"/>
                  <a:gd name="T14" fmla="*/ 3226 w 186"/>
                  <a:gd name="T15" fmla="*/ 9275 h 89"/>
                  <a:gd name="T16" fmla="*/ 0 w 186"/>
                  <a:gd name="T17" fmla="*/ 15697 h 89"/>
                  <a:gd name="T18" fmla="*/ 0 w 186"/>
                  <a:gd name="T19" fmla="*/ 15697 h 89"/>
                  <a:gd name="T20" fmla="*/ 3226 w 186"/>
                  <a:gd name="T21" fmla="*/ 18907 h 89"/>
                  <a:gd name="T22" fmla="*/ 6452 w 186"/>
                  <a:gd name="T23" fmla="*/ 25329 h 89"/>
                  <a:gd name="T24" fmla="*/ 9679 w 186"/>
                  <a:gd name="T25" fmla="*/ 28183 h 89"/>
                  <a:gd name="T26" fmla="*/ 15773 w 186"/>
                  <a:gd name="T27" fmla="*/ 28183 h 89"/>
                  <a:gd name="T28" fmla="*/ 53770 w 186"/>
                  <a:gd name="T29" fmla="*/ 31393 h 89"/>
                  <a:gd name="T30" fmla="*/ 53770 w 186"/>
                  <a:gd name="T31" fmla="*/ 31393 h 89"/>
                  <a:gd name="T32" fmla="*/ 63449 w 186"/>
                  <a:gd name="T33" fmla="*/ 28183 h 89"/>
                  <a:gd name="T34" fmla="*/ 66317 w 186"/>
                  <a:gd name="T35" fmla="*/ 25329 h 89"/>
                  <a:gd name="T36" fmla="*/ 66317 w 186"/>
                  <a:gd name="T37" fmla="*/ 18907 h 89"/>
                  <a:gd name="T38" fmla="*/ 66317 w 186"/>
                  <a:gd name="T39" fmla="*/ 18907 h 89"/>
                  <a:gd name="T40" fmla="*/ 66317 w 186"/>
                  <a:gd name="T41" fmla="*/ 12486 h 89"/>
                  <a:gd name="T42" fmla="*/ 66317 w 186"/>
                  <a:gd name="T43" fmla="*/ 9275 h 89"/>
                  <a:gd name="T44" fmla="*/ 60223 w 186"/>
                  <a:gd name="T45" fmla="*/ 6421 h 89"/>
                  <a:gd name="T46" fmla="*/ 56996 w 186"/>
                  <a:gd name="T47" fmla="*/ 3211 h 8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6" h="89">
                    <a:moveTo>
                      <a:pt x="159" y="9"/>
                    </a:moveTo>
                    <a:lnTo>
                      <a:pt x="53" y="0"/>
                    </a:lnTo>
                    <a:lnTo>
                      <a:pt x="44" y="0"/>
                    </a:lnTo>
                    <a:lnTo>
                      <a:pt x="27" y="0"/>
                    </a:lnTo>
                    <a:lnTo>
                      <a:pt x="18" y="9"/>
                    </a:lnTo>
                    <a:lnTo>
                      <a:pt x="9" y="26"/>
                    </a:lnTo>
                    <a:lnTo>
                      <a:pt x="0" y="44"/>
                    </a:lnTo>
                    <a:lnTo>
                      <a:pt x="9" y="53"/>
                    </a:lnTo>
                    <a:lnTo>
                      <a:pt x="18" y="71"/>
                    </a:lnTo>
                    <a:lnTo>
                      <a:pt x="27" y="79"/>
                    </a:lnTo>
                    <a:lnTo>
                      <a:pt x="44" y="79"/>
                    </a:lnTo>
                    <a:lnTo>
                      <a:pt x="150" y="88"/>
                    </a:lnTo>
                    <a:lnTo>
                      <a:pt x="177" y="79"/>
                    </a:lnTo>
                    <a:lnTo>
                      <a:pt x="185" y="71"/>
                    </a:lnTo>
                    <a:lnTo>
                      <a:pt x="185" y="53"/>
                    </a:lnTo>
                    <a:lnTo>
                      <a:pt x="185" y="35"/>
                    </a:lnTo>
                    <a:lnTo>
                      <a:pt x="185" y="26"/>
                    </a:lnTo>
                    <a:lnTo>
                      <a:pt x="168" y="18"/>
                    </a:lnTo>
                    <a:lnTo>
                      <a:pt x="159"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96" name="Freeform 181"/>
              <p:cNvSpPr>
                <a:spLocks noChangeArrowheads="1"/>
              </p:cNvSpPr>
              <p:nvPr/>
            </p:nvSpPr>
            <p:spPr bwMode="auto">
              <a:xfrm>
                <a:off x="7024688" y="4308475"/>
                <a:ext cx="22225" cy="3175"/>
              </a:xfrm>
              <a:custGeom>
                <a:avLst/>
                <a:gdLst>
                  <a:gd name="T0" fmla="*/ 0 w 63"/>
                  <a:gd name="T1" fmla="*/ 2858 h 10"/>
                  <a:gd name="T2" fmla="*/ 0 w 63"/>
                  <a:gd name="T3" fmla="*/ 2858 h 10"/>
                  <a:gd name="T4" fmla="*/ 3175 w 63"/>
                  <a:gd name="T5" fmla="*/ 2858 h 10"/>
                  <a:gd name="T6" fmla="*/ 21872 w 63"/>
                  <a:gd name="T7" fmla="*/ 2858 h 10"/>
                  <a:gd name="T8" fmla="*/ 3175 w 63"/>
                  <a:gd name="T9" fmla="*/ 0 h 10"/>
                  <a:gd name="T10" fmla="*/ 3175 w 63"/>
                  <a:gd name="T11" fmla="*/ 0 h 10"/>
                  <a:gd name="T12" fmla="*/ 3175 w 63"/>
                  <a:gd name="T13" fmla="*/ 0 h 10"/>
                  <a:gd name="T14" fmla="*/ 3175 w 63"/>
                  <a:gd name="T15" fmla="*/ 0 h 10"/>
                  <a:gd name="T16" fmla="*/ 0 w 63"/>
                  <a:gd name="T17" fmla="*/ 2858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3" h="10">
                    <a:moveTo>
                      <a:pt x="0" y="9"/>
                    </a:moveTo>
                    <a:lnTo>
                      <a:pt x="0" y="9"/>
                    </a:lnTo>
                    <a:lnTo>
                      <a:pt x="9" y="9"/>
                    </a:lnTo>
                    <a:lnTo>
                      <a:pt x="62" y="9"/>
                    </a:lnTo>
                    <a:lnTo>
                      <a:pt x="9" y="0"/>
                    </a:lnTo>
                    <a:lnTo>
                      <a:pt x="0"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97" name="Freeform 182"/>
              <p:cNvSpPr>
                <a:spLocks noChangeArrowheads="1"/>
              </p:cNvSpPr>
              <p:nvPr/>
            </p:nvSpPr>
            <p:spPr bwMode="auto">
              <a:xfrm>
                <a:off x="3300413" y="2336800"/>
                <a:ext cx="15875" cy="47625"/>
              </a:xfrm>
              <a:custGeom>
                <a:avLst/>
                <a:gdLst>
                  <a:gd name="T0" fmla="*/ 5997 w 45"/>
                  <a:gd name="T1" fmla="*/ 47267 h 133"/>
                  <a:gd name="T2" fmla="*/ 5997 w 45"/>
                  <a:gd name="T3" fmla="*/ 47267 h 133"/>
                  <a:gd name="T4" fmla="*/ 9172 w 45"/>
                  <a:gd name="T5" fmla="*/ 47267 h 133"/>
                  <a:gd name="T6" fmla="*/ 12347 w 45"/>
                  <a:gd name="T7" fmla="*/ 44044 h 133"/>
                  <a:gd name="T8" fmla="*/ 12347 w 45"/>
                  <a:gd name="T9" fmla="*/ 44044 h 133"/>
                  <a:gd name="T10" fmla="*/ 15522 w 45"/>
                  <a:gd name="T11" fmla="*/ 6087 h 133"/>
                  <a:gd name="T12" fmla="*/ 15522 w 45"/>
                  <a:gd name="T13" fmla="*/ 6087 h 133"/>
                  <a:gd name="T14" fmla="*/ 15522 w 45"/>
                  <a:gd name="T15" fmla="*/ 6087 h 133"/>
                  <a:gd name="T16" fmla="*/ 15522 w 45"/>
                  <a:gd name="T17" fmla="*/ 2865 h 133"/>
                  <a:gd name="T18" fmla="*/ 12347 w 45"/>
                  <a:gd name="T19" fmla="*/ 0 h 133"/>
                  <a:gd name="T20" fmla="*/ 12347 w 45"/>
                  <a:gd name="T21" fmla="*/ 0 h 133"/>
                  <a:gd name="T22" fmla="*/ 9172 w 45"/>
                  <a:gd name="T23" fmla="*/ 0 h 133"/>
                  <a:gd name="T24" fmla="*/ 5997 w 45"/>
                  <a:gd name="T25" fmla="*/ 2865 h 133"/>
                  <a:gd name="T26" fmla="*/ 5997 w 45"/>
                  <a:gd name="T27" fmla="*/ 2865 h 133"/>
                  <a:gd name="T28" fmla="*/ 0 w 45"/>
                  <a:gd name="T29" fmla="*/ 40821 h 133"/>
                  <a:gd name="T30" fmla="*/ 0 w 45"/>
                  <a:gd name="T31" fmla="*/ 40821 h 133"/>
                  <a:gd name="T32" fmla="*/ 0 w 45"/>
                  <a:gd name="T33" fmla="*/ 40821 h 133"/>
                  <a:gd name="T34" fmla="*/ 0 w 45"/>
                  <a:gd name="T35" fmla="*/ 40821 h 133"/>
                  <a:gd name="T36" fmla="*/ 3175 w 45"/>
                  <a:gd name="T37" fmla="*/ 47267 h 133"/>
                  <a:gd name="T38" fmla="*/ 5997 w 45"/>
                  <a:gd name="T39" fmla="*/ 47267 h 13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5" h="133">
                    <a:moveTo>
                      <a:pt x="17" y="132"/>
                    </a:moveTo>
                    <a:lnTo>
                      <a:pt x="17" y="132"/>
                    </a:lnTo>
                    <a:lnTo>
                      <a:pt x="26" y="132"/>
                    </a:lnTo>
                    <a:lnTo>
                      <a:pt x="35" y="123"/>
                    </a:lnTo>
                    <a:lnTo>
                      <a:pt x="44" y="17"/>
                    </a:lnTo>
                    <a:lnTo>
                      <a:pt x="44" y="8"/>
                    </a:lnTo>
                    <a:lnTo>
                      <a:pt x="35" y="0"/>
                    </a:lnTo>
                    <a:lnTo>
                      <a:pt x="26" y="0"/>
                    </a:lnTo>
                    <a:lnTo>
                      <a:pt x="17" y="8"/>
                    </a:lnTo>
                    <a:lnTo>
                      <a:pt x="0" y="114"/>
                    </a:lnTo>
                    <a:lnTo>
                      <a:pt x="9" y="132"/>
                    </a:lnTo>
                    <a:lnTo>
                      <a:pt x="17" y="1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98" name="Freeform 183"/>
              <p:cNvSpPr>
                <a:spLocks noChangeArrowheads="1"/>
              </p:cNvSpPr>
              <p:nvPr/>
            </p:nvSpPr>
            <p:spPr bwMode="auto">
              <a:xfrm>
                <a:off x="3262313" y="2444750"/>
                <a:ext cx="34925" cy="53975"/>
              </a:xfrm>
              <a:custGeom>
                <a:avLst/>
                <a:gdLst>
                  <a:gd name="T0" fmla="*/ 6415 w 98"/>
                  <a:gd name="T1" fmla="*/ 53618 h 151"/>
                  <a:gd name="T2" fmla="*/ 6415 w 98"/>
                  <a:gd name="T3" fmla="*/ 53618 h 151"/>
                  <a:gd name="T4" fmla="*/ 12473 w 98"/>
                  <a:gd name="T5" fmla="*/ 53618 h 151"/>
                  <a:gd name="T6" fmla="*/ 18888 w 98"/>
                  <a:gd name="T7" fmla="*/ 47183 h 151"/>
                  <a:gd name="T8" fmla="*/ 18888 w 98"/>
                  <a:gd name="T9" fmla="*/ 47183 h 151"/>
                  <a:gd name="T10" fmla="*/ 34569 w 98"/>
                  <a:gd name="T11" fmla="*/ 12511 h 151"/>
                  <a:gd name="T12" fmla="*/ 34569 w 98"/>
                  <a:gd name="T13" fmla="*/ 12511 h 151"/>
                  <a:gd name="T14" fmla="*/ 34569 w 98"/>
                  <a:gd name="T15" fmla="*/ 12511 h 151"/>
                  <a:gd name="T16" fmla="*/ 34569 w 98"/>
                  <a:gd name="T17" fmla="*/ 6077 h 151"/>
                  <a:gd name="T18" fmla="*/ 28154 w 98"/>
                  <a:gd name="T19" fmla="*/ 0 h 151"/>
                  <a:gd name="T20" fmla="*/ 28154 w 98"/>
                  <a:gd name="T21" fmla="*/ 0 h 151"/>
                  <a:gd name="T22" fmla="*/ 22095 w 98"/>
                  <a:gd name="T23" fmla="*/ 0 h 151"/>
                  <a:gd name="T24" fmla="*/ 18888 w 98"/>
                  <a:gd name="T25" fmla="*/ 6077 h 151"/>
                  <a:gd name="T26" fmla="*/ 18888 w 98"/>
                  <a:gd name="T27" fmla="*/ 6077 h 151"/>
                  <a:gd name="T28" fmla="*/ 3207 w 98"/>
                  <a:gd name="T29" fmla="*/ 37532 h 151"/>
                  <a:gd name="T30" fmla="*/ 3207 w 98"/>
                  <a:gd name="T31" fmla="*/ 37532 h 151"/>
                  <a:gd name="T32" fmla="*/ 3207 w 98"/>
                  <a:gd name="T33" fmla="*/ 37532 h 151"/>
                  <a:gd name="T34" fmla="*/ 3207 w 98"/>
                  <a:gd name="T35" fmla="*/ 37532 h 151"/>
                  <a:gd name="T36" fmla="*/ 0 w 98"/>
                  <a:gd name="T37" fmla="*/ 47183 h 151"/>
                  <a:gd name="T38" fmla="*/ 6415 w 98"/>
                  <a:gd name="T39" fmla="*/ 53618 h 1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8" h="151">
                    <a:moveTo>
                      <a:pt x="18" y="150"/>
                    </a:moveTo>
                    <a:lnTo>
                      <a:pt x="18" y="150"/>
                    </a:lnTo>
                    <a:lnTo>
                      <a:pt x="35" y="150"/>
                    </a:lnTo>
                    <a:lnTo>
                      <a:pt x="53" y="132"/>
                    </a:lnTo>
                    <a:lnTo>
                      <a:pt x="97" y="35"/>
                    </a:lnTo>
                    <a:lnTo>
                      <a:pt x="97" y="17"/>
                    </a:lnTo>
                    <a:lnTo>
                      <a:pt x="79" y="0"/>
                    </a:lnTo>
                    <a:lnTo>
                      <a:pt x="62" y="0"/>
                    </a:lnTo>
                    <a:lnTo>
                      <a:pt x="53" y="17"/>
                    </a:lnTo>
                    <a:lnTo>
                      <a:pt x="9" y="105"/>
                    </a:lnTo>
                    <a:lnTo>
                      <a:pt x="0" y="132"/>
                    </a:lnTo>
                    <a:lnTo>
                      <a:pt x="18" y="1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299" name="Freeform 184"/>
              <p:cNvSpPr>
                <a:spLocks noChangeArrowheads="1"/>
              </p:cNvSpPr>
              <p:nvPr/>
            </p:nvSpPr>
            <p:spPr bwMode="auto">
              <a:xfrm>
                <a:off x="3181350" y="2536825"/>
                <a:ext cx="57150" cy="47625"/>
              </a:xfrm>
              <a:custGeom>
                <a:avLst/>
                <a:gdLst>
                  <a:gd name="T0" fmla="*/ 22146 w 160"/>
                  <a:gd name="T1" fmla="*/ 44071 h 134"/>
                  <a:gd name="T2" fmla="*/ 22146 w 160"/>
                  <a:gd name="T3" fmla="*/ 44071 h 134"/>
                  <a:gd name="T4" fmla="*/ 37862 w 160"/>
                  <a:gd name="T5" fmla="*/ 34830 h 134"/>
                  <a:gd name="T6" fmla="*/ 44291 w 160"/>
                  <a:gd name="T7" fmla="*/ 28433 h 134"/>
                  <a:gd name="T8" fmla="*/ 53578 w 160"/>
                  <a:gd name="T9" fmla="*/ 22035 h 134"/>
                  <a:gd name="T10" fmla="*/ 53578 w 160"/>
                  <a:gd name="T11" fmla="*/ 22035 h 134"/>
                  <a:gd name="T12" fmla="*/ 56793 w 160"/>
                  <a:gd name="T13" fmla="*/ 12795 h 134"/>
                  <a:gd name="T14" fmla="*/ 53578 w 160"/>
                  <a:gd name="T15" fmla="*/ 3199 h 134"/>
                  <a:gd name="T16" fmla="*/ 53578 w 160"/>
                  <a:gd name="T17" fmla="*/ 3199 h 134"/>
                  <a:gd name="T18" fmla="*/ 50363 w 160"/>
                  <a:gd name="T19" fmla="*/ 0 h 134"/>
                  <a:gd name="T20" fmla="*/ 44291 w 160"/>
                  <a:gd name="T21" fmla="*/ 0 h 134"/>
                  <a:gd name="T22" fmla="*/ 41077 w 160"/>
                  <a:gd name="T23" fmla="*/ 0 h 134"/>
                  <a:gd name="T24" fmla="*/ 37862 w 160"/>
                  <a:gd name="T25" fmla="*/ 3199 h 134"/>
                  <a:gd name="T26" fmla="*/ 28575 w 160"/>
                  <a:gd name="T27" fmla="*/ 9596 h 134"/>
                  <a:gd name="T28" fmla="*/ 22146 w 160"/>
                  <a:gd name="T29" fmla="*/ 12795 h 134"/>
                  <a:gd name="T30" fmla="*/ 22146 w 160"/>
                  <a:gd name="T31" fmla="*/ 12795 h 134"/>
                  <a:gd name="T32" fmla="*/ 6429 w 160"/>
                  <a:gd name="T33" fmla="*/ 22035 h 134"/>
                  <a:gd name="T34" fmla="*/ 6429 w 160"/>
                  <a:gd name="T35" fmla="*/ 22035 h 134"/>
                  <a:gd name="T36" fmla="*/ 6429 w 160"/>
                  <a:gd name="T37" fmla="*/ 22035 h 134"/>
                  <a:gd name="T38" fmla="*/ 6429 w 160"/>
                  <a:gd name="T39" fmla="*/ 22035 h 134"/>
                  <a:gd name="T40" fmla="*/ 6429 w 160"/>
                  <a:gd name="T41" fmla="*/ 22035 h 134"/>
                  <a:gd name="T42" fmla="*/ 3215 w 160"/>
                  <a:gd name="T43" fmla="*/ 28433 h 134"/>
                  <a:gd name="T44" fmla="*/ 0 w 160"/>
                  <a:gd name="T45" fmla="*/ 31632 h 134"/>
                  <a:gd name="T46" fmla="*/ 0 w 160"/>
                  <a:gd name="T47" fmla="*/ 37674 h 134"/>
                  <a:gd name="T48" fmla="*/ 3215 w 160"/>
                  <a:gd name="T49" fmla="*/ 40872 h 134"/>
                  <a:gd name="T50" fmla="*/ 3215 w 160"/>
                  <a:gd name="T51" fmla="*/ 40872 h 134"/>
                  <a:gd name="T52" fmla="*/ 6429 w 160"/>
                  <a:gd name="T53" fmla="*/ 47270 h 134"/>
                  <a:gd name="T54" fmla="*/ 12859 w 160"/>
                  <a:gd name="T55" fmla="*/ 47270 h 134"/>
                  <a:gd name="T56" fmla="*/ 15716 w 160"/>
                  <a:gd name="T57" fmla="*/ 47270 h 134"/>
                  <a:gd name="T58" fmla="*/ 22146 w 160"/>
                  <a:gd name="T59" fmla="*/ 44071 h 1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0" h="134">
                    <a:moveTo>
                      <a:pt x="62" y="124"/>
                    </a:moveTo>
                    <a:lnTo>
                      <a:pt x="62" y="124"/>
                    </a:lnTo>
                    <a:lnTo>
                      <a:pt x="106" y="98"/>
                    </a:lnTo>
                    <a:lnTo>
                      <a:pt x="124" y="80"/>
                    </a:lnTo>
                    <a:lnTo>
                      <a:pt x="150" y="62"/>
                    </a:lnTo>
                    <a:lnTo>
                      <a:pt x="159" y="36"/>
                    </a:lnTo>
                    <a:lnTo>
                      <a:pt x="150" y="9"/>
                    </a:lnTo>
                    <a:lnTo>
                      <a:pt x="141" y="0"/>
                    </a:lnTo>
                    <a:lnTo>
                      <a:pt x="124" y="0"/>
                    </a:lnTo>
                    <a:lnTo>
                      <a:pt x="115" y="0"/>
                    </a:lnTo>
                    <a:lnTo>
                      <a:pt x="106" y="9"/>
                    </a:lnTo>
                    <a:lnTo>
                      <a:pt x="80" y="27"/>
                    </a:lnTo>
                    <a:lnTo>
                      <a:pt x="62" y="36"/>
                    </a:lnTo>
                    <a:lnTo>
                      <a:pt x="18" y="62"/>
                    </a:lnTo>
                    <a:lnTo>
                      <a:pt x="9" y="80"/>
                    </a:lnTo>
                    <a:lnTo>
                      <a:pt x="0" y="89"/>
                    </a:lnTo>
                    <a:lnTo>
                      <a:pt x="0" y="106"/>
                    </a:lnTo>
                    <a:lnTo>
                      <a:pt x="9" y="115"/>
                    </a:lnTo>
                    <a:lnTo>
                      <a:pt x="18" y="133"/>
                    </a:lnTo>
                    <a:lnTo>
                      <a:pt x="36" y="133"/>
                    </a:lnTo>
                    <a:lnTo>
                      <a:pt x="44" y="133"/>
                    </a:lnTo>
                    <a:lnTo>
                      <a:pt x="62" y="1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00" name="Freeform 185"/>
              <p:cNvSpPr>
                <a:spLocks noChangeArrowheads="1"/>
              </p:cNvSpPr>
              <p:nvPr/>
            </p:nvSpPr>
            <p:spPr bwMode="auto">
              <a:xfrm>
                <a:off x="3073400" y="2584450"/>
                <a:ext cx="66675" cy="41275"/>
              </a:xfrm>
              <a:custGeom>
                <a:avLst/>
                <a:gdLst>
                  <a:gd name="T0" fmla="*/ 18897 w 187"/>
                  <a:gd name="T1" fmla="*/ 40919 h 116"/>
                  <a:gd name="T2" fmla="*/ 18897 w 187"/>
                  <a:gd name="T3" fmla="*/ 40919 h 116"/>
                  <a:gd name="T4" fmla="*/ 37794 w 187"/>
                  <a:gd name="T5" fmla="*/ 34514 h 116"/>
                  <a:gd name="T6" fmla="*/ 37794 w 187"/>
                  <a:gd name="T7" fmla="*/ 34514 h 116"/>
                  <a:gd name="T8" fmla="*/ 56692 w 187"/>
                  <a:gd name="T9" fmla="*/ 31312 h 116"/>
                  <a:gd name="T10" fmla="*/ 56692 w 187"/>
                  <a:gd name="T11" fmla="*/ 31312 h 116"/>
                  <a:gd name="T12" fmla="*/ 56692 w 187"/>
                  <a:gd name="T13" fmla="*/ 31312 h 116"/>
                  <a:gd name="T14" fmla="*/ 59901 w 187"/>
                  <a:gd name="T15" fmla="*/ 28110 h 116"/>
                  <a:gd name="T16" fmla="*/ 66318 w 187"/>
                  <a:gd name="T17" fmla="*/ 24907 h 116"/>
                  <a:gd name="T18" fmla="*/ 66318 w 187"/>
                  <a:gd name="T19" fmla="*/ 18858 h 116"/>
                  <a:gd name="T20" fmla="*/ 66318 w 187"/>
                  <a:gd name="T21" fmla="*/ 12454 h 116"/>
                  <a:gd name="T22" fmla="*/ 66318 w 187"/>
                  <a:gd name="T23" fmla="*/ 12454 h 116"/>
                  <a:gd name="T24" fmla="*/ 63109 w 187"/>
                  <a:gd name="T25" fmla="*/ 6049 h 116"/>
                  <a:gd name="T26" fmla="*/ 59901 w 187"/>
                  <a:gd name="T27" fmla="*/ 3202 h 116"/>
                  <a:gd name="T28" fmla="*/ 53483 w 187"/>
                  <a:gd name="T29" fmla="*/ 0 h 116"/>
                  <a:gd name="T30" fmla="*/ 47421 w 187"/>
                  <a:gd name="T31" fmla="*/ 0 h 116"/>
                  <a:gd name="T32" fmla="*/ 47421 w 187"/>
                  <a:gd name="T33" fmla="*/ 0 h 116"/>
                  <a:gd name="T34" fmla="*/ 31376 w 187"/>
                  <a:gd name="T35" fmla="*/ 6049 h 116"/>
                  <a:gd name="T36" fmla="*/ 31376 w 187"/>
                  <a:gd name="T37" fmla="*/ 6049 h 116"/>
                  <a:gd name="T38" fmla="*/ 12836 w 187"/>
                  <a:gd name="T39" fmla="*/ 9251 h 116"/>
                  <a:gd name="T40" fmla="*/ 12836 w 187"/>
                  <a:gd name="T41" fmla="*/ 9251 h 116"/>
                  <a:gd name="T42" fmla="*/ 12836 w 187"/>
                  <a:gd name="T43" fmla="*/ 9251 h 116"/>
                  <a:gd name="T44" fmla="*/ 12836 w 187"/>
                  <a:gd name="T45" fmla="*/ 9251 h 116"/>
                  <a:gd name="T46" fmla="*/ 6418 w 187"/>
                  <a:gd name="T47" fmla="*/ 12454 h 116"/>
                  <a:gd name="T48" fmla="*/ 0 w 187"/>
                  <a:gd name="T49" fmla="*/ 15656 h 116"/>
                  <a:gd name="T50" fmla="*/ 0 w 187"/>
                  <a:gd name="T51" fmla="*/ 22061 h 116"/>
                  <a:gd name="T52" fmla="*/ 0 w 187"/>
                  <a:gd name="T53" fmla="*/ 28110 h 116"/>
                  <a:gd name="T54" fmla="*/ 0 w 187"/>
                  <a:gd name="T55" fmla="*/ 28110 h 116"/>
                  <a:gd name="T56" fmla="*/ 0 w 187"/>
                  <a:gd name="T57" fmla="*/ 34514 h 116"/>
                  <a:gd name="T58" fmla="*/ 6418 w 187"/>
                  <a:gd name="T59" fmla="*/ 37717 h 116"/>
                  <a:gd name="T60" fmla="*/ 12836 w 187"/>
                  <a:gd name="T61" fmla="*/ 40919 h 116"/>
                  <a:gd name="T62" fmla="*/ 18897 w 187"/>
                  <a:gd name="T63" fmla="*/ 40919 h 1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7" h="116">
                    <a:moveTo>
                      <a:pt x="53" y="115"/>
                    </a:moveTo>
                    <a:lnTo>
                      <a:pt x="53" y="115"/>
                    </a:lnTo>
                    <a:lnTo>
                      <a:pt x="106" y="97"/>
                    </a:lnTo>
                    <a:lnTo>
                      <a:pt x="159" y="88"/>
                    </a:lnTo>
                    <a:lnTo>
                      <a:pt x="168" y="79"/>
                    </a:lnTo>
                    <a:lnTo>
                      <a:pt x="186" y="70"/>
                    </a:lnTo>
                    <a:lnTo>
                      <a:pt x="186" y="53"/>
                    </a:lnTo>
                    <a:lnTo>
                      <a:pt x="186" y="35"/>
                    </a:lnTo>
                    <a:lnTo>
                      <a:pt x="177" y="17"/>
                    </a:lnTo>
                    <a:lnTo>
                      <a:pt x="168" y="9"/>
                    </a:lnTo>
                    <a:lnTo>
                      <a:pt x="150" y="0"/>
                    </a:lnTo>
                    <a:lnTo>
                      <a:pt x="133" y="0"/>
                    </a:lnTo>
                    <a:lnTo>
                      <a:pt x="88" y="17"/>
                    </a:lnTo>
                    <a:lnTo>
                      <a:pt x="36" y="26"/>
                    </a:lnTo>
                    <a:lnTo>
                      <a:pt x="18" y="35"/>
                    </a:lnTo>
                    <a:lnTo>
                      <a:pt x="0" y="44"/>
                    </a:lnTo>
                    <a:lnTo>
                      <a:pt x="0" y="62"/>
                    </a:lnTo>
                    <a:lnTo>
                      <a:pt x="0" y="79"/>
                    </a:lnTo>
                    <a:lnTo>
                      <a:pt x="0" y="97"/>
                    </a:lnTo>
                    <a:lnTo>
                      <a:pt x="18" y="106"/>
                    </a:lnTo>
                    <a:lnTo>
                      <a:pt x="36" y="115"/>
                    </a:lnTo>
                    <a:lnTo>
                      <a:pt x="53" y="1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01" name="Freeform 186"/>
              <p:cNvSpPr>
                <a:spLocks noChangeArrowheads="1"/>
              </p:cNvSpPr>
              <p:nvPr/>
            </p:nvSpPr>
            <p:spPr bwMode="auto">
              <a:xfrm>
                <a:off x="2960688" y="2603500"/>
                <a:ext cx="73025" cy="44450"/>
              </a:xfrm>
              <a:custGeom>
                <a:avLst/>
                <a:gdLst>
                  <a:gd name="T0" fmla="*/ 21836 w 204"/>
                  <a:gd name="T1" fmla="*/ 44092 h 124"/>
                  <a:gd name="T2" fmla="*/ 21836 w 204"/>
                  <a:gd name="T3" fmla="*/ 44092 h 124"/>
                  <a:gd name="T4" fmla="*/ 56559 w 204"/>
                  <a:gd name="T5" fmla="*/ 34771 h 124"/>
                  <a:gd name="T6" fmla="*/ 56559 w 204"/>
                  <a:gd name="T7" fmla="*/ 34771 h 124"/>
                  <a:gd name="T8" fmla="*/ 63002 w 204"/>
                  <a:gd name="T9" fmla="*/ 31545 h 124"/>
                  <a:gd name="T10" fmla="*/ 69445 w 204"/>
                  <a:gd name="T11" fmla="*/ 28319 h 124"/>
                  <a:gd name="T12" fmla="*/ 72667 w 204"/>
                  <a:gd name="T13" fmla="*/ 22225 h 124"/>
                  <a:gd name="T14" fmla="*/ 72667 w 204"/>
                  <a:gd name="T15" fmla="*/ 15773 h 124"/>
                  <a:gd name="T16" fmla="*/ 72667 w 204"/>
                  <a:gd name="T17" fmla="*/ 15773 h 124"/>
                  <a:gd name="T18" fmla="*/ 69445 w 204"/>
                  <a:gd name="T19" fmla="*/ 9320 h 124"/>
                  <a:gd name="T20" fmla="*/ 63002 w 204"/>
                  <a:gd name="T21" fmla="*/ 3226 h 124"/>
                  <a:gd name="T22" fmla="*/ 59780 w 204"/>
                  <a:gd name="T23" fmla="*/ 0 h 124"/>
                  <a:gd name="T24" fmla="*/ 50473 w 204"/>
                  <a:gd name="T25" fmla="*/ 0 h 124"/>
                  <a:gd name="T26" fmla="*/ 50473 w 204"/>
                  <a:gd name="T27" fmla="*/ 0 h 124"/>
                  <a:gd name="T28" fmla="*/ 50473 w 204"/>
                  <a:gd name="T29" fmla="*/ 0 h 124"/>
                  <a:gd name="T30" fmla="*/ 12529 w 204"/>
                  <a:gd name="T31" fmla="*/ 6094 h 124"/>
                  <a:gd name="T32" fmla="*/ 12529 w 204"/>
                  <a:gd name="T33" fmla="*/ 6094 h 124"/>
                  <a:gd name="T34" fmla="*/ 12529 w 204"/>
                  <a:gd name="T35" fmla="*/ 6094 h 124"/>
                  <a:gd name="T36" fmla="*/ 12529 w 204"/>
                  <a:gd name="T37" fmla="*/ 6094 h 124"/>
                  <a:gd name="T38" fmla="*/ 6085 w 204"/>
                  <a:gd name="T39" fmla="*/ 12546 h 124"/>
                  <a:gd name="T40" fmla="*/ 0 w 204"/>
                  <a:gd name="T41" fmla="*/ 15773 h 124"/>
                  <a:gd name="T42" fmla="*/ 0 w 204"/>
                  <a:gd name="T43" fmla="*/ 22225 h 124"/>
                  <a:gd name="T44" fmla="*/ 0 w 204"/>
                  <a:gd name="T45" fmla="*/ 31545 h 124"/>
                  <a:gd name="T46" fmla="*/ 0 w 204"/>
                  <a:gd name="T47" fmla="*/ 31545 h 124"/>
                  <a:gd name="T48" fmla="*/ 2864 w 204"/>
                  <a:gd name="T49" fmla="*/ 37998 h 124"/>
                  <a:gd name="T50" fmla="*/ 9307 w 204"/>
                  <a:gd name="T51" fmla="*/ 40865 h 124"/>
                  <a:gd name="T52" fmla="*/ 15750 w 204"/>
                  <a:gd name="T53" fmla="*/ 44092 h 124"/>
                  <a:gd name="T54" fmla="*/ 21836 w 204"/>
                  <a:gd name="T55" fmla="*/ 44092 h 1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04" h="124">
                    <a:moveTo>
                      <a:pt x="61" y="123"/>
                    </a:moveTo>
                    <a:lnTo>
                      <a:pt x="61" y="123"/>
                    </a:lnTo>
                    <a:lnTo>
                      <a:pt x="158" y="97"/>
                    </a:lnTo>
                    <a:lnTo>
                      <a:pt x="176" y="88"/>
                    </a:lnTo>
                    <a:lnTo>
                      <a:pt x="194" y="79"/>
                    </a:lnTo>
                    <a:lnTo>
                      <a:pt x="203" y="62"/>
                    </a:lnTo>
                    <a:lnTo>
                      <a:pt x="203" y="44"/>
                    </a:lnTo>
                    <a:lnTo>
                      <a:pt x="194" y="26"/>
                    </a:lnTo>
                    <a:lnTo>
                      <a:pt x="176" y="9"/>
                    </a:lnTo>
                    <a:lnTo>
                      <a:pt x="167" y="0"/>
                    </a:lnTo>
                    <a:lnTo>
                      <a:pt x="141" y="0"/>
                    </a:lnTo>
                    <a:lnTo>
                      <a:pt x="35" y="17"/>
                    </a:lnTo>
                    <a:lnTo>
                      <a:pt x="17" y="35"/>
                    </a:lnTo>
                    <a:lnTo>
                      <a:pt x="0" y="44"/>
                    </a:lnTo>
                    <a:lnTo>
                      <a:pt x="0" y="62"/>
                    </a:lnTo>
                    <a:lnTo>
                      <a:pt x="0" y="88"/>
                    </a:lnTo>
                    <a:lnTo>
                      <a:pt x="8" y="106"/>
                    </a:lnTo>
                    <a:lnTo>
                      <a:pt x="26" y="114"/>
                    </a:lnTo>
                    <a:lnTo>
                      <a:pt x="44" y="123"/>
                    </a:lnTo>
                    <a:lnTo>
                      <a:pt x="61" y="1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02" name="Freeform 187"/>
              <p:cNvSpPr>
                <a:spLocks noChangeArrowheads="1"/>
              </p:cNvSpPr>
              <p:nvPr/>
            </p:nvSpPr>
            <p:spPr bwMode="auto">
              <a:xfrm>
                <a:off x="2886075" y="2651125"/>
                <a:ext cx="50800" cy="76200"/>
              </a:xfrm>
              <a:custGeom>
                <a:avLst/>
                <a:gdLst>
                  <a:gd name="T0" fmla="*/ 18961 w 142"/>
                  <a:gd name="T1" fmla="*/ 75842 h 213"/>
                  <a:gd name="T2" fmla="*/ 18961 w 142"/>
                  <a:gd name="T3" fmla="*/ 75842 h 213"/>
                  <a:gd name="T4" fmla="*/ 28262 w 142"/>
                  <a:gd name="T5" fmla="*/ 75842 h 213"/>
                  <a:gd name="T6" fmla="*/ 34701 w 142"/>
                  <a:gd name="T7" fmla="*/ 72623 h 213"/>
                  <a:gd name="T8" fmla="*/ 37921 w 142"/>
                  <a:gd name="T9" fmla="*/ 66183 h 213"/>
                  <a:gd name="T10" fmla="*/ 40783 w 142"/>
                  <a:gd name="T11" fmla="*/ 56882 h 213"/>
                  <a:gd name="T12" fmla="*/ 40783 w 142"/>
                  <a:gd name="T13" fmla="*/ 56882 h 213"/>
                  <a:gd name="T14" fmla="*/ 44003 w 142"/>
                  <a:gd name="T15" fmla="*/ 44361 h 213"/>
                  <a:gd name="T16" fmla="*/ 44003 w 142"/>
                  <a:gd name="T17" fmla="*/ 44361 h 213"/>
                  <a:gd name="T18" fmla="*/ 44003 w 142"/>
                  <a:gd name="T19" fmla="*/ 34701 h 213"/>
                  <a:gd name="T20" fmla="*/ 44003 w 142"/>
                  <a:gd name="T21" fmla="*/ 31482 h 213"/>
                  <a:gd name="T22" fmla="*/ 47223 w 142"/>
                  <a:gd name="T23" fmla="*/ 28620 h 213"/>
                  <a:gd name="T24" fmla="*/ 47223 w 142"/>
                  <a:gd name="T25" fmla="*/ 28620 h 213"/>
                  <a:gd name="T26" fmla="*/ 47223 w 142"/>
                  <a:gd name="T27" fmla="*/ 28620 h 213"/>
                  <a:gd name="T28" fmla="*/ 50442 w 142"/>
                  <a:gd name="T29" fmla="*/ 22180 h 213"/>
                  <a:gd name="T30" fmla="*/ 47223 w 142"/>
                  <a:gd name="T31" fmla="*/ 12521 h 213"/>
                  <a:gd name="T32" fmla="*/ 44003 w 142"/>
                  <a:gd name="T33" fmla="*/ 6439 h 213"/>
                  <a:gd name="T34" fmla="*/ 37921 w 142"/>
                  <a:gd name="T35" fmla="*/ 3220 h 213"/>
                  <a:gd name="T36" fmla="*/ 37921 w 142"/>
                  <a:gd name="T37" fmla="*/ 3220 h 213"/>
                  <a:gd name="T38" fmla="*/ 31482 w 142"/>
                  <a:gd name="T39" fmla="*/ 0 h 213"/>
                  <a:gd name="T40" fmla="*/ 21823 w 142"/>
                  <a:gd name="T41" fmla="*/ 0 h 213"/>
                  <a:gd name="T42" fmla="*/ 15741 w 142"/>
                  <a:gd name="T43" fmla="*/ 6439 h 213"/>
                  <a:gd name="T44" fmla="*/ 12521 w 142"/>
                  <a:gd name="T45" fmla="*/ 12521 h 213"/>
                  <a:gd name="T46" fmla="*/ 9301 w 142"/>
                  <a:gd name="T47" fmla="*/ 15741 h 213"/>
                  <a:gd name="T48" fmla="*/ 9301 w 142"/>
                  <a:gd name="T49" fmla="*/ 15741 h 213"/>
                  <a:gd name="T50" fmla="*/ 6082 w 142"/>
                  <a:gd name="T51" fmla="*/ 22180 h 213"/>
                  <a:gd name="T52" fmla="*/ 6082 w 142"/>
                  <a:gd name="T53" fmla="*/ 22180 h 213"/>
                  <a:gd name="T54" fmla="*/ 2862 w 142"/>
                  <a:gd name="T55" fmla="*/ 31482 h 213"/>
                  <a:gd name="T56" fmla="*/ 2862 w 142"/>
                  <a:gd name="T57" fmla="*/ 31482 h 213"/>
                  <a:gd name="T58" fmla="*/ 0 w 142"/>
                  <a:gd name="T59" fmla="*/ 53662 h 213"/>
                  <a:gd name="T60" fmla="*/ 0 w 142"/>
                  <a:gd name="T61" fmla="*/ 53662 h 213"/>
                  <a:gd name="T62" fmla="*/ 0 w 142"/>
                  <a:gd name="T63" fmla="*/ 56882 h 213"/>
                  <a:gd name="T64" fmla="*/ 0 w 142"/>
                  <a:gd name="T65" fmla="*/ 56882 h 213"/>
                  <a:gd name="T66" fmla="*/ 0 w 142"/>
                  <a:gd name="T67" fmla="*/ 63321 h 213"/>
                  <a:gd name="T68" fmla="*/ 6082 w 142"/>
                  <a:gd name="T69" fmla="*/ 69403 h 213"/>
                  <a:gd name="T70" fmla="*/ 12521 w 142"/>
                  <a:gd name="T71" fmla="*/ 75842 h 213"/>
                  <a:gd name="T72" fmla="*/ 18961 w 142"/>
                  <a:gd name="T73" fmla="*/ 75842 h 2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42" h="213">
                    <a:moveTo>
                      <a:pt x="53" y="212"/>
                    </a:moveTo>
                    <a:lnTo>
                      <a:pt x="53" y="212"/>
                    </a:lnTo>
                    <a:lnTo>
                      <a:pt x="79" y="212"/>
                    </a:lnTo>
                    <a:lnTo>
                      <a:pt x="97" y="203"/>
                    </a:lnTo>
                    <a:lnTo>
                      <a:pt x="106" y="185"/>
                    </a:lnTo>
                    <a:lnTo>
                      <a:pt x="114" y="159"/>
                    </a:lnTo>
                    <a:lnTo>
                      <a:pt x="123" y="124"/>
                    </a:lnTo>
                    <a:lnTo>
                      <a:pt x="123" y="97"/>
                    </a:lnTo>
                    <a:lnTo>
                      <a:pt x="123" y="88"/>
                    </a:lnTo>
                    <a:lnTo>
                      <a:pt x="132" y="80"/>
                    </a:lnTo>
                    <a:lnTo>
                      <a:pt x="141" y="62"/>
                    </a:lnTo>
                    <a:lnTo>
                      <a:pt x="132" y="35"/>
                    </a:lnTo>
                    <a:lnTo>
                      <a:pt x="123" y="18"/>
                    </a:lnTo>
                    <a:lnTo>
                      <a:pt x="106" y="9"/>
                    </a:lnTo>
                    <a:lnTo>
                      <a:pt x="88" y="0"/>
                    </a:lnTo>
                    <a:lnTo>
                      <a:pt x="61" y="0"/>
                    </a:lnTo>
                    <a:lnTo>
                      <a:pt x="44" y="18"/>
                    </a:lnTo>
                    <a:lnTo>
                      <a:pt x="35" y="35"/>
                    </a:lnTo>
                    <a:lnTo>
                      <a:pt x="26" y="44"/>
                    </a:lnTo>
                    <a:lnTo>
                      <a:pt x="17" y="62"/>
                    </a:lnTo>
                    <a:lnTo>
                      <a:pt x="8" y="88"/>
                    </a:lnTo>
                    <a:lnTo>
                      <a:pt x="0" y="150"/>
                    </a:lnTo>
                    <a:lnTo>
                      <a:pt x="0" y="159"/>
                    </a:lnTo>
                    <a:lnTo>
                      <a:pt x="0" y="177"/>
                    </a:lnTo>
                    <a:lnTo>
                      <a:pt x="17" y="194"/>
                    </a:lnTo>
                    <a:lnTo>
                      <a:pt x="35" y="212"/>
                    </a:lnTo>
                    <a:lnTo>
                      <a:pt x="53" y="2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03" name="Freeform 188"/>
              <p:cNvSpPr>
                <a:spLocks noChangeArrowheads="1"/>
              </p:cNvSpPr>
              <p:nvPr/>
            </p:nvSpPr>
            <p:spPr bwMode="auto">
              <a:xfrm>
                <a:off x="2892425" y="2762250"/>
                <a:ext cx="44450" cy="82550"/>
              </a:xfrm>
              <a:custGeom>
                <a:avLst/>
                <a:gdLst>
                  <a:gd name="T0" fmla="*/ 18847 w 125"/>
                  <a:gd name="T1" fmla="*/ 0 h 230"/>
                  <a:gd name="T2" fmla="*/ 18847 w 125"/>
                  <a:gd name="T3" fmla="*/ 0 h 230"/>
                  <a:gd name="T4" fmla="*/ 9601 w 125"/>
                  <a:gd name="T5" fmla="*/ 3230 h 230"/>
                  <a:gd name="T6" fmla="*/ 3200 w 125"/>
                  <a:gd name="T7" fmla="*/ 9332 h 230"/>
                  <a:gd name="T8" fmla="*/ 0 w 125"/>
                  <a:gd name="T9" fmla="*/ 15792 h 230"/>
                  <a:gd name="T10" fmla="*/ 0 w 125"/>
                  <a:gd name="T11" fmla="*/ 25483 h 230"/>
                  <a:gd name="T12" fmla="*/ 3200 w 125"/>
                  <a:gd name="T13" fmla="*/ 60297 h 230"/>
                  <a:gd name="T14" fmla="*/ 3200 w 125"/>
                  <a:gd name="T15" fmla="*/ 60297 h 230"/>
                  <a:gd name="T16" fmla="*/ 3200 w 125"/>
                  <a:gd name="T17" fmla="*/ 63169 h 230"/>
                  <a:gd name="T18" fmla="*/ 3200 w 125"/>
                  <a:gd name="T19" fmla="*/ 63169 h 230"/>
                  <a:gd name="T20" fmla="*/ 6401 w 125"/>
                  <a:gd name="T21" fmla="*/ 69629 h 230"/>
                  <a:gd name="T22" fmla="*/ 9601 w 125"/>
                  <a:gd name="T23" fmla="*/ 76090 h 230"/>
                  <a:gd name="T24" fmla="*/ 18847 w 125"/>
                  <a:gd name="T25" fmla="*/ 79320 h 230"/>
                  <a:gd name="T26" fmla="*/ 25248 w 125"/>
                  <a:gd name="T27" fmla="*/ 82191 h 230"/>
                  <a:gd name="T28" fmla="*/ 25248 w 125"/>
                  <a:gd name="T29" fmla="*/ 82191 h 230"/>
                  <a:gd name="T30" fmla="*/ 34493 w 125"/>
                  <a:gd name="T31" fmla="*/ 79320 h 230"/>
                  <a:gd name="T32" fmla="*/ 40894 w 125"/>
                  <a:gd name="T33" fmla="*/ 72859 h 230"/>
                  <a:gd name="T34" fmla="*/ 44094 w 125"/>
                  <a:gd name="T35" fmla="*/ 66399 h 230"/>
                  <a:gd name="T36" fmla="*/ 44094 w 125"/>
                  <a:gd name="T37" fmla="*/ 57067 h 230"/>
                  <a:gd name="T38" fmla="*/ 40894 w 125"/>
                  <a:gd name="T39" fmla="*/ 19022 h 230"/>
                  <a:gd name="T40" fmla="*/ 40894 w 125"/>
                  <a:gd name="T41" fmla="*/ 19022 h 230"/>
                  <a:gd name="T42" fmla="*/ 37694 w 125"/>
                  <a:gd name="T43" fmla="*/ 9332 h 230"/>
                  <a:gd name="T44" fmla="*/ 31648 w 125"/>
                  <a:gd name="T45" fmla="*/ 6460 h 230"/>
                  <a:gd name="T46" fmla="*/ 25248 w 125"/>
                  <a:gd name="T47" fmla="*/ 0 h 230"/>
                  <a:gd name="T48" fmla="*/ 18847 w 125"/>
                  <a:gd name="T49" fmla="*/ 0 h 2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5" h="230">
                    <a:moveTo>
                      <a:pt x="53" y="0"/>
                    </a:moveTo>
                    <a:lnTo>
                      <a:pt x="53" y="0"/>
                    </a:lnTo>
                    <a:lnTo>
                      <a:pt x="27" y="9"/>
                    </a:lnTo>
                    <a:lnTo>
                      <a:pt x="9" y="26"/>
                    </a:lnTo>
                    <a:lnTo>
                      <a:pt x="0" y="44"/>
                    </a:lnTo>
                    <a:lnTo>
                      <a:pt x="0" y="71"/>
                    </a:lnTo>
                    <a:lnTo>
                      <a:pt x="9" y="168"/>
                    </a:lnTo>
                    <a:lnTo>
                      <a:pt x="9" y="176"/>
                    </a:lnTo>
                    <a:lnTo>
                      <a:pt x="18" y="194"/>
                    </a:lnTo>
                    <a:lnTo>
                      <a:pt x="27" y="212"/>
                    </a:lnTo>
                    <a:lnTo>
                      <a:pt x="53" y="221"/>
                    </a:lnTo>
                    <a:lnTo>
                      <a:pt x="71" y="229"/>
                    </a:lnTo>
                    <a:lnTo>
                      <a:pt x="97" y="221"/>
                    </a:lnTo>
                    <a:lnTo>
                      <a:pt x="115" y="203"/>
                    </a:lnTo>
                    <a:lnTo>
                      <a:pt x="124" y="185"/>
                    </a:lnTo>
                    <a:lnTo>
                      <a:pt x="124" y="159"/>
                    </a:lnTo>
                    <a:lnTo>
                      <a:pt x="115" y="53"/>
                    </a:lnTo>
                    <a:lnTo>
                      <a:pt x="106" y="26"/>
                    </a:lnTo>
                    <a:lnTo>
                      <a:pt x="89" y="18"/>
                    </a:lnTo>
                    <a:lnTo>
                      <a:pt x="71" y="0"/>
                    </a:lnTo>
                    <a:lnTo>
                      <a:pt x="5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04" name="Freeform 189"/>
              <p:cNvSpPr>
                <a:spLocks noChangeArrowheads="1"/>
              </p:cNvSpPr>
              <p:nvPr/>
            </p:nvSpPr>
            <p:spPr bwMode="auto">
              <a:xfrm>
                <a:off x="2901950" y="2873375"/>
                <a:ext cx="50800" cy="85725"/>
              </a:xfrm>
              <a:custGeom>
                <a:avLst/>
                <a:gdLst>
                  <a:gd name="T0" fmla="*/ 22180 w 142"/>
                  <a:gd name="T1" fmla="*/ 0 h 239"/>
                  <a:gd name="T2" fmla="*/ 22180 w 142"/>
                  <a:gd name="T3" fmla="*/ 0 h 239"/>
                  <a:gd name="T4" fmla="*/ 12521 w 142"/>
                  <a:gd name="T5" fmla="*/ 3228 h 239"/>
                  <a:gd name="T6" fmla="*/ 6082 w 142"/>
                  <a:gd name="T7" fmla="*/ 9326 h 239"/>
                  <a:gd name="T8" fmla="*/ 3220 w 142"/>
                  <a:gd name="T9" fmla="*/ 19010 h 239"/>
                  <a:gd name="T10" fmla="*/ 0 w 142"/>
                  <a:gd name="T11" fmla="*/ 25108 h 239"/>
                  <a:gd name="T12" fmla="*/ 6082 w 142"/>
                  <a:gd name="T13" fmla="*/ 63128 h 239"/>
                  <a:gd name="T14" fmla="*/ 6082 w 142"/>
                  <a:gd name="T15" fmla="*/ 63128 h 239"/>
                  <a:gd name="T16" fmla="*/ 6082 w 142"/>
                  <a:gd name="T17" fmla="*/ 63128 h 239"/>
                  <a:gd name="T18" fmla="*/ 6082 w 142"/>
                  <a:gd name="T19" fmla="*/ 63128 h 239"/>
                  <a:gd name="T20" fmla="*/ 9301 w 142"/>
                  <a:gd name="T21" fmla="*/ 72812 h 239"/>
                  <a:gd name="T22" fmla="*/ 15741 w 142"/>
                  <a:gd name="T23" fmla="*/ 78910 h 239"/>
                  <a:gd name="T24" fmla="*/ 22180 w 142"/>
                  <a:gd name="T25" fmla="*/ 82138 h 239"/>
                  <a:gd name="T26" fmla="*/ 31482 w 142"/>
                  <a:gd name="T27" fmla="*/ 85366 h 239"/>
                  <a:gd name="T28" fmla="*/ 31482 w 142"/>
                  <a:gd name="T29" fmla="*/ 85366 h 239"/>
                  <a:gd name="T30" fmla="*/ 40783 w 142"/>
                  <a:gd name="T31" fmla="*/ 82138 h 239"/>
                  <a:gd name="T32" fmla="*/ 47223 w 142"/>
                  <a:gd name="T33" fmla="*/ 76041 h 239"/>
                  <a:gd name="T34" fmla="*/ 50442 w 142"/>
                  <a:gd name="T35" fmla="*/ 66356 h 239"/>
                  <a:gd name="T36" fmla="*/ 50442 w 142"/>
                  <a:gd name="T37" fmla="*/ 57030 h 239"/>
                  <a:gd name="T38" fmla="*/ 44003 w 142"/>
                  <a:gd name="T39" fmla="*/ 22238 h 239"/>
                  <a:gd name="T40" fmla="*/ 44003 w 142"/>
                  <a:gd name="T41" fmla="*/ 22238 h 239"/>
                  <a:gd name="T42" fmla="*/ 44003 w 142"/>
                  <a:gd name="T43" fmla="*/ 12554 h 239"/>
                  <a:gd name="T44" fmla="*/ 37921 w 142"/>
                  <a:gd name="T45" fmla="*/ 6098 h 239"/>
                  <a:gd name="T46" fmla="*/ 28262 w 142"/>
                  <a:gd name="T47" fmla="*/ 3228 h 239"/>
                  <a:gd name="T48" fmla="*/ 22180 w 142"/>
                  <a:gd name="T49" fmla="*/ 0 h 23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2" h="239">
                    <a:moveTo>
                      <a:pt x="62" y="0"/>
                    </a:moveTo>
                    <a:lnTo>
                      <a:pt x="62" y="0"/>
                    </a:lnTo>
                    <a:lnTo>
                      <a:pt x="35" y="9"/>
                    </a:lnTo>
                    <a:lnTo>
                      <a:pt x="17" y="26"/>
                    </a:lnTo>
                    <a:lnTo>
                      <a:pt x="9" y="53"/>
                    </a:lnTo>
                    <a:lnTo>
                      <a:pt x="0" y="70"/>
                    </a:lnTo>
                    <a:lnTo>
                      <a:pt x="17" y="176"/>
                    </a:lnTo>
                    <a:lnTo>
                      <a:pt x="26" y="203"/>
                    </a:lnTo>
                    <a:lnTo>
                      <a:pt x="44" y="220"/>
                    </a:lnTo>
                    <a:lnTo>
                      <a:pt x="62" y="229"/>
                    </a:lnTo>
                    <a:lnTo>
                      <a:pt x="88" y="238"/>
                    </a:lnTo>
                    <a:lnTo>
                      <a:pt x="114" y="229"/>
                    </a:lnTo>
                    <a:lnTo>
                      <a:pt x="132" y="212"/>
                    </a:lnTo>
                    <a:lnTo>
                      <a:pt x="141" y="185"/>
                    </a:lnTo>
                    <a:lnTo>
                      <a:pt x="141" y="159"/>
                    </a:lnTo>
                    <a:lnTo>
                      <a:pt x="123" y="62"/>
                    </a:lnTo>
                    <a:lnTo>
                      <a:pt x="123" y="35"/>
                    </a:lnTo>
                    <a:lnTo>
                      <a:pt x="106" y="17"/>
                    </a:lnTo>
                    <a:lnTo>
                      <a:pt x="79" y="9"/>
                    </a:lnTo>
                    <a:lnTo>
                      <a:pt x="6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05" name="Freeform 190"/>
              <p:cNvSpPr>
                <a:spLocks noChangeArrowheads="1"/>
              </p:cNvSpPr>
              <p:nvPr/>
            </p:nvSpPr>
            <p:spPr bwMode="auto">
              <a:xfrm>
                <a:off x="2917825" y="2987675"/>
                <a:ext cx="50800" cy="82550"/>
              </a:xfrm>
              <a:custGeom>
                <a:avLst/>
                <a:gdLst>
                  <a:gd name="T0" fmla="*/ 31482 w 142"/>
                  <a:gd name="T1" fmla="*/ 82193 h 231"/>
                  <a:gd name="T2" fmla="*/ 31482 w 142"/>
                  <a:gd name="T3" fmla="*/ 82193 h 231"/>
                  <a:gd name="T4" fmla="*/ 41141 w 142"/>
                  <a:gd name="T5" fmla="*/ 78976 h 231"/>
                  <a:gd name="T6" fmla="*/ 47223 w 142"/>
                  <a:gd name="T7" fmla="*/ 72544 h 231"/>
                  <a:gd name="T8" fmla="*/ 50442 w 142"/>
                  <a:gd name="T9" fmla="*/ 66469 h 231"/>
                  <a:gd name="T10" fmla="*/ 50442 w 142"/>
                  <a:gd name="T11" fmla="*/ 56820 h 231"/>
                  <a:gd name="T12" fmla="*/ 44003 w 142"/>
                  <a:gd name="T13" fmla="*/ 18940 h 231"/>
                  <a:gd name="T14" fmla="*/ 44003 w 142"/>
                  <a:gd name="T15" fmla="*/ 18940 h 231"/>
                  <a:gd name="T16" fmla="*/ 41141 w 142"/>
                  <a:gd name="T17" fmla="*/ 9649 h 231"/>
                  <a:gd name="T18" fmla="*/ 37921 w 142"/>
                  <a:gd name="T19" fmla="*/ 3216 h 231"/>
                  <a:gd name="T20" fmla="*/ 28262 w 142"/>
                  <a:gd name="T21" fmla="*/ 0 h 231"/>
                  <a:gd name="T22" fmla="*/ 18961 w 142"/>
                  <a:gd name="T23" fmla="*/ 0 h 231"/>
                  <a:gd name="T24" fmla="*/ 18961 w 142"/>
                  <a:gd name="T25" fmla="*/ 0 h 231"/>
                  <a:gd name="T26" fmla="*/ 9301 w 142"/>
                  <a:gd name="T27" fmla="*/ 3216 h 231"/>
                  <a:gd name="T28" fmla="*/ 3220 w 142"/>
                  <a:gd name="T29" fmla="*/ 9649 h 231"/>
                  <a:gd name="T30" fmla="*/ 0 w 142"/>
                  <a:gd name="T31" fmla="*/ 16081 h 231"/>
                  <a:gd name="T32" fmla="*/ 0 w 142"/>
                  <a:gd name="T33" fmla="*/ 25373 h 231"/>
                  <a:gd name="T34" fmla="*/ 6439 w 142"/>
                  <a:gd name="T35" fmla="*/ 63253 h 231"/>
                  <a:gd name="T36" fmla="*/ 6439 w 142"/>
                  <a:gd name="T37" fmla="*/ 63253 h 231"/>
                  <a:gd name="T38" fmla="*/ 6439 w 142"/>
                  <a:gd name="T39" fmla="*/ 63253 h 231"/>
                  <a:gd name="T40" fmla="*/ 9301 w 142"/>
                  <a:gd name="T41" fmla="*/ 72544 h 231"/>
                  <a:gd name="T42" fmla="*/ 15741 w 142"/>
                  <a:gd name="T43" fmla="*/ 78976 h 231"/>
                  <a:gd name="T44" fmla="*/ 22180 w 142"/>
                  <a:gd name="T45" fmla="*/ 82193 h 231"/>
                  <a:gd name="T46" fmla="*/ 31482 w 142"/>
                  <a:gd name="T47" fmla="*/ 82193 h 2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42" h="231">
                    <a:moveTo>
                      <a:pt x="88" y="230"/>
                    </a:moveTo>
                    <a:lnTo>
                      <a:pt x="88" y="230"/>
                    </a:lnTo>
                    <a:lnTo>
                      <a:pt x="115" y="221"/>
                    </a:lnTo>
                    <a:lnTo>
                      <a:pt x="132" y="203"/>
                    </a:lnTo>
                    <a:lnTo>
                      <a:pt x="141" y="186"/>
                    </a:lnTo>
                    <a:lnTo>
                      <a:pt x="141" y="159"/>
                    </a:lnTo>
                    <a:lnTo>
                      <a:pt x="123" y="53"/>
                    </a:lnTo>
                    <a:lnTo>
                      <a:pt x="115" y="27"/>
                    </a:lnTo>
                    <a:lnTo>
                      <a:pt x="106" y="9"/>
                    </a:lnTo>
                    <a:lnTo>
                      <a:pt x="79" y="0"/>
                    </a:lnTo>
                    <a:lnTo>
                      <a:pt x="53" y="0"/>
                    </a:lnTo>
                    <a:lnTo>
                      <a:pt x="26" y="9"/>
                    </a:lnTo>
                    <a:lnTo>
                      <a:pt x="9" y="27"/>
                    </a:lnTo>
                    <a:lnTo>
                      <a:pt x="0" y="45"/>
                    </a:lnTo>
                    <a:lnTo>
                      <a:pt x="0" y="71"/>
                    </a:lnTo>
                    <a:lnTo>
                      <a:pt x="18" y="177"/>
                    </a:lnTo>
                    <a:lnTo>
                      <a:pt x="26" y="203"/>
                    </a:lnTo>
                    <a:lnTo>
                      <a:pt x="44" y="221"/>
                    </a:lnTo>
                    <a:lnTo>
                      <a:pt x="62" y="230"/>
                    </a:lnTo>
                    <a:lnTo>
                      <a:pt x="88" y="23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06" name="Freeform 191"/>
              <p:cNvSpPr>
                <a:spLocks noChangeArrowheads="1"/>
              </p:cNvSpPr>
              <p:nvPr/>
            </p:nvSpPr>
            <p:spPr bwMode="auto">
              <a:xfrm>
                <a:off x="2933700" y="3098800"/>
                <a:ext cx="53975" cy="85725"/>
              </a:xfrm>
              <a:custGeom>
                <a:avLst/>
                <a:gdLst>
                  <a:gd name="T0" fmla="*/ 34673 w 151"/>
                  <a:gd name="T1" fmla="*/ 85368 h 240"/>
                  <a:gd name="T2" fmla="*/ 34673 w 151"/>
                  <a:gd name="T3" fmla="*/ 85368 h 240"/>
                  <a:gd name="T4" fmla="*/ 44324 w 151"/>
                  <a:gd name="T5" fmla="*/ 82153 h 240"/>
                  <a:gd name="T6" fmla="*/ 50400 w 151"/>
                  <a:gd name="T7" fmla="*/ 75724 h 240"/>
                  <a:gd name="T8" fmla="*/ 53618 w 151"/>
                  <a:gd name="T9" fmla="*/ 66437 h 240"/>
                  <a:gd name="T10" fmla="*/ 53618 w 151"/>
                  <a:gd name="T11" fmla="*/ 56793 h 240"/>
                  <a:gd name="T12" fmla="*/ 47183 w 151"/>
                  <a:gd name="T13" fmla="*/ 18931 h 240"/>
                  <a:gd name="T14" fmla="*/ 47183 w 151"/>
                  <a:gd name="T15" fmla="*/ 18931 h 240"/>
                  <a:gd name="T16" fmla="*/ 44324 w 151"/>
                  <a:gd name="T17" fmla="*/ 12859 h 240"/>
                  <a:gd name="T18" fmla="*/ 37890 w 151"/>
                  <a:gd name="T19" fmla="*/ 6429 h 240"/>
                  <a:gd name="T20" fmla="*/ 28239 w 151"/>
                  <a:gd name="T21" fmla="*/ 0 h 240"/>
                  <a:gd name="T22" fmla="*/ 18945 w 151"/>
                  <a:gd name="T23" fmla="*/ 0 h 240"/>
                  <a:gd name="T24" fmla="*/ 18945 w 151"/>
                  <a:gd name="T25" fmla="*/ 0 h 240"/>
                  <a:gd name="T26" fmla="*/ 12511 w 151"/>
                  <a:gd name="T27" fmla="*/ 3215 h 240"/>
                  <a:gd name="T28" fmla="*/ 6434 w 151"/>
                  <a:gd name="T29" fmla="*/ 9644 h 240"/>
                  <a:gd name="T30" fmla="*/ 0 w 151"/>
                  <a:gd name="T31" fmla="*/ 18931 h 240"/>
                  <a:gd name="T32" fmla="*/ 0 w 151"/>
                  <a:gd name="T33" fmla="*/ 28575 h 240"/>
                  <a:gd name="T34" fmla="*/ 6434 w 151"/>
                  <a:gd name="T35" fmla="*/ 66437 h 240"/>
                  <a:gd name="T36" fmla="*/ 6434 w 151"/>
                  <a:gd name="T37" fmla="*/ 66437 h 240"/>
                  <a:gd name="T38" fmla="*/ 6434 w 151"/>
                  <a:gd name="T39" fmla="*/ 66437 h 240"/>
                  <a:gd name="T40" fmla="*/ 9294 w 151"/>
                  <a:gd name="T41" fmla="*/ 72509 h 240"/>
                  <a:gd name="T42" fmla="*/ 15728 w 151"/>
                  <a:gd name="T43" fmla="*/ 82153 h 240"/>
                  <a:gd name="T44" fmla="*/ 25379 w 151"/>
                  <a:gd name="T45" fmla="*/ 85368 h 240"/>
                  <a:gd name="T46" fmla="*/ 34673 w 151"/>
                  <a:gd name="T47" fmla="*/ 85368 h 2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51" h="240">
                    <a:moveTo>
                      <a:pt x="97" y="239"/>
                    </a:moveTo>
                    <a:lnTo>
                      <a:pt x="97" y="239"/>
                    </a:lnTo>
                    <a:lnTo>
                      <a:pt x="124" y="230"/>
                    </a:lnTo>
                    <a:lnTo>
                      <a:pt x="141" y="212"/>
                    </a:lnTo>
                    <a:lnTo>
                      <a:pt x="150" y="186"/>
                    </a:lnTo>
                    <a:lnTo>
                      <a:pt x="150" y="159"/>
                    </a:lnTo>
                    <a:lnTo>
                      <a:pt x="132" y="53"/>
                    </a:lnTo>
                    <a:lnTo>
                      <a:pt x="124" y="36"/>
                    </a:lnTo>
                    <a:lnTo>
                      <a:pt x="106" y="18"/>
                    </a:lnTo>
                    <a:lnTo>
                      <a:pt x="79" y="0"/>
                    </a:lnTo>
                    <a:lnTo>
                      <a:pt x="53" y="0"/>
                    </a:lnTo>
                    <a:lnTo>
                      <a:pt x="35" y="9"/>
                    </a:lnTo>
                    <a:lnTo>
                      <a:pt x="18" y="27"/>
                    </a:lnTo>
                    <a:lnTo>
                      <a:pt x="0" y="53"/>
                    </a:lnTo>
                    <a:lnTo>
                      <a:pt x="0" y="80"/>
                    </a:lnTo>
                    <a:lnTo>
                      <a:pt x="18" y="186"/>
                    </a:lnTo>
                    <a:lnTo>
                      <a:pt x="26" y="203"/>
                    </a:lnTo>
                    <a:lnTo>
                      <a:pt x="44" y="230"/>
                    </a:lnTo>
                    <a:lnTo>
                      <a:pt x="71" y="239"/>
                    </a:lnTo>
                    <a:lnTo>
                      <a:pt x="97" y="23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07" name="Freeform 192"/>
              <p:cNvSpPr>
                <a:spLocks noChangeArrowheads="1"/>
              </p:cNvSpPr>
              <p:nvPr/>
            </p:nvSpPr>
            <p:spPr bwMode="auto">
              <a:xfrm>
                <a:off x="2955925" y="3213100"/>
                <a:ext cx="53975" cy="82550"/>
              </a:xfrm>
              <a:custGeom>
                <a:avLst/>
                <a:gdLst>
                  <a:gd name="T0" fmla="*/ 34673 w 151"/>
                  <a:gd name="T1" fmla="*/ 82191 h 230"/>
                  <a:gd name="T2" fmla="*/ 34673 w 151"/>
                  <a:gd name="T3" fmla="*/ 82191 h 230"/>
                  <a:gd name="T4" fmla="*/ 43966 w 151"/>
                  <a:gd name="T5" fmla="*/ 79320 h 230"/>
                  <a:gd name="T6" fmla="*/ 50400 w 151"/>
                  <a:gd name="T7" fmla="*/ 72859 h 230"/>
                  <a:gd name="T8" fmla="*/ 53618 w 151"/>
                  <a:gd name="T9" fmla="*/ 63169 h 230"/>
                  <a:gd name="T10" fmla="*/ 53618 w 151"/>
                  <a:gd name="T11" fmla="*/ 53837 h 230"/>
                  <a:gd name="T12" fmla="*/ 47183 w 151"/>
                  <a:gd name="T13" fmla="*/ 15792 h 230"/>
                  <a:gd name="T14" fmla="*/ 47183 w 151"/>
                  <a:gd name="T15" fmla="*/ 15792 h 230"/>
                  <a:gd name="T16" fmla="*/ 40749 w 151"/>
                  <a:gd name="T17" fmla="*/ 9332 h 230"/>
                  <a:gd name="T18" fmla="*/ 34673 w 151"/>
                  <a:gd name="T19" fmla="*/ 3230 h 230"/>
                  <a:gd name="T20" fmla="*/ 28239 w 151"/>
                  <a:gd name="T21" fmla="*/ 0 h 230"/>
                  <a:gd name="T22" fmla="*/ 18945 w 151"/>
                  <a:gd name="T23" fmla="*/ 0 h 230"/>
                  <a:gd name="T24" fmla="*/ 18945 w 151"/>
                  <a:gd name="T25" fmla="*/ 0 h 230"/>
                  <a:gd name="T26" fmla="*/ 9294 w 151"/>
                  <a:gd name="T27" fmla="*/ 3230 h 230"/>
                  <a:gd name="T28" fmla="*/ 3217 w 151"/>
                  <a:gd name="T29" fmla="*/ 9332 h 230"/>
                  <a:gd name="T30" fmla="*/ 0 w 151"/>
                  <a:gd name="T31" fmla="*/ 15792 h 230"/>
                  <a:gd name="T32" fmla="*/ 0 w 151"/>
                  <a:gd name="T33" fmla="*/ 25483 h 230"/>
                  <a:gd name="T34" fmla="*/ 6077 w 151"/>
                  <a:gd name="T35" fmla="*/ 63169 h 230"/>
                  <a:gd name="T36" fmla="*/ 6077 w 151"/>
                  <a:gd name="T37" fmla="*/ 63169 h 230"/>
                  <a:gd name="T38" fmla="*/ 6077 w 151"/>
                  <a:gd name="T39" fmla="*/ 63169 h 230"/>
                  <a:gd name="T40" fmla="*/ 9294 w 151"/>
                  <a:gd name="T41" fmla="*/ 72859 h 230"/>
                  <a:gd name="T42" fmla="*/ 15728 w 151"/>
                  <a:gd name="T43" fmla="*/ 79320 h 230"/>
                  <a:gd name="T44" fmla="*/ 25022 w 151"/>
                  <a:gd name="T45" fmla="*/ 82191 h 230"/>
                  <a:gd name="T46" fmla="*/ 34673 w 151"/>
                  <a:gd name="T47" fmla="*/ 82191 h 23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51" h="230">
                    <a:moveTo>
                      <a:pt x="97" y="229"/>
                    </a:moveTo>
                    <a:lnTo>
                      <a:pt x="97" y="229"/>
                    </a:lnTo>
                    <a:lnTo>
                      <a:pt x="123" y="221"/>
                    </a:lnTo>
                    <a:lnTo>
                      <a:pt x="141" y="203"/>
                    </a:lnTo>
                    <a:lnTo>
                      <a:pt x="150" y="176"/>
                    </a:lnTo>
                    <a:lnTo>
                      <a:pt x="150" y="150"/>
                    </a:lnTo>
                    <a:lnTo>
                      <a:pt x="132" y="44"/>
                    </a:lnTo>
                    <a:lnTo>
                      <a:pt x="114" y="26"/>
                    </a:lnTo>
                    <a:lnTo>
                      <a:pt x="97" y="9"/>
                    </a:lnTo>
                    <a:lnTo>
                      <a:pt x="79" y="0"/>
                    </a:lnTo>
                    <a:lnTo>
                      <a:pt x="53" y="0"/>
                    </a:lnTo>
                    <a:lnTo>
                      <a:pt x="26" y="9"/>
                    </a:lnTo>
                    <a:lnTo>
                      <a:pt x="9" y="26"/>
                    </a:lnTo>
                    <a:lnTo>
                      <a:pt x="0" y="44"/>
                    </a:lnTo>
                    <a:lnTo>
                      <a:pt x="0" y="71"/>
                    </a:lnTo>
                    <a:lnTo>
                      <a:pt x="17" y="176"/>
                    </a:lnTo>
                    <a:lnTo>
                      <a:pt x="26" y="203"/>
                    </a:lnTo>
                    <a:lnTo>
                      <a:pt x="44" y="221"/>
                    </a:lnTo>
                    <a:lnTo>
                      <a:pt x="70" y="229"/>
                    </a:lnTo>
                    <a:lnTo>
                      <a:pt x="97" y="2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08" name="Freeform 193"/>
              <p:cNvSpPr>
                <a:spLocks noChangeArrowheads="1"/>
              </p:cNvSpPr>
              <p:nvPr/>
            </p:nvSpPr>
            <p:spPr bwMode="auto">
              <a:xfrm>
                <a:off x="2979738" y="3324225"/>
                <a:ext cx="57150" cy="82550"/>
              </a:xfrm>
              <a:custGeom>
                <a:avLst/>
                <a:gdLst>
                  <a:gd name="T0" fmla="*/ 47445 w 159"/>
                  <a:gd name="T1" fmla="*/ 15792 h 230"/>
                  <a:gd name="T2" fmla="*/ 47445 w 159"/>
                  <a:gd name="T3" fmla="*/ 15792 h 230"/>
                  <a:gd name="T4" fmla="*/ 47445 w 159"/>
                  <a:gd name="T5" fmla="*/ 15792 h 230"/>
                  <a:gd name="T6" fmla="*/ 47445 w 159"/>
                  <a:gd name="T7" fmla="*/ 15792 h 230"/>
                  <a:gd name="T8" fmla="*/ 44210 w 159"/>
                  <a:gd name="T9" fmla="*/ 6102 h 230"/>
                  <a:gd name="T10" fmla="*/ 37741 w 159"/>
                  <a:gd name="T11" fmla="*/ 3230 h 230"/>
                  <a:gd name="T12" fmla="*/ 28395 w 159"/>
                  <a:gd name="T13" fmla="*/ 0 h 230"/>
                  <a:gd name="T14" fmla="*/ 18691 w 159"/>
                  <a:gd name="T15" fmla="*/ 0 h 230"/>
                  <a:gd name="T16" fmla="*/ 18691 w 159"/>
                  <a:gd name="T17" fmla="*/ 0 h 230"/>
                  <a:gd name="T18" fmla="*/ 9345 w 159"/>
                  <a:gd name="T19" fmla="*/ 3230 h 230"/>
                  <a:gd name="T20" fmla="*/ 2875 w 159"/>
                  <a:gd name="T21" fmla="*/ 9332 h 230"/>
                  <a:gd name="T22" fmla="*/ 0 w 159"/>
                  <a:gd name="T23" fmla="*/ 19022 h 230"/>
                  <a:gd name="T24" fmla="*/ 2875 w 159"/>
                  <a:gd name="T25" fmla="*/ 28354 h 230"/>
                  <a:gd name="T26" fmla="*/ 12580 w 159"/>
                  <a:gd name="T27" fmla="*/ 66399 h 230"/>
                  <a:gd name="T28" fmla="*/ 12580 w 159"/>
                  <a:gd name="T29" fmla="*/ 66399 h 230"/>
                  <a:gd name="T30" fmla="*/ 15815 w 159"/>
                  <a:gd name="T31" fmla="*/ 72859 h 230"/>
                  <a:gd name="T32" fmla="*/ 21925 w 159"/>
                  <a:gd name="T33" fmla="*/ 78961 h 230"/>
                  <a:gd name="T34" fmla="*/ 31630 w 159"/>
                  <a:gd name="T35" fmla="*/ 82191 h 230"/>
                  <a:gd name="T36" fmla="*/ 40975 w 159"/>
                  <a:gd name="T37" fmla="*/ 82191 h 230"/>
                  <a:gd name="T38" fmla="*/ 40975 w 159"/>
                  <a:gd name="T39" fmla="*/ 82191 h 230"/>
                  <a:gd name="T40" fmla="*/ 47445 w 159"/>
                  <a:gd name="T41" fmla="*/ 78961 h 230"/>
                  <a:gd name="T42" fmla="*/ 53915 w 159"/>
                  <a:gd name="T43" fmla="*/ 72859 h 230"/>
                  <a:gd name="T44" fmla="*/ 56791 w 159"/>
                  <a:gd name="T45" fmla="*/ 63169 h 230"/>
                  <a:gd name="T46" fmla="*/ 56791 w 159"/>
                  <a:gd name="T47" fmla="*/ 53837 h 230"/>
                  <a:gd name="T48" fmla="*/ 56791 w 159"/>
                  <a:gd name="T49" fmla="*/ 53837 h 230"/>
                  <a:gd name="T50" fmla="*/ 47445 w 159"/>
                  <a:gd name="T51" fmla="*/ 15792 h 2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9" h="230">
                    <a:moveTo>
                      <a:pt x="132" y="44"/>
                    </a:moveTo>
                    <a:lnTo>
                      <a:pt x="132" y="44"/>
                    </a:lnTo>
                    <a:lnTo>
                      <a:pt x="123" y="17"/>
                    </a:lnTo>
                    <a:lnTo>
                      <a:pt x="105" y="9"/>
                    </a:lnTo>
                    <a:lnTo>
                      <a:pt x="79" y="0"/>
                    </a:lnTo>
                    <a:lnTo>
                      <a:pt x="52" y="0"/>
                    </a:lnTo>
                    <a:lnTo>
                      <a:pt x="26" y="9"/>
                    </a:lnTo>
                    <a:lnTo>
                      <a:pt x="8" y="26"/>
                    </a:lnTo>
                    <a:lnTo>
                      <a:pt x="0" y="53"/>
                    </a:lnTo>
                    <a:lnTo>
                      <a:pt x="8" y="79"/>
                    </a:lnTo>
                    <a:lnTo>
                      <a:pt x="35" y="185"/>
                    </a:lnTo>
                    <a:lnTo>
                      <a:pt x="44" y="203"/>
                    </a:lnTo>
                    <a:lnTo>
                      <a:pt x="61" y="220"/>
                    </a:lnTo>
                    <a:lnTo>
                      <a:pt x="88" y="229"/>
                    </a:lnTo>
                    <a:lnTo>
                      <a:pt x="114" y="229"/>
                    </a:lnTo>
                    <a:lnTo>
                      <a:pt x="132" y="220"/>
                    </a:lnTo>
                    <a:lnTo>
                      <a:pt x="150" y="203"/>
                    </a:lnTo>
                    <a:lnTo>
                      <a:pt x="158" y="176"/>
                    </a:lnTo>
                    <a:lnTo>
                      <a:pt x="158" y="150"/>
                    </a:lnTo>
                    <a:lnTo>
                      <a:pt x="132" y="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09" name="Freeform 194"/>
              <p:cNvSpPr>
                <a:spLocks noChangeArrowheads="1"/>
              </p:cNvSpPr>
              <p:nvPr/>
            </p:nvSpPr>
            <p:spPr bwMode="auto">
              <a:xfrm>
                <a:off x="3009900" y="3432175"/>
                <a:ext cx="57150" cy="85725"/>
              </a:xfrm>
              <a:custGeom>
                <a:avLst/>
                <a:gdLst>
                  <a:gd name="T0" fmla="*/ 15716 w 160"/>
                  <a:gd name="T1" fmla="*/ 3228 h 239"/>
                  <a:gd name="T2" fmla="*/ 15716 w 160"/>
                  <a:gd name="T3" fmla="*/ 3228 h 239"/>
                  <a:gd name="T4" fmla="*/ 6072 w 160"/>
                  <a:gd name="T5" fmla="*/ 6098 h 239"/>
                  <a:gd name="T6" fmla="*/ 3215 w 160"/>
                  <a:gd name="T7" fmla="*/ 12554 h 239"/>
                  <a:gd name="T8" fmla="*/ 0 w 160"/>
                  <a:gd name="T9" fmla="*/ 22238 h 239"/>
                  <a:gd name="T10" fmla="*/ 0 w 160"/>
                  <a:gd name="T11" fmla="*/ 31564 h 239"/>
                  <a:gd name="T12" fmla="*/ 12502 w 160"/>
                  <a:gd name="T13" fmla="*/ 66356 h 239"/>
                  <a:gd name="T14" fmla="*/ 12502 w 160"/>
                  <a:gd name="T15" fmla="*/ 66356 h 239"/>
                  <a:gd name="T16" fmla="*/ 15716 w 160"/>
                  <a:gd name="T17" fmla="*/ 76041 h 239"/>
                  <a:gd name="T18" fmla="*/ 22146 w 160"/>
                  <a:gd name="T19" fmla="*/ 82138 h 239"/>
                  <a:gd name="T20" fmla="*/ 31433 w 160"/>
                  <a:gd name="T21" fmla="*/ 85366 h 239"/>
                  <a:gd name="T22" fmla="*/ 40719 w 160"/>
                  <a:gd name="T23" fmla="*/ 82138 h 239"/>
                  <a:gd name="T24" fmla="*/ 40719 w 160"/>
                  <a:gd name="T25" fmla="*/ 82138 h 239"/>
                  <a:gd name="T26" fmla="*/ 47149 w 160"/>
                  <a:gd name="T27" fmla="*/ 78910 h 239"/>
                  <a:gd name="T28" fmla="*/ 53578 w 160"/>
                  <a:gd name="T29" fmla="*/ 72812 h 239"/>
                  <a:gd name="T30" fmla="*/ 56793 w 160"/>
                  <a:gd name="T31" fmla="*/ 63128 h 239"/>
                  <a:gd name="T32" fmla="*/ 56793 w 160"/>
                  <a:gd name="T33" fmla="*/ 53802 h 239"/>
                  <a:gd name="T34" fmla="*/ 56793 w 160"/>
                  <a:gd name="T35" fmla="*/ 53802 h 239"/>
                  <a:gd name="T36" fmla="*/ 43934 w 160"/>
                  <a:gd name="T37" fmla="*/ 19010 h 239"/>
                  <a:gd name="T38" fmla="*/ 43934 w 160"/>
                  <a:gd name="T39" fmla="*/ 19010 h 239"/>
                  <a:gd name="T40" fmla="*/ 43934 w 160"/>
                  <a:gd name="T41" fmla="*/ 19010 h 239"/>
                  <a:gd name="T42" fmla="*/ 43934 w 160"/>
                  <a:gd name="T43" fmla="*/ 19010 h 239"/>
                  <a:gd name="T44" fmla="*/ 43934 w 160"/>
                  <a:gd name="T45" fmla="*/ 19010 h 239"/>
                  <a:gd name="T46" fmla="*/ 40719 w 160"/>
                  <a:gd name="T47" fmla="*/ 9326 h 239"/>
                  <a:gd name="T48" fmla="*/ 34647 w 160"/>
                  <a:gd name="T49" fmla="*/ 3228 h 239"/>
                  <a:gd name="T50" fmla="*/ 25003 w 160"/>
                  <a:gd name="T51" fmla="*/ 0 h 239"/>
                  <a:gd name="T52" fmla="*/ 15716 w 160"/>
                  <a:gd name="T53" fmla="*/ 3228 h 23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0" h="239">
                    <a:moveTo>
                      <a:pt x="44" y="9"/>
                    </a:moveTo>
                    <a:lnTo>
                      <a:pt x="44" y="9"/>
                    </a:lnTo>
                    <a:lnTo>
                      <a:pt x="17" y="17"/>
                    </a:lnTo>
                    <a:lnTo>
                      <a:pt x="9" y="35"/>
                    </a:lnTo>
                    <a:lnTo>
                      <a:pt x="0" y="62"/>
                    </a:lnTo>
                    <a:lnTo>
                      <a:pt x="0" y="88"/>
                    </a:lnTo>
                    <a:lnTo>
                      <a:pt x="35" y="185"/>
                    </a:lnTo>
                    <a:lnTo>
                      <a:pt x="44" y="212"/>
                    </a:lnTo>
                    <a:lnTo>
                      <a:pt x="62" y="229"/>
                    </a:lnTo>
                    <a:lnTo>
                      <a:pt x="88" y="238"/>
                    </a:lnTo>
                    <a:lnTo>
                      <a:pt x="114" y="229"/>
                    </a:lnTo>
                    <a:lnTo>
                      <a:pt x="132" y="220"/>
                    </a:lnTo>
                    <a:lnTo>
                      <a:pt x="150" y="203"/>
                    </a:lnTo>
                    <a:lnTo>
                      <a:pt x="159" y="176"/>
                    </a:lnTo>
                    <a:lnTo>
                      <a:pt x="159" y="150"/>
                    </a:lnTo>
                    <a:lnTo>
                      <a:pt x="123" y="53"/>
                    </a:lnTo>
                    <a:lnTo>
                      <a:pt x="114" y="26"/>
                    </a:lnTo>
                    <a:lnTo>
                      <a:pt x="97" y="9"/>
                    </a:lnTo>
                    <a:lnTo>
                      <a:pt x="70" y="0"/>
                    </a:lnTo>
                    <a:lnTo>
                      <a:pt x="44"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10" name="Freeform 195"/>
              <p:cNvSpPr>
                <a:spLocks noChangeArrowheads="1"/>
              </p:cNvSpPr>
              <p:nvPr/>
            </p:nvSpPr>
            <p:spPr bwMode="auto">
              <a:xfrm>
                <a:off x="3044825" y="3543300"/>
                <a:ext cx="57150" cy="79375"/>
              </a:xfrm>
              <a:custGeom>
                <a:avLst/>
                <a:gdLst>
                  <a:gd name="T0" fmla="*/ 0 w 160"/>
                  <a:gd name="T1" fmla="*/ 28374 h 221"/>
                  <a:gd name="T2" fmla="*/ 15716 w 160"/>
                  <a:gd name="T3" fmla="*/ 66445 h 221"/>
                  <a:gd name="T4" fmla="*/ 15716 w 160"/>
                  <a:gd name="T5" fmla="*/ 66445 h 221"/>
                  <a:gd name="T6" fmla="*/ 18931 w 160"/>
                  <a:gd name="T7" fmla="*/ 72910 h 221"/>
                  <a:gd name="T8" fmla="*/ 25003 w 160"/>
                  <a:gd name="T9" fmla="*/ 79016 h 221"/>
                  <a:gd name="T10" fmla="*/ 34647 w 160"/>
                  <a:gd name="T11" fmla="*/ 79016 h 221"/>
                  <a:gd name="T12" fmla="*/ 43934 w 160"/>
                  <a:gd name="T13" fmla="*/ 79016 h 221"/>
                  <a:gd name="T14" fmla="*/ 43934 w 160"/>
                  <a:gd name="T15" fmla="*/ 79016 h 221"/>
                  <a:gd name="T16" fmla="*/ 50363 w 160"/>
                  <a:gd name="T17" fmla="*/ 72910 h 221"/>
                  <a:gd name="T18" fmla="*/ 56793 w 160"/>
                  <a:gd name="T19" fmla="*/ 66445 h 221"/>
                  <a:gd name="T20" fmla="*/ 56793 w 160"/>
                  <a:gd name="T21" fmla="*/ 59980 h 221"/>
                  <a:gd name="T22" fmla="*/ 56793 w 160"/>
                  <a:gd name="T23" fmla="*/ 50642 h 221"/>
                  <a:gd name="T24" fmla="*/ 56793 w 160"/>
                  <a:gd name="T25" fmla="*/ 50642 h 221"/>
                  <a:gd name="T26" fmla="*/ 43934 w 160"/>
                  <a:gd name="T27" fmla="*/ 15803 h 221"/>
                  <a:gd name="T28" fmla="*/ 43934 w 160"/>
                  <a:gd name="T29" fmla="*/ 12571 h 221"/>
                  <a:gd name="T30" fmla="*/ 43934 w 160"/>
                  <a:gd name="T31" fmla="*/ 12571 h 221"/>
                  <a:gd name="T32" fmla="*/ 43934 w 160"/>
                  <a:gd name="T33" fmla="*/ 12571 h 221"/>
                  <a:gd name="T34" fmla="*/ 43934 w 160"/>
                  <a:gd name="T35" fmla="*/ 12571 h 221"/>
                  <a:gd name="T36" fmla="*/ 37862 w 160"/>
                  <a:gd name="T37" fmla="*/ 6106 h 221"/>
                  <a:gd name="T38" fmla="*/ 31433 w 160"/>
                  <a:gd name="T39" fmla="*/ 0 h 221"/>
                  <a:gd name="T40" fmla="*/ 22146 w 160"/>
                  <a:gd name="T41" fmla="*/ 0 h 221"/>
                  <a:gd name="T42" fmla="*/ 15716 w 160"/>
                  <a:gd name="T43" fmla="*/ 0 h 221"/>
                  <a:gd name="T44" fmla="*/ 15716 w 160"/>
                  <a:gd name="T45" fmla="*/ 0 h 221"/>
                  <a:gd name="T46" fmla="*/ 6072 w 160"/>
                  <a:gd name="T47" fmla="*/ 6106 h 221"/>
                  <a:gd name="T48" fmla="*/ 3215 w 160"/>
                  <a:gd name="T49" fmla="*/ 12571 h 221"/>
                  <a:gd name="T50" fmla="*/ 0 w 160"/>
                  <a:gd name="T51" fmla="*/ 21909 h 221"/>
                  <a:gd name="T52" fmla="*/ 0 w 160"/>
                  <a:gd name="T53" fmla="*/ 28374 h 2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0" h="221">
                    <a:moveTo>
                      <a:pt x="0" y="79"/>
                    </a:moveTo>
                    <a:lnTo>
                      <a:pt x="44" y="185"/>
                    </a:lnTo>
                    <a:lnTo>
                      <a:pt x="53" y="203"/>
                    </a:lnTo>
                    <a:lnTo>
                      <a:pt x="70" y="220"/>
                    </a:lnTo>
                    <a:lnTo>
                      <a:pt x="97" y="220"/>
                    </a:lnTo>
                    <a:lnTo>
                      <a:pt x="123" y="220"/>
                    </a:lnTo>
                    <a:lnTo>
                      <a:pt x="141" y="203"/>
                    </a:lnTo>
                    <a:lnTo>
                      <a:pt x="159" y="185"/>
                    </a:lnTo>
                    <a:lnTo>
                      <a:pt x="159" y="167"/>
                    </a:lnTo>
                    <a:lnTo>
                      <a:pt x="159" y="141"/>
                    </a:lnTo>
                    <a:lnTo>
                      <a:pt x="123" y="44"/>
                    </a:lnTo>
                    <a:lnTo>
                      <a:pt x="123" y="35"/>
                    </a:lnTo>
                    <a:lnTo>
                      <a:pt x="106" y="17"/>
                    </a:lnTo>
                    <a:lnTo>
                      <a:pt x="88" y="0"/>
                    </a:lnTo>
                    <a:lnTo>
                      <a:pt x="62" y="0"/>
                    </a:lnTo>
                    <a:lnTo>
                      <a:pt x="44" y="0"/>
                    </a:lnTo>
                    <a:lnTo>
                      <a:pt x="17" y="17"/>
                    </a:lnTo>
                    <a:lnTo>
                      <a:pt x="9" y="35"/>
                    </a:lnTo>
                    <a:lnTo>
                      <a:pt x="0" y="61"/>
                    </a:lnTo>
                    <a:lnTo>
                      <a:pt x="0" y="7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11" name="Freeform 196"/>
              <p:cNvSpPr>
                <a:spLocks noChangeArrowheads="1"/>
              </p:cNvSpPr>
              <p:nvPr/>
            </p:nvSpPr>
            <p:spPr bwMode="auto">
              <a:xfrm>
                <a:off x="3195638" y="3854450"/>
                <a:ext cx="57150" cy="69850"/>
              </a:xfrm>
              <a:custGeom>
                <a:avLst/>
                <a:gdLst>
                  <a:gd name="T0" fmla="*/ 53915 w 159"/>
                  <a:gd name="T1" fmla="*/ 40983 h 196"/>
                  <a:gd name="T2" fmla="*/ 53915 w 159"/>
                  <a:gd name="T3" fmla="*/ 40983 h 196"/>
                  <a:gd name="T4" fmla="*/ 34865 w 159"/>
                  <a:gd name="T5" fmla="*/ 9622 h 196"/>
                  <a:gd name="T6" fmla="*/ 34865 w 159"/>
                  <a:gd name="T7" fmla="*/ 9622 h 196"/>
                  <a:gd name="T8" fmla="*/ 34865 w 159"/>
                  <a:gd name="T9" fmla="*/ 9622 h 196"/>
                  <a:gd name="T10" fmla="*/ 34865 w 159"/>
                  <a:gd name="T11" fmla="*/ 9622 h 196"/>
                  <a:gd name="T12" fmla="*/ 28395 w 159"/>
                  <a:gd name="T13" fmla="*/ 3207 h 196"/>
                  <a:gd name="T14" fmla="*/ 21925 w 159"/>
                  <a:gd name="T15" fmla="*/ 0 h 196"/>
                  <a:gd name="T16" fmla="*/ 15815 w 159"/>
                  <a:gd name="T17" fmla="*/ 0 h 196"/>
                  <a:gd name="T18" fmla="*/ 9345 w 159"/>
                  <a:gd name="T19" fmla="*/ 3207 h 196"/>
                  <a:gd name="T20" fmla="*/ 9345 w 159"/>
                  <a:gd name="T21" fmla="*/ 3207 h 196"/>
                  <a:gd name="T22" fmla="*/ 2875 w 159"/>
                  <a:gd name="T23" fmla="*/ 9622 h 196"/>
                  <a:gd name="T24" fmla="*/ 0 w 159"/>
                  <a:gd name="T25" fmla="*/ 16037 h 196"/>
                  <a:gd name="T26" fmla="*/ 0 w 159"/>
                  <a:gd name="T27" fmla="*/ 22095 h 196"/>
                  <a:gd name="T28" fmla="*/ 2875 w 159"/>
                  <a:gd name="T29" fmla="*/ 28510 h 196"/>
                  <a:gd name="T30" fmla="*/ 2875 w 159"/>
                  <a:gd name="T31" fmla="*/ 31718 h 196"/>
                  <a:gd name="T32" fmla="*/ 2875 w 159"/>
                  <a:gd name="T33" fmla="*/ 31718 h 196"/>
                  <a:gd name="T34" fmla="*/ 25160 w 159"/>
                  <a:gd name="T35" fmla="*/ 63079 h 196"/>
                  <a:gd name="T36" fmla="*/ 25160 w 159"/>
                  <a:gd name="T37" fmla="*/ 63079 h 196"/>
                  <a:gd name="T38" fmla="*/ 28395 w 159"/>
                  <a:gd name="T39" fmla="*/ 66286 h 196"/>
                  <a:gd name="T40" fmla="*/ 34865 w 159"/>
                  <a:gd name="T41" fmla="*/ 69494 h 196"/>
                  <a:gd name="T42" fmla="*/ 40975 w 159"/>
                  <a:gd name="T43" fmla="*/ 69494 h 196"/>
                  <a:gd name="T44" fmla="*/ 47445 w 159"/>
                  <a:gd name="T45" fmla="*/ 66286 h 196"/>
                  <a:gd name="T46" fmla="*/ 47445 w 159"/>
                  <a:gd name="T47" fmla="*/ 66286 h 196"/>
                  <a:gd name="T48" fmla="*/ 53915 w 159"/>
                  <a:gd name="T49" fmla="*/ 63079 h 196"/>
                  <a:gd name="T50" fmla="*/ 56791 w 159"/>
                  <a:gd name="T51" fmla="*/ 56664 h 196"/>
                  <a:gd name="T52" fmla="*/ 56791 w 159"/>
                  <a:gd name="T53" fmla="*/ 50606 h 196"/>
                  <a:gd name="T54" fmla="*/ 53915 w 159"/>
                  <a:gd name="T55" fmla="*/ 40983 h 19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59" h="196">
                    <a:moveTo>
                      <a:pt x="150" y="115"/>
                    </a:moveTo>
                    <a:lnTo>
                      <a:pt x="150" y="115"/>
                    </a:lnTo>
                    <a:lnTo>
                      <a:pt x="97" y="27"/>
                    </a:lnTo>
                    <a:lnTo>
                      <a:pt x="79" y="9"/>
                    </a:lnTo>
                    <a:lnTo>
                      <a:pt x="61" y="0"/>
                    </a:lnTo>
                    <a:lnTo>
                      <a:pt x="44" y="0"/>
                    </a:lnTo>
                    <a:lnTo>
                      <a:pt x="26" y="9"/>
                    </a:lnTo>
                    <a:lnTo>
                      <a:pt x="8" y="27"/>
                    </a:lnTo>
                    <a:lnTo>
                      <a:pt x="0" y="45"/>
                    </a:lnTo>
                    <a:lnTo>
                      <a:pt x="0" y="62"/>
                    </a:lnTo>
                    <a:lnTo>
                      <a:pt x="8" y="80"/>
                    </a:lnTo>
                    <a:lnTo>
                      <a:pt x="8" y="89"/>
                    </a:lnTo>
                    <a:lnTo>
                      <a:pt x="70" y="177"/>
                    </a:lnTo>
                    <a:lnTo>
                      <a:pt x="79" y="186"/>
                    </a:lnTo>
                    <a:lnTo>
                      <a:pt x="97" y="195"/>
                    </a:lnTo>
                    <a:lnTo>
                      <a:pt x="114" y="195"/>
                    </a:lnTo>
                    <a:lnTo>
                      <a:pt x="132" y="186"/>
                    </a:lnTo>
                    <a:lnTo>
                      <a:pt x="150" y="177"/>
                    </a:lnTo>
                    <a:lnTo>
                      <a:pt x="158" y="159"/>
                    </a:lnTo>
                    <a:lnTo>
                      <a:pt x="158" y="142"/>
                    </a:lnTo>
                    <a:lnTo>
                      <a:pt x="150" y="1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12" name="Freeform 197"/>
              <p:cNvSpPr>
                <a:spLocks noChangeArrowheads="1"/>
              </p:cNvSpPr>
              <p:nvPr/>
            </p:nvSpPr>
            <p:spPr bwMode="auto">
              <a:xfrm>
                <a:off x="3259138" y="3952875"/>
                <a:ext cx="57150" cy="63500"/>
              </a:xfrm>
              <a:custGeom>
                <a:avLst/>
                <a:gdLst>
                  <a:gd name="T0" fmla="*/ 53578 w 160"/>
                  <a:gd name="T1" fmla="*/ 38028 h 177"/>
                  <a:gd name="T2" fmla="*/ 31433 w 160"/>
                  <a:gd name="T3" fmla="*/ 6458 h 177"/>
                  <a:gd name="T4" fmla="*/ 31433 w 160"/>
                  <a:gd name="T5" fmla="*/ 6458 h 177"/>
                  <a:gd name="T6" fmla="*/ 31433 w 160"/>
                  <a:gd name="T7" fmla="*/ 6458 h 177"/>
                  <a:gd name="T8" fmla="*/ 31433 w 160"/>
                  <a:gd name="T9" fmla="*/ 6458 h 177"/>
                  <a:gd name="T10" fmla="*/ 31433 w 160"/>
                  <a:gd name="T11" fmla="*/ 6458 h 177"/>
                  <a:gd name="T12" fmla="*/ 25360 w 160"/>
                  <a:gd name="T13" fmla="*/ 3229 h 177"/>
                  <a:gd name="T14" fmla="*/ 18931 w 160"/>
                  <a:gd name="T15" fmla="*/ 0 h 177"/>
                  <a:gd name="T16" fmla="*/ 12502 w 160"/>
                  <a:gd name="T17" fmla="*/ 0 h 177"/>
                  <a:gd name="T18" fmla="*/ 6429 w 160"/>
                  <a:gd name="T19" fmla="*/ 3229 h 177"/>
                  <a:gd name="T20" fmla="*/ 6429 w 160"/>
                  <a:gd name="T21" fmla="*/ 3229 h 177"/>
                  <a:gd name="T22" fmla="*/ 3215 w 160"/>
                  <a:gd name="T23" fmla="*/ 9328 h 177"/>
                  <a:gd name="T24" fmla="*/ 0 w 160"/>
                  <a:gd name="T25" fmla="*/ 15785 h 177"/>
                  <a:gd name="T26" fmla="*/ 0 w 160"/>
                  <a:gd name="T27" fmla="*/ 22243 h 177"/>
                  <a:gd name="T28" fmla="*/ 3215 w 160"/>
                  <a:gd name="T29" fmla="*/ 28342 h 177"/>
                  <a:gd name="T30" fmla="*/ 28218 w 160"/>
                  <a:gd name="T31" fmla="*/ 57042 h 177"/>
                  <a:gd name="T32" fmla="*/ 28218 w 160"/>
                  <a:gd name="T33" fmla="*/ 57042 h 177"/>
                  <a:gd name="T34" fmla="*/ 31433 w 160"/>
                  <a:gd name="T35" fmla="*/ 63141 h 177"/>
                  <a:gd name="T36" fmla="*/ 37862 w 160"/>
                  <a:gd name="T37" fmla="*/ 63141 h 177"/>
                  <a:gd name="T38" fmla="*/ 44291 w 160"/>
                  <a:gd name="T39" fmla="*/ 63141 h 177"/>
                  <a:gd name="T40" fmla="*/ 50363 w 160"/>
                  <a:gd name="T41" fmla="*/ 60271 h 177"/>
                  <a:gd name="T42" fmla="*/ 50363 w 160"/>
                  <a:gd name="T43" fmla="*/ 60271 h 177"/>
                  <a:gd name="T44" fmla="*/ 53578 w 160"/>
                  <a:gd name="T45" fmla="*/ 57042 h 177"/>
                  <a:gd name="T46" fmla="*/ 56793 w 160"/>
                  <a:gd name="T47" fmla="*/ 50585 h 177"/>
                  <a:gd name="T48" fmla="*/ 56793 w 160"/>
                  <a:gd name="T49" fmla="*/ 44127 h 177"/>
                  <a:gd name="T50" fmla="*/ 53578 w 160"/>
                  <a:gd name="T51" fmla="*/ 38028 h 1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0" h="177">
                    <a:moveTo>
                      <a:pt x="150" y="106"/>
                    </a:moveTo>
                    <a:lnTo>
                      <a:pt x="88" y="18"/>
                    </a:lnTo>
                    <a:lnTo>
                      <a:pt x="71" y="9"/>
                    </a:lnTo>
                    <a:lnTo>
                      <a:pt x="53" y="0"/>
                    </a:lnTo>
                    <a:lnTo>
                      <a:pt x="35" y="0"/>
                    </a:lnTo>
                    <a:lnTo>
                      <a:pt x="18" y="9"/>
                    </a:lnTo>
                    <a:lnTo>
                      <a:pt x="9" y="26"/>
                    </a:lnTo>
                    <a:lnTo>
                      <a:pt x="0" y="44"/>
                    </a:lnTo>
                    <a:lnTo>
                      <a:pt x="0" y="62"/>
                    </a:lnTo>
                    <a:lnTo>
                      <a:pt x="9" y="79"/>
                    </a:lnTo>
                    <a:lnTo>
                      <a:pt x="79" y="159"/>
                    </a:lnTo>
                    <a:lnTo>
                      <a:pt x="88" y="176"/>
                    </a:lnTo>
                    <a:lnTo>
                      <a:pt x="106" y="176"/>
                    </a:lnTo>
                    <a:lnTo>
                      <a:pt x="124" y="176"/>
                    </a:lnTo>
                    <a:lnTo>
                      <a:pt x="141" y="168"/>
                    </a:lnTo>
                    <a:lnTo>
                      <a:pt x="150" y="159"/>
                    </a:lnTo>
                    <a:lnTo>
                      <a:pt x="159" y="141"/>
                    </a:lnTo>
                    <a:lnTo>
                      <a:pt x="159" y="123"/>
                    </a:lnTo>
                    <a:lnTo>
                      <a:pt x="150" y="1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13" name="Freeform 198"/>
              <p:cNvSpPr>
                <a:spLocks noChangeArrowheads="1"/>
              </p:cNvSpPr>
              <p:nvPr/>
            </p:nvSpPr>
            <p:spPr bwMode="auto">
              <a:xfrm>
                <a:off x="3332163" y="4044950"/>
                <a:ext cx="53975" cy="60325"/>
              </a:xfrm>
              <a:custGeom>
                <a:avLst/>
                <a:gdLst>
                  <a:gd name="T0" fmla="*/ 50400 w 151"/>
                  <a:gd name="T1" fmla="*/ 34831 h 168"/>
                  <a:gd name="T2" fmla="*/ 25379 w 151"/>
                  <a:gd name="T3" fmla="*/ 6104 h 168"/>
                  <a:gd name="T4" fmla="*/ 25379 w 151"/>
                  <a:gd name="T5" fmla="*/ 6104 h 168"/>
                  <a:gd name="T6" fmla="*/ 25379 w 151"/>
                  <a:gd name="T7" fmla="*/ 6104 h 168"/>
                  <a:gd name="T8" fmla="*/ 25379 w 151"/>
                  <a:gd name="T9" fmla="*/ 6104 h 168"/>
                  <a:gd name="T10" fmla="*/ 25379 w 151"/>
                  <a:gd name="T11" fmla="*/ 6104 h 168"/>
                  <a:gd name="T12" fmla="*/ 22162 w 151"/>
                  <a:gd name="T13" fmla="*/ 3232 h 168"/>
                  <a:gd name="T14" fmla="*/ 15728 w 151"/>
                  <a:gd name="T15" fmla="*/ 0 h 168"/>
                  <a:gd name="T16" fmla="*/ 9294 w 151"/>
                  <a:gd name="T17" fmla="*/ 0 h 168"/>
                  <a:gd name="T18" fmla="*/ 3217 w 151"/>
                  <a:gd name="T19" fmla="*/ 3232 h 168"/>
                  <a:gd name="T20" fmla="*/ 3217 w 151"/>
                  <a:gd name="T21" fmla="*/ 3232 h 168"/>
                  <a:gd name="T22" fmla="*/ 0 w 151"/>
                  <a:gd name="T23" fmla="*/ 9336 h 168"/>
                  <a:gd name="T24" fmla="*/ 0 w 151"/>
                  <a:gd name="T25" fmla="*/ 15799 h 168"/>
                  <a:gd name="T26" fmla="*/ 0 w 151"/>
                  <a:gd name="T27" fmla="*/ 19031 h 168"/>
                  <a:gd name="T28" fmla="*/ 3217 w 151"/>
                  <a:gd name="T29" fmla="*/ 25135 h 168"/>
                  <a:gd name="T30" fmla="*/ 28239 w 151"/>
                  <a:gd name="T31" fmla="*/ 53862 h 168"/>
                  <a:gd name="T32" fmla="*/ 28239 w 151"/>
                  <a:gd name="T33" fmla="*/ 53862 h 168"/>
                  <a:gd name="T34" fmla="*/ 31456 w 151"/>
                  <a:gd name="T35" fmla="*/ 57093 h 168"/>
                  <a:gd name="T36" fmla="*/ 37890 w 151"/>
                  <a:gd name="T37" fmla="*/ 59966 h 168"/>
                  <a:gd name="T38" fmla="*/ 41107 w 151"/>
                  <a:gd name="T39" fmla="*/ 57093 h 168"/>
                  <a:gd name="T40" fmla="*/ 47183 w 151"/>
                  <a:gd name="T41" fmla="*/ 57093 h 168"/>
                  <a:gd name="T42" fmla="*/ 47183 w 151"/>
                  <a:gd name="T43" fmla="*/ 57093 h 168"/>
                  <a:gd name="T44" fmla="*/ 50400 w 151"/>
                  <a:gd name="T45" fmla="*/ 50630 h 168"/>
                  <a:gd name="T46" fmla="*/ 53618 w 151"/>
                  <a:gd name="T47" fmla="*/ 47398 h 168"/>
                  <a:gd name="T48" fmla="*/ 50400 w 151"/>
                  <a:gd name="T49" fmla="*/ 41294 h 168"/>
                  <a:gd name="T50" fmla="*/ 50400 w 151"/>
                  <a:gd name="T51" fmla="*/ 34831 h 1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1" h="168">
                    <a:moveTo>
                      <a:pt x="141" y="97"/>
                    </a:moveTo>
                    <a:lnTo>
                      <a:pt x="71" y="17"/>
                    </a:lnTo>
                    <a:lnTo>
                      <a:pt x="62" y="9"/>
                    </a:lnTo>
                    <a:lnTo>
                      <a:pt x="44" y="0"/>
                    </a:lnTo>
                    <a:lnTo>
                      <a:pt x="26" y="0"/>
                    </a:lnTo>
                    <a:lnTo>
                      <a:pt x="9" y="9"/>
                    </a:lnTo>
                    <a:lnTo>
                      <a:pt x="0" y="26"/>
                    </a:lnTo>
                    <a:lnTo>
                      <a:pt x="0" y="44"/>
                    </a:lnTo>
                    <a:lnTo>
                      <a:pt x="0" y="53"/>
                    </a:lnTo>
                    <a:lnTo>
                      <a:pt x="9" y="70"/>
                    </a:lnTo>
                    <a:lnTo>
                      <a:pt x="79" y="150"/>
                    </a:lnTo>
                    <a:lnTo>
                      <a:pt x="88" y="159"/>
                    </a:lnTo>
                    <a:lnTo>
                      <a:pt x="106" y="167"/>
                    </a:lnTo>
                    <a:lnTo>
                      <a:pt x="115" y="159"/>
                    </a:lnTo>
                    <a:lnTo>
                      <a:pt x="132" y="159"/>
                    </a:lnTo>
                    <a:lnTo>
                      <a:pt x="141" y="141"/>
                    </a:lnTo>
                    <a:lnTo>
                      <a:pt x="150" y="132"/>
                    </a:lnTo>
                    <a:lnTo>
                      <a:pt x="141" y="115"/>
                    </a:lnTo>
                    <a:lnTo>
                      <a:pt x="141" y="9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14" name="Freeform 199"/>
              <p:cNvSpPr>
                <a:spLocks noChangeArrowheads="1"/>
              </p:cNvSpPr>
              <p:nvPr/>
            </p:nvSpPr>
            <p:spPr bwMode="auto">
              <a:xfrm>
                <a:off x="3408363" y="4133850"/>
                <a:ext cx="50800" cy="50800"/>
              </a:xfrm>
              <a:custGeom>
                <a:avLst/>
                <a:gdLst>
                  <a:gd name="T0" fmla="*/ 22180 w 142"/>
                  <a:gd name="T1" fmla="*/ 3220 h 142"/>
                  <a:gd name="T2" fmla="*/ 22180 w 142"/>
                  <a:gd name="T3" fmla="*/ 3220 h 142"/>
                  <a:gd name="T4" fmla="*/ 18961 w 142"/>
                  <a:gd name="T5" fmla="*/ 0 h 142"/>
                  <a:gd name="T6" fmla="*/ 12521 w 142"/>
                  <a:gd name="T7" fmla="*/ 0 h 142"/>
                  <a:gd name="T8" fmla="*/ 9301 w 142"/>
                  <a:gd name="T9" fmla="*/ 0 h 142"/>
                  <a:gd name="T10" fmla="*/ 3220 w 142"/>
                  <a:gd name="T11" fmla="*/ 3220 h 142"/>
                  <a:gd name="T12" fmla="*/ 3220 w 142"/>
                  <a:gd name="T13" fmla="*/ 3220 h 142"/>
                  <a:gd name="T14" fmla="*/ 3220 w 142"/>
                  <a:gd name="T15" fmla="*/ 9301 h 142"/>
                  <a:gd name="T16" fmla="*/ 0 w 142"/>
                  <a:gd name="T17" fmla="*/ 12521 h 142"/>
                  <a:gd name="T18" fmla="*/ 0 w 142"/>
                  <a:gd name="T19" fmla="*/ 15741 h 142"/>
                  <a:gd name="T20" fmla="*/ 3220 w 142"/>
                  <a:gd name="T21" fmla="*/ 22180 h 142"/>
                  <a:gd name="T22" fmla="*/ 3220 w 142"/>
                  <a:gd name="T23" fmla="*/ 22180 h 142"/>
                  <a:gd name="T24" fmla="*/ 3220 w 142"/>
                  <a:gd name="T25" fmla="*/ 22180 h 142"/>
                  <a:gd name="T26" fmla="*/ 31482 w 142"/>
                  <a:gd name="T27" fmla="*/ 47223 h 142"/>
                  <a:gd name="T28" fmla="*/ 31482 w 142"/>
                  <a:gd name="T29" fmla="*/ 47223 h 142"/>
                  <a:gd name="T30" fmla="*/ 37921 w 142"/>
                  <a:gd name="T31" fmla="*/ 50442 h 142"/>
                  <a:gd name="T32" fmla="*/ 47223 w 142"/>
                  <a:gd name="T33" fmla="*/ 47223 h 142"/>
                  <a:gd name="T34" fmla="*/ 47223 w 142"/>
                  <a:gd name="T35" fmla="*/ 47223 h 142"/>
                  <a:gd name="T36" fmla="*/ 50442 w 142"/>
                  <a:gd name="T37" fmla="*/ 41141 h 142"/>
                  <a:gd name="T38" fmla="*/ 47223 w 142"/>
                  <a:gd name="T39" fmla="*/ 31482 h 142"/>
                  <a:gd name="T40" fmla="*/ 47223 w 142"/>
                  <a:gd name="T41" fmla="*/ 31482 h 142"/>
                  <a:gd name="T42" fmla="*/ 22180 w 142"/>
                  <a:gd name="T43" fmla="*/ 3220 h 1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2" h="142">
                    <a:moveTo>
                      <a:pt x="62" y="9"/>
                    </a:moveTo>
                    <a:lnTo>
                      <a:pt x="62" y="9"/>
                    </a:lnTo>
                    <a:lnTo>
                      <a:pt x="53" y="0"/>
                    </a:lnTo>
                    <a:lnTo>
                      <a:pt x="35" y="0"/>
                    </a:lnTo>
                    <a:lnTo>
                      <a:pt x="26" y="0"/>
                    </a:lnTo>
                    <a:lnTo>
                      <a:pt x="9" y="9"/>
                    </a:lnTo>
                    <a:lnTo>
                      <a:pt x="9" y="26"/>
                    </a:lnTo>
                    <a:lnTo>
                      <a:pt x="0" y="35"/>
                    </a:lnTo>
                    <a:lnTo>
                      <a:pt x="0" y="44"/>
                    </a:lnTo>
                    <a:lnTo>
                      <a:pt x="9" y="62"/>
                    </a:lnTo>
                    <a:lnTo>
                      <a:pt x="88" y="132"/>
                    </a:lnTo>
                    <a:lnTo>
                      <a:pt x="106" y="141"/>
                    </a:lnTo>
                    <a:lnTo>
                      <a:pt x="132" y="132"/>
                    </a:lnTo>
                    <a:lnTo>
                      <a:pt x="141" y="115"/>
                    </a:lnTo>
                    <a:lnTo>
                      <a:pt x="132" y="88"/>
                    </a:lnTo>
                    <a:lnTo>
                      <a:pt x="62"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15" name="Freeform 200"/>
              <p:cNvSpPr>
                <a:spLocks noChangeArrowheads="1"/>
              </p:cNvSpPr>
              <p:nvPr/>
            </p:nvSpPr>
            <p:spPr bwMode="auto">
              <a:xfrm>
                <a:off x="3494088" y="4219575"/>
                <a:ext cx="44450" cy="41275"/>
              </a:xfrm>
              <a:custGeom>
                <a:avLst/>
                <a:gdLst>
                  <a:gd name="T0" fmla="*/ 28092 w 125"/>
                  <a:gd name="T1" fmla="*/ 40919 h 116"/>
                  <a:gd name="T2" fmla="*/ 28092 w 125"/>
                  <a:gd name="T3" fmla="*/ 40919 h 116"/>
                  <a:gd name="T4" fmla="*/ 34493 w 125"/>
                  <a:gd name="T5" fmla="*/ 40919 h 116"/>
                  <a:gd name="T6" fmla="*/ 40894 w 125"/>
                  <a:gd name="T7" fmla="*/ 40919 h 116"/>
                  <a:gd name="T8" fmla="*/ 40894 w 125"/>
                  <a:gd name="T9" fmla="*/ 40919 h 116"/>
                  <a:gd name="T10" fmla="*/ 44094 w 125"/>
                  <a:gd name="T11" fmla="*/ 34514 h 116"/>
                  <a:gd name="T12" fmla="*/ 40894 w 125"/>
                  <a:gd name="T13" fmla="*/ 28466 h 116"/>
                  <a:gd name="T14" fmla="*/ 40894 w 125"/>
                  <a:gd name="T15" fmla="*/ 28466 h 116"/>
                  <a:gd name="T16" fmla="*/ 12446 w 125"/>
                  <a:gd name="T17" fmla="*/ 3202 h 116"/>
                  <a:gd name="T18" fmla="*/ 12446 w 125"/>
                  <a:gd name="T19" fmla="*/ 3202 h 116"/>
                  <a:gd name="T20" fmla="*/ 12446 w 125"/>
                  <a:gd name="T21" fmla="*/ 3202 h 116"/>
                  <a:gd name="T22" fmla="*/ 12446 w 125"/>
                  <a:gd name="T23" fmla="*/ 0 h 116"/>
                  <a:gd name="T24" fmla="*/ 12446 w 125"/>
                  <a:gd name="T25" fmla="*/ 0 h 116"/>
                  <a:gd name="T26" fmla="*/ 6401 w 125"/>
                  <a:gd name="T27" fmla="*/ 0 h 116"/>
                  <a:gd name="T28" fmla="*/ 0 w 125"/>
                  <a:gd name="T29" fmla="*/ 3202 h 116"/>
                  <a:gd name="T30" fmla="*/ 0 w 125"/>
                  <a:gd name="T31" fmla="*/ 3202 h 116"/>
                  <a:gd name="T32" fmla="*/ 0 w 125"/>
                  <a:gd name="T33" fmla="*/ 9607 h 116"/>
                  <a:gd name="T34" fmla="*/ 0 w 125"/>
                  <a:gd name="T35" fmla="*/ 15656 h 116"/>
                  <a:gd name="T36" fmla="*/ 28092 w 125"/>
                  <a:gd name="T37" fmla="*/ 40919 h 1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5" h="116">
                    <a:moveTo>
                      <a:pt x="79" y="115"/>
                    </a:moveTo>
                    <a:lnTo>
                      <a:pt x="79" y="115"/>
                    </a:lnTo>
                    <a:lnTo>
                      <a:pt x="97" y="115"/>
                    </a:lnTo>
                    <a:lnTo>
                      <a:pt x="115" y="115"/>
                    </a:lnTo>
                    <a:lnTo>
                      <a:pt x="124" y="97"/>
                    </a:lnTo>
                    <a:lnTo>
                      <a:pt x="115" y="80"/>
                    </a:lnTo>
                    <a:lnTo>
                      <a:pt x="35" y="9"/>
                    </a:lnTo>
                    <a:lnTo>
                      <a:pt x="35" y="0"/>
                    </a:lnTo>
                    <a:lnTo>
                      <a:pt x="18" y="0"/>
                    </a:lnTo>
                    <a:lnTo>
                      <a:pt x="0" y="9"/>
                    </a:lnTo>
                    <a:lnTo>
                      <a:pt x="0" y="27"/>
                    </a:lnTo>
                    <a:lnTo>
                      <a:pt x="0" y="44"/>
                    </a:lnTo>
                    <a:lnTo>
                      <a:pt x="79" y="1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16" name="Freeform 201"/>
              <p:cNvSpPr>
                <a:spLocks noChangeArrowheads="1"/>
              </p:cNvSpPr>
              <p:nvPr/>
            </p:nvSpPr>
            <p:spPr bwMode="auto">
              <a:xfrm>
                <a:off x="3579813" y="4298950"/>
                <a:ext cx="41275" cy="34925"/>
              </a:xfrm>
              <a:custGeom>
                <a:avLst/>
                <a:gdLst>
                  <a:gd name="T0" fmla="*/ 34514 w 116"/>
                  <a:gd name="T1" fmla="*/ 31361 h 98"/>
                  <a:gd name="T2" fmla="*/ 34514 w 116"/>
                  <a:gd name="T3" fmla="*/ 31361 h 98"/>
                  <a:gd name="T4" fmla="*/ 34514 w 116"/>
                  <a:gd name="T5" fmla="*/ 34569 h 98"/>
                  <a:gd name="T6" fmla="*/ 37717 w 116"/>
                  <a:gd name="T7" fmla="*/ 31361 h 98"/>
                  <a:gd name="T8" fmla="*/ 37717 w 116"/>
                  <a:gd name="T9" fmla="*/ 31361 h 98"/>
                  <a:gd name="T10" fmla="*/ 40919 w 116"/>
                  <a:gd name="T11" fmla="*/ 28154 h 98"/>
                  <a:gd name="T12" fmla="*/ 37717 w 116"/>
                  <a:gd name="T13" fmla="*/ 24946 h 98"/>
                  <a:gd name="T14" fmla="*/ 37717 w 116"/>
                  <a:gd name="T15" fmla="*/ 24946 h 98"/>
                  <a:gd name="T16" fmla="*/ 9607 w 116"/>
                  <a:gd name="T17" fmla="*/ 0 h 98"/>
                  <a:gd name="T18" fmla="*/ 9607 w 116"/>
                  <a:gd name="T19" fmla="*/ 0 h 98"/>
                  <a:gd name="T20" fmla="*/ 9607 w 116"/>
                  <a:gd name="T21" fmla="*/ 0 h 98"/>
                  <a:gd name="T22" fmla="*/ 9607 w 116"/>
                  <a:gd name="T23" fmla="*/ 0 h 98"/>
                  <a:gd name="T24" fmla="*/ 6405 w 116"/>
                  <a:gd name="T25" fmla="*/ 0 h 98"/>
                  <a:gd name="T26" fmla="*/ 3202 w 116"/>
                  <a:gd name="T27" fmla="*/ 3207 h 98"/>
                  <a:gd name="T28" fmla="*/ 3202 w 116"/>
                  <a:gd name="T29" fmla="*/ 3207 h 98"/>
                  <a:gd name="T30" fmla="*/ 0 w 116"/>
                  <a:gd name="T31" fmla="*/ 6058 h 98"/>
                  <a:gd name="T32" fmla="*/ 3202 w 116"/>
                  <a:gd name="T33" fmla="*/ 9266 h 98"/>
                  <a:gd name="T34" fmla="*/ 34514 w 116"/>
                  <a:gd name="T35" fmla="*/ 31361 h 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6" h="98">
                    <a:moveTo>
                      <a:pt x="97" y="88"/>
                    </a:moveTo>
                    <a:lnTo>
                      <a:pt x="97" y="88"/>
                    </a:lnTo>
                    <a:lnTo>
                      <a:pt x="97" y="97"/>
                    </a:lnTo>
                    <a:lnTo>
                      <a:pt x="106" y="88"/>
                    </a:lnTo>
                    <a:lnTo>
                      <a:pt x="115" y="79"/>
                    </a:lnTo>
                    <a:lnTo>
                      <a:pt x="106" y="70"/>
                    </a:lnTo>
                    <a:lnTo>
                      <a:pt x="27" y="0"/>
                    </a:lnTo>
                    <a:lnTo>
                      <a:pt x="18" y="0"/>
                    </a:lnTo>
                    <a:lnTo>
                      <a:pt x="9" y="9"/>
                    </a:lnTo>
                    <a:lnTo>
                      <a:pt x="0" y="17"/>
                    </a:lnTo>
                    <a:lnTo>
                      <a:pt x="9" y="26"/>
                    </a:lnTo>
                    <a:lnTo>
                      <a:pt x="97" y="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sp>
            <p:nvSpPr>
              <p:cNvPr id="317" name="Freeform 202"/>
              <p:cNvSpPr>
                <a:spLocks noChangeArrowheads="1"/>
              </p:cNvSpPr>
              <p:nvPr/>
            </p:nvSpPr>
            <p:spPr bwMode="auto">
              <a:xfrm>
                <a:off x="4862513" y="1733550"/>
                <a:ext cx="3255962" cy="5286375"/>
              </a:xfrm>
              <a:custGeom>
                <a:avLst/>
                <a:gdLst>
                  <a:gd name="T0" fmla="*/ 2865031 w 9045"/>
                  <a:gd name="T1" fmla="*/ 3131933 h 14683"/>
                  <a:gd name="T2" fmla="*/ 2823634 w 9045"/>
                  <a:gd name="T3" fmla="*/ 2697013 h 14683"/>
                  <a:gd name="T4" fmla="*/ 2703042 w 9045"/>
                  <a:gd name="T5" fmla="*/ 3310150 h 14683"/>
                  <a:gd name="T6" fmla="*/ 2696563 w 9045"/>
                  <a:gd name="T7" fmla="*/ 2306016 h 14683"/>
                  <a:gd name="T8" fmla="*/ 2629968 w 9045"/>
                  <a:gd name="T9" fmla="*/ 2807903 h 14683"/>
                  <a:gd name="T10" fmla="*/ 2470859 w 9045"/>
                  <a:gd name="T11" fmla="*/ 3065327 h 14683"/>
                  <a:gd name="T12" fmla="*/ 2045370 w 9045"/>
                  <a:gd name="T13" fmla="*/ 2576041 h 14683"/>
                  <a:gd name="T14" fmla="*/ 2048610 w 9045"/>
                  <a:gd name="T15" fmla="*/ 2556959 h 14683"/>
                  <a:gd name="T16" fmla="*/ 2038891 w 9045"/>
                  <a:gd name="T17" fmla="*/ 2436348 h 14683"/>
                  <a:gd name="T18" fmla="*/ 2416863 w 9045"/>
                  <a:gd name="T19" fmla="*/ 1629873 h 14683"/>
                  <a:gd name="T20" fmla="*/ 1946738 w 9045"/>
                  <a:gd name="T21" fmla="*/ 1153188 h 14683"/>
                  <a:gd name="T22" fmla="*/ 1794469 w 9045"/>
                  <a:gd name="T23" fmla="*/ 530690 h 14683"/>
                  <a:gd name="T24" fmla="*/ 1683237 w 9045"/>
                  <a:gd name="T25" fmla="*/ 1461377 h 14683"/>
                  <a:gd name="T26" fmla="*/ 1511889 w 9045"/>
                  <a:gd name="T27" fmla="*/ 15841 h 14683"/>
                  <a:gd name="T28" fmla="*/ 1406777 w 9045"/>
                  <a:gd name="T29" fmla="*/ 336632 h 14683"/>
                  <a:gd name="T30" fmla="*/ 1263868 w 9045"/>
                  <a:gd name="T31" fmla="*/ 1452016 h 14683"/>
                  <a:gd name="T32" fmla="*/ 1136797 w 9045"/>
                  <a:gd name="T33" fmla="*/ 1257958 h 14683"/>
                  <a:gd name="T34" fmla="*/ 1308504 w 9045"/>
                  <a:gd name="T35" fmla="*/ 1597830 h 14683"/>
                  <a:gd name="T36" fmla="*/ 1165595 w 9045"/>
                  <a:gd name="T37" fmla="*/ 1880816 h 14683"/>
                  <a:gd name="T38" fmla="*/ 1117718 w 9045"/>
                  <a:gd name="T39" fmla="*/ 1899898 h 14683"/>
                  <a:gd name="T40" fmla="*/ 841618 w 9045"/>
                  <a:gd name="T41" fmla="*/ 2029870 h 14683"/>
                  <a:gd name="T42" fmla="*/ 787622 w 9045"/>
                  <a:gd name="T43" fmla="*/ 2036351 h 14683"/>
                  <a:gd name="T44" fmla="*/ 660552 w 9045"/>
                  <a:gd name="T45" fmla="*/ 2159842 h 14683"/>
                  <a:gd name="T46" fmla="*/ 514402 w 9045"/>
                  <a:gd name="T47" fmla="*/ 2461911 h 14683"/>
                  <a:gd name="T48" fmla="*/ 733626 w 9045"/>
                  <a:gd name="T49" fmla="*/ 2846066 h 14683"/>
                  <a:gd name="T50" fmla="*/ 1384819 w 9045"/>
                  <a:gd name="T51" fmla="*/ 3405199 h 14683"/>
                  <a:gd name="T52" fmla="*/ 1683237 w 9045"/>
                  <a:gd name="T53" fmla="*/ 3951730 h 14683"/>
                  <a:gd name="T54" fmla="*/ 1578485 w 9045"/>
                  <a:gd name="T55" fmla="*/ 4444256 h 14683"/>
                  <a:gd name="T56" fmla="*/ 1003607 w 9045"/>
                  <a:gd name="T57" fmla="*/ 4904739 h 14683"/>
                  <a:gd name="T58" fmla="*/ 0 w 9045"/>
                  <a:gd name="T59" fmla="*/ 5286015 h 14683"/>
                  <a:gd name="T60" fmla="*/ 1120958 w 9045"/>
                  <a:gd name="T61" fmla="*/ 4892138 h 14683"/>
                  <a:gd name="T62" fmla="*/ 1654799 w 9045"/>
                  <a:gd name="T63" fmla="*/ 4428415 h 14683"/>
                  <a:gd name="T64" fmla="*/ 1743713 w 9045"/>
                  <a:gd name="T65" fmla="*/ 3942009 h 14683"/>
                  <a:gd name="T66" fmla="*/ 1432335 w 9045"/>
                  <a:gd name="T67" fmla="*/ 3364155 h 14683"/>
                  <a:gd name="T68" fmla="*/ 1524489 w 9045"/>
                  <a:gd name="T69" fmla="*/ 2982879 h 14683"/>
                  <a:gd name="T70" fmla="*/ 2185040 w 9045"/>
                  <a:gd name="T71" fmla="*/ 3011322 h 14683"/>
                  <a:gd name="T72" fmla="*/ 2642567 w 9045"/>
                  <a:gd name="T73" fmla="*/ 3271986 h 14683"/>
                  <a:gd name="T74" fmla="*/ 2325070 w 9045"/>
                  <a:gd name="T75" fmla="*/ 3338593 h 14683"/>
                  <a:gd name="T76" fmla="*/ 1864304 w 9045"/>
                  <a:gd name="T77" fmla="*/ 3640301 h 14683"/>
                  <a:gd name="T78" fmla="*/ 2293032 w 9045"/>
                  <a:gd name="T79" fmla="*/ 3408439 h 14683"/>
                  <a:gd name="T80" fmla="*/ 2820394 w 9045"/>
                  <a:gd name="T81" fmla="*/ 3395838 h 14683"/>
                  <a:gd name="T82" fmla="*/ 3255602 w 9045"/>
                  <a:gd name="T83" fmla="*/ 3691066 h 14683"/>
                  <a:gd name="T84" fmla="*/ 1673878 w 9045"/>
                  <a:gd name="T85" fmla="*/ 2398185 h 14683"/>
                  <a:gd name="T86" fmla="*/ 1155876 w 9045"/>
                  <a:gd name="T87" fmla="*/ 3097010 h 14683"/>
                  <a:gd name="T88" fmla="*/ 857457 w 9045"/>
                  <a:gd name="T89" fmla="*/ 2871629 h 14683"/>
                  <a:gd name="T90" fmla="*/ 590717 w 9045"/>
                  <a:gd name="T91" fmla="*/ 2556959 h 14683"/>
                  <a:gd name="T92" fmla="*/ 628514 w 9045"/>
                  <a:gd name="T93" fmla="*/ 2274333 h 14683"/>
                  <a:gd name="T94" fmla="*/ 1152636 w 9045"/>
                  <a:gd name="T95" fmla="*/ 1934821 h 14683"/>
                  <a:gd name="T96" fmla="*/ 1397418 w 9045"/>
                  <a:gd name="T97" fmla="*/ 965610 h 14683"/>
                  <a:gd name="T98" fmla="*/ 1603683 w 9045"/>
                  <a:gd name="T99" fmla="*/ 1188111 h 14683"/>
                  <a:gd name="T100" fmla="*/ 1641840 w 9045"/>
                  <a:gd name="T101" fmla="*/ 2420507 h 14683"/>
                  <a:gd name="T102" fmla="*/ 1587844 w 9045"/>
                  <a:gd name="T103" fmla="*/ 2522036 h 14683"/>
                  <a:gd name="T104" fmla="*/ 1626001 w 9045"/>
                  <a:gd name="T105" fmla="*/ 2569921 h 14683"/>
                  <a:gd name="T106" fmla="*/ 1705555 w 9045"/>
                  <a:gd name="T107" fmla="*/ 2525276 h 14683"/>
                  <a:gd name="T108" fmla="*/ 1708795 w 9045"/>
                  <a:gd name="T109" fmla="*/ 2569921 h 14683"/>
                  <a:gd name="T110" fmla="*/ 1762791 w 9045"/>
                  <a:gd name="T111" fmla="*/ 2556959 h 14683"/>
                  <a:gd name="T112" fmla="*/ 1711675 w 9045"/>
                  <a:gd name="T113" fmla="*/ 1960024 h 14683"/>
                  <a:gd name="T114" fmla="*/ 1854944 w 9045"/>
                  <a:gd name="T115" fmla="*/ 953009 h 14683"/>
                  <a:gd name="T116" fmla="*/ 2003974 w 9045"/>
                  <a:gd name="T117" fmla="*/ 2385583 h 14683"/>
                  <a:gd name="T118" fmla="*/ 2032771 w 9045"/>
                  <a:gd name="T119" fmla="*/ 2906552 h 146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045" h="14683">
                    <a:moveTo>
                      <a:pt x="8744" y="9776"/>
                    </a:moveTo>
                    <a:lnTo>
                      <a:pt x="8744" y="9776"/>
                    </a:lnTo>
                    <a:lnTo>
                      <a:pt x="8638" y="9679"/>
                    </a:lnTo>
                    <a:lnTo>
                      <a:pt x="8523" y="9591"/>
                    </a:lnTo>
                    <a:lnTo>
                      <a:pt x="8409" y="9511"/>
                    </a:lnTo>
                    <a:lnTo>
                      <a:pt x="8285" y="9432"/>
                    </a:lnTo>
                    <a:lnTo>
                      <a:pt x="8100" y="9352"/>
                    </a:lnTo>
                    <a:lnTo>
                      <a:pt x="7906" y="9282"/>
                    </a:lnTo>
                    <a:lnTo>
                      <a:pt x="7941" y="8991"/>
                    </a:lnTo>
                    <a:lnTo>
                      <a:pt x="7959" y="8699"/>
                    </a:lnTo>
                    <a:lnTo>
                      <a:pt x="7976" y="8391"/>
                    </a:lnTo>
                    <a:lnTo>
                      <a:pt x="7976" y="8091"/>
                    </a:lnTo>
                    <a:lnTo>
                      <a:pt x="7967" y="7791"/>
                    </a:lnTo>
                    <a:lnTo>
                      <a:pt x="7959" y="7491"/>
                    </a:lnTo>
                    <a:lnTo>
                      <a:pt x="7932" y="7182"/>
                    </a:lnTo>
                    <a:lnTo>
                      <a:pt x="7897" y="6882"/>
                    </a:lnTo>
                    <a:lnTo>
                      <a:pt x="7862" y="7182"/>
                    </a:lnTo>
                    <a:lnTo>
                      <a:pt x="7844" y="7491"/>
                    </a:lnTo>
                    <a:lnTo>
                      <a:pt x="7835" y="7791"/>
                    </a:lnTo>
                    <a:lnTo>
                      <a:pt x="7826" y="8091"/>
                    </a:lnTo>
                    <a:lnTo>
                      <a:pt x="7835" y="8391"/>
                    </a:lnTo>
                    <a:lnTo>
                      <a:pt x="7844" y="8699"/>
                    </a:lnTo>
                    <a:lnTo>
                      <a:pt x="7870" y="8991"/>
                    </a:lnTo>
                    <a:lnTo>
                      <a:pt x="7906" y="9273"/>
                    </a:lnTo>
                    <a:lnTo>
                      <a:pt x="7712" y="9229"/>
                    </a:lnTo>
                    <a:lnTo>
                      <a:pt x="7509" y="9194"/>
                    </a:lnTo>
                    <a:lnTo>
                      <a:pt x="7429" y="9061"/>
                    </a:lnTo>
                    <a:lnTo>
                      <a:pt x="7473" y="8664"/>
                    </a:lnTo>
                    <a:lnTo>
                      <a:pt x="7500" y="8267"/>
                    </a:lnTo>
                    <a:lnTo>
                      <a:pt x="7517" y="7799"/>
                    </a:lnTo>
                    <a:lnTo>
                      <a:pt x="7517" y="7332"/>
                    </a:lnTo>
                    <a:lnTo>
                      <a:pt x="7517" y="6864"/>
                    </a:lnTo>
                    <a:lnTo>
                      <a:pt x="7491" y="6405"/>
                    </a:lnTo>
                    <a:lnTo>
                      <a:pt x="7456" y="5938"/>
                    </a:lnTo>
                    <a:lnTo>
                      <a:pt x="7438" y="5700"/>
                    </a:lnTo>
                    <a:lnTo>
                      <a:pt x="7403" y="5471"/>
                    </a:lnTo>
                    <a:lnTo>
                      <a:pt x="7376" y="5700"/>
                    </a:lnTo>
                    <a:lnTo>
                      <a:pt x="7350" y="5938"/>
                    </a:lnTo>
                    <a:lnTo>
                      <a:pt x="7314" y="6405"/>
                    </a:lnTo>
                    <a:lnTo>
                      <a:pt x="7297" y="6864"/>
                    </a:lnTo>
                    <a:lnTo>
                      <a:pt x="7297" y="7332"/>
                    </a:lnTo>
                    <a:lnTo>
                      <a:pt x="7306" y="7799"/>
                    </a:lnTo>
                    <a:lnTo>
                      <a:pt x="7323" y="8267"/>
                    </a:lnTo>
                    <a:lnTo>
                      <a:pt x="7350" y="8629"/>
                    </a:lnTo>
                    <a:lnTo>
                      <a:pt x="7385" y="8999"/>
                    </a:lnTo>
                    <a:lnTo>
                      <a:pt x="7350" y="8946"/>
                    </a:lnTo>
                    <a:lnTo>
                      <a:pt x="7235" y="8823"/>
                    </a:lnTo>
                    <a:lnTo>
                      <a:pt x="7120" y="8708"/>
                    </a:lnTo>
                    <a:lnTo>
                      <a:pt x="6997" y="8611"/>
                    </a:lnTo>
                    <a:lnTo>
                      <a:pt x="6864" y="8514"/>
                    </a:lnTo>
                    <a:lnTo>
                      <a:pt x="6723" y="8435"/>
                    </a:lnTo>
                    <a:lnTo>
                      <a:pt x="6582" y="8355"/>
                    </a:lnTo>
                    <a:lnTo>
                      <a:pt x="6441" y="8293"/>
                    </a:lnTo>
                    <a:lnTo>
                      <a:pt x="6291" y="8232"/>
                    </a:lnTo>
                    <a:lnTo>
                      <a:pt x="6141" y="8179"/>
                    </a:lnTo>
                    <a:lnTo>
                      <a:pt x="5991" y="8143"/>
                    </a:lnTo>
                    <a:lnTo>
                      <a:pt x="5832" y="8108"/>
                    </a:lnTo>
                    <a:lnTo>
                      <a:pt x="5682" y="8082"/>
                    </a:lnTo>
                    <a:lnTo>
                      <a:pt x="5673" y="7138"/>
                    </a:lnTo>
                    <a:lnTo>
                      <a:pt x="5682" y="7155"/>
                    </a:lnTo>
                    <a:lnTo>
                      <a:pt x="5691" y="7155"/>
                    </a:lnTo>
                    <a:lnTo>
                      <a:pt x="5797" y="7164"/>
                    </a:lnTo>
                    <a:lnTo>
                      <a:pt x="5814" y="7155"/>
                    </a:lnTo>
                    <a:lnTo>
                      <a:pt x="5823" y="7146"/>
                    </a:lnTo>
                    <a:lnTo>
                      <a:pt x="5814" y="7129"/>
                    </a:lnTo>
                    <a:lnTo>
                      <a:pt x="5806" y="7120"/>
                    </a:lnTo>
                    <a:lnTo>
                      <a:pt x="5700" y="7102"/>
                    </a:lnTo>
                    <a:lnTo>
                      <a:pt x="5691" y="7102"/>
                    </a:lnTo>
                    <a:lnTo>
                      <a:pt x="5682" y="7111"/>
                    </a:lnTo>
                    <a:lnTo>
                      <a:pt x="5673" y="7129"/>
                    </a:lnTo>
                    <a:lnTo>
                      <a:pt x="5664" y="6811"/>
                    </a:lnTo>
                    <a:lnTo>
                      <a:pt x="5691" y="6811"/>
                    </a:lnTo>
                    <a:lnTo>
                      <a:pt x="5708" y="6802"/>
                    </a:lnTo>
                    <a:lnTo>
                      <a:pt x="5717" y="6793"/>
                    </a:lnTo>
                    <a:lnTo>
                      <a:pt x="5708" y="6776"/>
                    </a:lnTo>
                    <a:lnTo>
                      <a:pt x="5700" y="6767"/>
                    </a:lnTo>
                    <a:lnTo>
                      <a:pt x="5664" y="6767"/>
                    </a:lnTo>
                    <a:lnTo>
                      <a:pt x="5656" y="6617"/>
                    </a:lnTo>
                    <a:lnTo>
                      <a:pt x="5629" y="5762"/>
                    </a:lnTo>
                    <a:lnTo>
                      <a:pt x="5611" y="5338"/>
                    </a:lnTo>
                    <a:lnTo>
                      <a:pt x="5585" y="4906"/>
                    </a:lnTo>
                    <a:lnTo>
                      <a:pt x="5567" y="4721"/>
                    </a:lnTo>
                    <a:lnTo>
                      <a:pt x="6141" y="4615"/>
                    </a:lnTo>
                    <a:lnTo>
                      <a:pt x="6714" y="4527"/>
                    </a:lnTo>
                    <a:lnTo>
                      <a:pt x="7288" y="4447"/>
                    </a:lnTo>
                    <a:lnTo>
                      <a:pt x="7870" y="4377"/>
                    </a:lnTo>
                    <a:lnTo>
                      <a:pt x="7288" y="4421"/>
                    </a:lnTo>
                    <a:lnTo>
                      <a:pt x="6714" y="4483"/>
                    </a:lnTo>
                    <a:lnTo>
                      <a:pt x="6141" y="4562"/>
                    </a:lnTo>
                    <a:lnTo>
                      <a:pt x="5567" y="4650"/>
                    </a:lnTo>
                    <a:lnTo>
                      <a:pt x="5497" y="3927"/>
                    </a:lnTo>
                    <a:lnTo>
                      <a:pt x="5453" y="3565"/>
                    </a:lnTo>
                    <a:lnTo>
                      <a:pt x="5408" y="3203"/>
                    </a:lnTo>
                    <a:lnTo>
                      <a:pt x="5285" y="2356"/>
                    </a:lnTo>
                    <a:lnTo>
                      <a:pt x="5144" y="1509"/>
                    </a:lnTo>
                    <a:lnTo>
                      <a:pt x="5135" y="1482"/>
                    </a:lnTo>
                    <a:lnTo>
                      <a:pt x="5117" y="1465"/>
                    </a:lnTo>
                    <a:lnTo>
                      <a:pt x="5100" y="1447"/>
                    </a:lnTo>
                    <a:lnTo>
                      <a:pt x="5073" y="1438"/>
                    </a:lnTo>
                    <a:lnTo>
                      <a:pt x="5038" y="1438"/>
                    </a:lnTo>
                    <a:lnTo>
                      <a:pt x="5011" y="1456"/>
                    </a:lnTo>
                    <a:lnTo>
                      <a:pt x="4985" y="1474"/>
                    </a:lnTo>
                    <a:lnTo>
                      <a:pt x="4976" y="1509"/>
                    </a:lnTo>
                    <a:lnTo>
                      <a:pt x="4853" y="2312"/>
                    </a:lnTo>
                    <a:lnTo>
                      <a:pt x="4800" y="2718"/>
                    </a:lnTo>
                    <a:lnTo>
                      <a:pt x="4755" y="3115"/>
                    </a:lnTo>
                    <a:lnTo>
                      <a:pt x="4720" y="3521"/>
                    </a:lnTo>
                    <a:lnTo>
                      <a:pt x="4685" y="3927"/>
                    </a:lnTo>
                    <a:lnTo>
                      <a:pt x="4676" y="4059"/>
                    </a:lnTo>
                    <a:lnTo>
                      <a:pt x="4614" y="3291"/>
                    </a:lnTo>
                    <a:lnTo>
                      <a:pt x="4561" y="2753"/>
                    </a:lnTo>
                    <a:lnTo>
                      <a:pt x="4508" y="2215"/>
                    </a:lnTo>
                    <a:lnTo>
                      <a:pt x="4438" y="1677"/>
                    </a:lnTo>
                    <a:lnTo>
                      <a:pt x="4367" y="1138"/>
                    </a:lnTo>
                    <a:lnTo>
                      <a:pt x="4288" y="600"/>
                    </a:lnTo>
                    <a:lnTo>
                      <a:pt x="4200" y="71"/>
                    </a:lnTo>
                    <a:lnTo>
                      <a:pt x="4200" y="44"/>
                    </a:lnTo>
                    <a:lnTo>
                      <a:pt x="4182" y="18"/>
                    </a:lnTo>
                    <a:lnTo>
                      <a:pt x="4155" y="9"/>
                    </a:lnTo>
                    <a:lnTo>
                      <a:pt x="4129" y="0"/>
                    </a:lnTo>
                    <a:lnTo>
                      <a:pt x="4094" y="0"/>
                    </a:lnTo>
                    <a:lnTo>
                      <a:pt x="4067" y="9"/>
                    </a:lnTo>
                    <a:lnTo>
                      <a:pt x="4041" y="35"/>
                    </a:lnTo>
                    <a:lnTo>
                      <a:pt x="4032" y="71"/>
                    </a:lnTo>
                    <a:lnTo>
                      <a:pt x="3970" y="503"/>
                    </a:lnTo>
                    <a:lnTo>
                      <a:pt x="3908" y="935"/>
                    </a:lnTo>
                    <a:lnTo>
                      <a:pt x="3855" y="1368"/>
                    </a:lnTo>
                    <a:lnTo>
                      <a:pt x="3811" y="1800"/>
                    </a:lnTo>
                    <a:lnTo>
                      <a:pt x="3732" y="2665"/>
                    </a:lnTo>
                    <a:lnTo>
                      <a:pt x="3679" y="3538"/>
                    </a:lnTo>
                    <a:lnTo>
                      <a:pt x="3635" y="4341"/>
                    </a:lnTo>
                    <a:lnTo>
                      <a:pt x="3573" y="4174"/>
                    </a:lnTo>
                    <a:lnTo>
                      <a:pt x="3511" y="4033"/>
                    </a:lnTo>
                    <a:lnTo>
                      <a:pt x="3441" y="3891"/>
                    </a:lnTo>
                    <a:lnTo>
                      <a:pt x="3299" y="3618"/>
                    </a:lnTo>
                    <a:lnTo>
                      <a:pt x="3229" y="3477"/>
                    </a:lnTo>
                    <a:lnTo>
                      <a:pt x="3202" y="3406"/>
                    </a:lnTo>
                    <a:lnTo>
                      <a:pt x="3185" y="3327"/>
                    </a:lnTo>
                    <a:lnTo>
                      <a:pt x="3167" y="3371"/>
                    </a:lnTo>
                    <a:lnTo>
                      <a:pt x="3158" y="3406"/>
                    </a:lnTo>
                    <a:lnTo>
                      <a:pt x="3158" y="3494"/>
                    </a:lnTo>
                    <a:lnTo>
                      <a:pt x="3176" y="3574"/>
                    </a:lnTo>
                    <a:lnTo>
                      <a:pt x="3194" y="3653"/>
                    </a:lnTo>
                    <a:lnTo>
                      <a:pt x="3247" y="3812"/>
                    </a:lnTo>
                    <a:lnTo>
                      <a:pt x="3308" y="3953"/>
                    </a:lnTo>
                    <a:lnTo>
                      <a:pt x="3388" y="4094"/>
                    </a:lnTo>
                    <a:lnTo>
                      <a:pt x="3476" y="4227"/>
                    </a:lnTo>
                    <a:lnTo>
                      <a:pt x="3547" y="4333"/>
                    </a:lnTo>
                    <a:lnTo>
                      <a:pt x="3635" y="4438"/>
                    </a:lnTo>
                    <a:lnTo>
                      <a:pt x="3600" y="5109"/>
                    </a:lnTo>
                    <a:lnTo>
                      <a:pt x="3449" y="5162"/>
                    </a:lnTo>
                    <a:lnTo>
                      <a:pt x="3414" y="5162"/>
                    </a:lnTo>
                    <a:lnTo>
                      <a:pt x="3405" y="5171"/>
                    </a:lnTo>
                    <a:lnTo>
                      <a:pt x="3238" y="5233"/>
                    </a:lnTo>
                    <a:lnTo>
                      <a:pt x="3238" y="5224"/>
                    </a:lnTo>
                    <a:lnTo>
                      <a:pt x="3229" y="5215"/>
                    </a:lnTo>
                    <a:lnTo>
                      <a:pt x="3211" y="5215"/>
                    </a:lnTo>
                    <a:lnTo>
                      <a:pt x="3105" y="5241"/>
                    </a:lnTo>
                    <a:lnTo>
                      <a:pt x="3097" y="5250"/>
                    </a:lnTo>
                    <a:lnTo>
                      <a:pt x="3088" y="5268"/>
                    </a:lnTo>
                    <a:lnTo>
                      <a:pt x="3097" y="5277"/>
                    </a:lnTo>
                    <a:lnTo>
                      <a:pt x="3105" y="5277"/>
                    </a:lnTo>
                    <a:lnTo>
                      <a:pt x="2849" y="5383"/>
                    </a:lnTo>
                    <a:lnTo>
                      <a:pt x="2602" y="5497"/>
                    </a:lnTo>
                    <a:lnTo>
                      <a:pt x="2585" y="5497"/>
                    </a:lnTo>
                    <a:lnTo>
                      <a:pt x="2488" y="5533"/>
                    </a:lnTo>
                    <a:lnTo>
                      <a:pt x="2479" y="5533"/>
                    </a:lnTo>
                    <a:lnTo>
                      <a:pt x="2470" y="5550"/>
                    </a:lnTo>
                    <a:lnTo>
                      <a:pt x="2461" y="5568"/>
                    </a:lnTo>
                    <a:lnTo>
                      <a:pt x="2338" y="5638"/>
                    </a:lnTo>
                    <a:lnTo>
                      <a:pt x="2338" y="5630"/>
                    </a:lnTo>
                    <a:lnTo>
                      <a:pt x="2329" y="5621"/>
                    </a:lnTo>
                    <a:lnTo>
                      <a:pt x="2311" y="5612"/>
                    </a:lnTo>
                    <a:lnTo>
                      <a:pt x="2302" y="5612"/>
                    </a:lnTo>
                    <a:lnTo>
                      <a:pt x="2285" y="5612"/>
                    </a:lnTo>
                    <a:lnTo>
                      <a:pt x="2188" y="5656"/>
                    </a:lnTo>
                    <a:lnTo>
                      <a:pt x="2170" y="5665"/>
                    </a:lnTo>
                    <a:lnTo>
                      <a:pt x="2161" y="5683"/>
                    </a:lnTo>
                    <a:lnTo>
                      <a:pt x="2161" y="5691"/>
                    </a:lnTo>
                    <a:lnTo>
                      <a:pt x="2161" y="5709"/>
                    </a:lnTo>
                    <a:lnTo>
                      <a:pt x="2188" y="5727"/>
                    </a:lnTo>
                    <a:lnTo>
                      <a:pt x="2073" y="5805"/>
                    </a:lnTo>
                    <a:lnTo>
                      <a:pt x="1949" y="5893"/>
                    </a:lnTo>
                    <a:lnTo>
                      <a:pt x="1835" y="5999"/>
                    </a:lnTo>
                    <a:lnTo>
                      <a:pt x="1720" y="6105"/>
                    </a:lnTo>
                    <a:lnTo>
                      <a:pt x="1623" y="6229"/>
                    </a:lnTo>
                    <a:lnTo>
                      <a:pt x="1579" y="6299"/>
                    </a:lnTo>
                    <a:lnTo>
                      <a:pt x="1535" y="6370"/>
                    </a:lnTo>
                    <a:lnTo>
                      <a:pt x="1499" y="6440"/>
                    </a:lnTo>
                    <a:lnTo>
                      <a:pt x="1473" y="6520"/>
                    </a:lnTo>
                    <a:lnTo>
                      <a:pt x="1455" y="6599"/>
                    </a:lnTo>
                    <a:lnTo>
                      <a:pt x="1438" y="6679"/>
                    </a:lnTo>
                    <a:lnTo>
                      <a:pt x="1429" y="6758"/>
                    </a:lnTo>
                    <a:lnTo>
                      <a:pt x="1429" y="6838"/>
                    </a:lnTo>
                    <a:lnTo>
                      <a:pt x="1438" y="6917"/>
                    </a:lnTo>
                    <a:lnTo>
                      <a:pt x="1446" y="6996"/>
                    </a:lnTo>
                    <a:lnTo>
                      <a:pt x="1464" y="7076"/>
                    </a:lnTo>
                    <a:lnTo>
                      <a:pt x="1491" y="7155"/>
                    </a:lnTo>
                    <a:lnTo>
                      <a:pt x="1561" y="7305"/>
                    </a:lnTo>
                    <a:lnTo>
                      <a:pt x="1632" y="7438"/>
                    </a:lnTo>
                    <a:lnTo>
                      <a:pt x="1729" y="7561"/>
                    </a:lnTo>
                    <a:lnTo>
                      <a:pt x="1826" y="7685"/>
                    </a:lnTo>
                    <a:lnTo>
                      <a:pt x="1932" y="7799"/>
                    </a:lnTo>
                    <a:lnTo>
                      <a:pt x="2038" y="7905"/>
                    </a:lnTo>
                    <a:lnTo>
                      <a:pt x="2152" y="8011"/>
                    </a:lnTo>
                    <a:lnTo>
                      <a:pt x="2267" y="8108"/>
                    </a:lnTo>
                    <a:lnTo>
                      <a:pt x="2523" y="8285"/>
                    </a:lnTo>
                    <a:lnTo>
                      <a:pt x="2761" y="8461"/>
                    </a:lnTo>
                    <a:lnTo>
                      <a:pt x="2991" y="8646"/>
                    </a:lnTo>
                    <a:lnTo>
                      <a:pt x="3220" y="8832"/>
                    </a:lnTo>
                    <a:lnTo>
                      <a:pt x="3432" y="9035"/>
                    </a:lnTo>
                    <a:lnTo>
                      <a:pt x="3644" y="9246"/>
                    </a:lnTo>
                    <a:lnTo>
                      <a:pt x="3847" y="9458"/>
                    </a:lnTo>
                    <a:lnTo>
                      <a:pt x="4032" y="9688"/>
                    </a:lnTo>
                    <a:lnTo>
                      <a:pt x="4208" y="9926"/>
                    </a:lnTo>
                    <a:lnTo>
                      <a:pt x="4288" y="10049"/>
                    </a:lnTo>
                    <a:lnTo>
                      <a:pt x="4367" y="10173"/>
                    </a:lnTo>
                    <a:lnTo>
                      <a:pt x="4438" y="10297"/>
                    </a:lnTo>
                    <a:lnTo>
                      <a:pt x="4500" y="10429"/>
                    </a:lnTo>
                    <a:lnTo>
                      <a:pt x="4561" y="10561"/>
                    </a:lnTo>
                    <a:lnTo>
                      <a:pt x="4605" y="10702"/>
                    </a:lnTo>
                    <a:lnTo>
                      <a:pt x="4650" y="10835"/>
                    </a:lnTo>
                    <a:lnTo>
                      <a:pt x="4676" y="10976"/>
                    </a:lnTo>
                    <a:lnTo>
                      <a:pt x="4703" y="11117"/>
                    </a:lnTo>
                    <a:lnTo>
                      <a:pt x="4711" y="11267"/>
                    </a:lnTo>
                    <a:lnTo>
                      <a:pt x="4711" y="11408"/>
                    </a:lnTo>
                    <a:lnTo>
                      <a:pt x="4694" y="11550"/>
                    </a:lnTo>
                    <a:lnTo>
                      <a:pt x="4676" y="11691"/>
                    </a:lnTo>
                    <a:lnTo>
                      <a:pt x="4641" y="11832"/>
                    </a:lnTo>
                    <a:lnTo>
                      <a:pt x="4588" y="11964"/>
                    </a:lnTo>
                    <a:lnTo>
                      <a:pt x="4526" y="12097"/>
                    </a:lnTo>
                    <a:lnTo>
                      <a:pt x="4464" y="12220"/>
                    </a:lnTo>
                    <a:lnTo>
                      <a:pt x="4385" y="12344"/>
                    </a:lnTo>
                    <a:lnTo>
                      <a:pt x="4297" y="12458"/>
                    </a:lnTo>
                    <a:lnTo>
                      <a:pt x="4208" y="12573"/>
                    </a:lnTo>
                    <a:lnTo>
                      <a:pt x="4111" y="12688"/>
                    </a:lnTo>
                    <a:lnTo>
                      <a:pt x="4005" y="12785"/>
                    </a:lnTo>
                    <a:lnTo>
                      <a:pt x="3900" y="12891"/>
                    </a:lnTo>
                    <a:lnTo>
                      <a:pt x="3785" y="12979"/>
                    </a:lnTo>
                    <a:lnTo>
                      <a:pt x="3555" y="13164"/>
                    </a:lnTo>
                    <a:lnTo>
                      <a:pt x="3308" y="13332"/>
                    </a:lnTo>
                    <a:lnTo>
                      <a:pt x="3052" y="13482"/>
                    </a:lnTo>
                    <a:lnTo>
                      <a:pt x="2788" y="13623"/>
                    </a:lnTo>
                    <a:lnTo>
                      <a:pt x="2523" y="13764"/>
                    </a:lnTo>
                    <a:lnTo>
                      <a:pt x="2258" y="13888"/>
                    </a:lnTo>
                    <a:lnTo>
                      <a:pt x="1976" y="14003"/>
                    </a:lnTo>
                    <a:lnTo>
                      <a:pt x="1702" y="14117"/>
                    </a:lnTo>
                    <a:lnTo>
                      <a:pt x="1420" y="14223"/>
                    </a:lnTo>
                    <a:lnTo>
                      <a:pt x="1138" y="14320"/>
                    </a:lnTo>
                    <a:lnTo>
                      <a:pt x="574" y="14506"/>
                    </a:lnTo>
                    <a:lnTo>
                      <a:pt x="0" y="14682"/>
                    </a:lnTo>
                    <a:lnTo>
                      <a:pt x="583" y="14541"/>
                    </a:lnTo>
                    <a:lnTo>
                      <a:pt x="1155" y="14373"/>
                    </a:lnTo>
                    <a:lnTo>
                      <a:pt x="1446" y="14285"/>
                    </a:lnTo>
                    <a:lnTo>
                      <a:pt x="1729" y="14188"/>
                    </a:lnTo>
                    <a:lnTo>
                      <a:pt x="2011" y="14082"/>
                    </a:lnTo>
                    <a:lnTo>
                      <a:pt x="2294" y="13976"/>
                    </a:lnTo>
                    <a:lnTo>
                      <a:pt x="2567" y="13853"/>
                    </a:lnTo>
                    <a:lnTo>
                      <a:pt x="2841" y="13729"/>
                    </a:lnTo>
                    <a:lnTo>
                      <a:pt x="3114" y="13588"/>
                    </a:lnTo>
                    <a:lnTo>
                      <a:pt x="3370" y="13438"/>
                    </a:lnTo>
                    <a:lnTo>
                      <a:pt x="3626" y="13270"/>
                    </a:lnTo>
                    <a:lnTo>
                      <a:pt x="3873" y="13094"/>
                    </a:lnTo>
                    <a:lnTo>
                      <a:pt x="3988" y="12997"/>
                    </a:lnTo>
                    <a:lnTo>
                      <a:pt x="4102" y="12891"/>
                    </a:lnTo>
                    <a:lnTo>
                      <a:pt x="4217" y="12785"/>
                    </a:lnTo>
                    <a:lnTo>
                      <a:pt x="4323" y="12670"/>
                    </a:lnTo>
                    <a:lnTo>
                      <a:pt x="4420" y="12555"/>
                    </a:lnTo>
                    <a:lnTo>
                      <a:pt x="4508" y="12432"/>
                    </a:lnTo>
                    <a:lnTo>
                      <a:pt x="4597" y="12300"/>
                    </a:lnTo>
                    <a:lnTo>
                      <a:pt x="4667" y="12167"/>
                    </a:lnTo>
                    <a:lnTo>
                      <a:pt x="4738" y="12026"/>
                    </a:lnTo>
                    <a:lnTo>
                      <a:pt x="4791" y="11876"/>
                    </a:lnTo>
                    <a:lnTo>
                      <a:pt x="4835" y="11726"/>
                    </a:lnTo>
                    <a:lnTo>
                      <a:pt x="4861" y="11567"/>
                    </a:lnTo>
                    <a:lnTo>
                      <a:pt x="4879" y="11417"/>
                    </a:lnTo>
                    <a:lnTo>
                      <a:pt x="4879" y="11258"/>
                    </a:lnTo>
                    <a:lnTo>
                      <a:pt x="4870" y="11099"/>
                    </a:lnTo>
                    <a:lnTo>
                      <a:pt x="4844" y="10949"/>
                    </a:lnTo>
                    <a:lnTo>
                      <a:pt x="4817" y="10799"/>
                    </a:lnTo>
                    <a:lnTo>
                      <a:pt x="4773" y="10649"/>
                    </a:lnTo>
                    <a:lnTo>
                      <a:pt x="4720" y="10499"/>
                    </a:lnTo>
                    <a:lnTo>
                      <a:pt x="4658" y="10358"/>
                    </a:lnTo>
                    <a:lnTo>
                      <a:pt x="4588" y="10217"/>
                    </a:lnTo>
                    <a:lnTo>
                      <a:pt x="4517" y="10085"/>
                    </a:lnTo>
                    <a:lnTo>
                      <a:pt x="4438" y="9952"/>
                    </a:lnTo>
                    <a:lnTo>
                      <a:pt x="4350" y="9829"/>
                    </a:lnTo>
                    <a:lnTo>
                      <a:pt x="4173" y="9582"/>
                    </a:lnTo>
                    <a:lnTo>
                      <a:pt x="3979" y="9344"/>
                    </a:lnTo>
                    <a:lnTo>
                      <a:pt x="3802" y="9149"/>
                    </a:lnTo>
                    <a:lnTo>
                      <a:pt x="3608" y="8964"/>
                    </a:lnTo>
                    <a:lnTo>
                      <a:pt x="3414" y="8779"/>
                    </a:lnTo>
                    <a:lnTo>
                      <a:pt x="3211" y="8602"/>
                    </a:lnTo>
                    <a:lnTo>
                      <a:pt x="3352" y="8541"/>
                    </a:lnTo>
                    <a:lnTo>
                      <a:pt x="3502" y="8479"/>
                    </a:lnTo>
                    <a:lnTo>
                      <a:pt x="3644" y="8435"/>
                    </a:lnTo>
                    <a:lnTo>
                      <a:pt x="3785" y="8382"/>
                    </a:lnTo>
                    <a:lnTo>
                      <a:pt x="3935" y="8346"/>
                    </a:lnTo>
                    <a:lnTo>
                      <a:pt x="4085" y="8311"/>
                    </a:lnTo>
                    <a:lnTo>
                      <a:pt x="4235" y="8285"/>
                    </a:lnTo>
                    <a:lnTo>
                      <a:pt x="4385" y="8258"/>
                    </a:lnTo>
                    <a:lnTo>
                      <a:pt x="4535" y="8241"/>
                    </a:lnTo>
                    <a:lnTo>
                      <a:pt x="4694" y="8232"/>
                    </a:lnTo>
                    <a:lnTo>
                      <a:pt x="4844" y="8223"/>
                    </a:lnTo>
                    <a:lnTo>
                      <a:pt x="5003" y="8223"/>
                    </a:lnTo>
                    <a:lnTo>
                      <a:pt x="5311" y="8241"/>
                    </a:lnTo>
                    <a:lnTo>
                      <a:pt x="5620" y="8276"/>
                    </a:lnTo>
                    <a:lnTo>
                      <a:pt x="5770" y="8293"/>
                    </a:lnTo>
                    <a:lnTo>
                      <a:pt x="5920" y="8329"/>
                    </a:lnTo>
                    <a:lnTo>
                      <a:pt x="6070" y="8364"/>
                    </a:lnTo>
                    <a:lnTo>
                      <a:pt x="6220" y="8408"/>
                    </a:lnTo>
                    <a:lnTo>
                      <a:pt x="6361" y="8461"/>
                    </a:lnTo>
                    <a:lnTo>
                      <a:pt x="6503" y="8514"/>
                    </a:lnTo>
                    <a:lnTo>
                      <a:pt x="6644" y="8576"/>
                    </a:lnTo>
                    <a:lnTo>
                      <a:pt x="6776" y="8646"/>
                    </a:lnTo>
                    <a:lnTo>
                      <a:pt x="6909" y="8726"/>
                    </a:lnTo>
                    <a:lnTo>
                      <a:pt x="7041" y="8814"/>
                    </a:lnTo>
                    <a:lnTo>
                      <a:pt x="7156" y="8911"/>
                    </a:lnTo>
                    <a:lnTo>
                      <a:pt x="7270" y="9008"/>
                    </a:lnTo>
                    <a:lnTo>
                      <a:pt x="7341" y="9088"/>
                    </a:lnTo>
                    <a:lnTo>
                      <a:pt x="7412" y="9158"/>
                    </a:lnTo>
                    <a:lnTo>
                      <a:pt x="7412" y="9185"/>
                    </a:lnTo>
                    <a:lnTo>
                      <a:pt x="7288" y="9176"/>
                    </a:lnTo>
                    <a:lnTo>
                      <a:pt x="7173" y="9176"/>
                    </a:lnTo>
                    <a:lnTo>
                      <a:pt x="7023" y="9176"/>
                    </a:lnTo>
                    <a:lnTo>
                      <a:pt x="6882" y="9194"/>
                    </a:lnTo>
                    <a:lnTo>
                      <a:pt x="6741" y="9211"/>
                    </a:lnTo>
                    <a:lnTo>
                      <a:pt x="6600" y="9238"/>
                    </a:lnTo>
                    <a:lnTo>
                      <a:pt x="6459" y="9273"/>
                    </a:lnTo>
                    <a:lnTo>
                      <a:pt x="6326" y="9317"/>
                    </a:lnTo>
                    <a:lnTo>
                      <a:pt x="6185" y="9361"/>
                    </a:lnTo>
                    <a:lnTo>
                      <a:pt x="6061" y="9414"/>
                    </a:lnTo>
                    <a:lnTo>
                      <a:pt x="5929" y="9476"/>
                    </a:lnTo>
                    <a:lnTo>
                      <a:pt x="5806" y="9546"/>
                    </a:lnTo>
                    <a:lnTo>
                      <a:pt x="5682" y="9626"/>
                    </a:lnTo>
                    <a:lnTo>
                      <a:pt x="5567" y="9705"/>
                    </a:lnTo>
                    <a:lnTo>
                      <a:pt x="5461" y="9802"/>
                    </a:lnTo>
                    <a:lnTo>
                      <a:pt x="5356" y="9899"/>
                    </a:lnTo>
                    <a:lnTo>
                      <a:pt x="5258" y="10005"/>
                    </a:lnTo>
                    <a:lnTo>
                      <a:pt x="5179" y="10111"/>
                    </a:lnTo>
                    <a:lnTo>
                      <a:pt x="5285" y="10023"/>
                    </a:lnTo>
                    <a:lnTo>
                      <a:pt x="5391" y="9935"/>
                    </a:lnTo>
                    <a:lnTo>
                      <a:pt x="5506" y="9855"/>
                    </a:lnTo>
                    <a:lnTo>
                      <a:pt x="5620" y="9785"/>
                    </a:lnTo>
                    <a:lnTo>
                      <a:pt x="5744" y="9714"/>
                    </a:lnTo>
                    <a:lnTo>
                      <a:pt x="5858" y="9652"/>
                    </a:lnTo>
                    <a:lnTo>
                      <a:pt x="5982" y="9599"/>
                    </a:lnTo>
                    <a:lnTo>
                      <a:pt x="6114" y="9555"/>
                    </a:lnTo>
                    <a:lnTo>
                      <a:pt x="6238" y="9511"/>
                    </a:lnTo>
                    <a:lnTo>
                      <a:pt x="6370" y="9467"/>
                    </a:lnTo>
                    <a:lnTo>
                      <a:pt x="6503" y="9441"/>
                    </a:lnTo>
                    <a:lnTo>
                      <a:pt x="6635" y="9414"/>
                    </a:lnTo>
                    <a:lnTo>
                      <a:pt x="6767" y="9388"/>
                    </a:lnTo>
                    <a:lnTo>
                      <a:pt x="6900" y="9370"/>
                    </a:lnTo>
                    <a:lnTo>
                      <a:pt x="7041" y="9361"/>
                    </a:lnTo>
                    <a:lnTo>
                      <a:pt x="7173" y="9361"/>
                    </a:lnTo>
                    <a:lnTo>
                      <a:pt x="7306" y="9361"/>
                    </a:lnTo>
                    <a:lnTo>
                      <a:pt x="7438" y="9370"/>
                    </a:lnTo>
                    <a:lnTo>
                      <a:pt x="7579" y="9388"/>
                    </a:lnTo>
                    <a:lnTo>
                      <a:pt x="7712" y="9405"/>
                    </a:lnTo>
                    <a:lnTo>
                      <a:pt x="7835" y="9432"/>
                    </a:lnTo>
                    <a:lnTo>
                      <a:pt x="7967" y="9467"/>
                    </a:lnTo>
                    <a:lnTo>
                      <a:pt x="8091" y="9511"/>
                    </a:lnTo>
                    <a:lnTo>
                      <a:pt x="8223" y="9564"/>
                    </a:lnTo>
                    <a:lnTo>
                      <a:pt x="8338" y="9626"/>
                    </a:lnTo>
                    <a:lnTo>
                      <a:pt x="8462" y="9688"/>
                    </a:lnTo>
                    <a:lnTo>
                      <a:pt x="8576" y="9767"/>
                    </a:lnTo>
                    <a:lnTo>
                      <a:pt x="8682" y="9846"/>
                    </a:lnTo>
                    <a:lnTo>
                      <a:pt x="8788" y="9935"/>
                    </a:lnTo>
                    <a:lnTo>
                      <a:pt x="8876" y="10032"/>
                    </a:lnTo>
                    <a:lnTo>
                      <a:pt x="8965" y="10138"/>
                    </a:lnTo>
                    <a:lnTo>
                      <a:pt x="9044" y="10252"/>
                    </a:lnTo>
                    <a:lnTo>
                      <a:pt x="8991" y="10120"/>
                    </a:lnTo>
                    <a:lnTo>
                      <a:pt x="8920" y="9997"/>
                    </a:lnTo>
                    <a:lnTo>
                      <a:pt x="8841" y="9882"/>
                    </a:lnTo>
                    <a:lnTo>
                      <a:pt x="8744" y="9776"/>
                    </a:lnTo>
                    <a:close/>
                    <a:moveTo>
                      <a:pt x="4667" y="6361"/>
                    </a:moveTo>
                    <a:lnTo>
                      <a:pt x="4667" y="6361"/>
                    </a:lnTo>
                    <a:lnTo>
                      <a:pt x="4676" y="6070"/>
                    </a:lnTo>
                    <a:lnTo>
                      <a:pt x="4711" y="6529"/>
                    </a:lnTo>
                    <a:lnTo>
                      <a:pt x="4720" y="6670"/>
                    </a:lnTo>
                    <a:lnTo>
                      <a:pt x="4650" y="6661"/>
                    </a:lnTo>
                    <a:lnTo>
                      <a:pt x="4667" y="6361"/>
                    </a:lnTo>
                    <a:close/>
                    <a:moveTo>
                      <a:pt x="4358" y="8108"/>
                    </a:moveTo>
                    <a:lnTo>
                      <a:pt x="4358" y="8108"/>
                    </a:lnTo>
                    <a:lnTo>
                      <a:pt x="4208" y="8143"/>
                    </a:lnTo>
                    <a:lnTo>
                      <a:pt x="4050" y="8179"/>
                    </a:lnTo>
                    <a:lnTo>
                      <a:pt x="3900" y="8232"/>
                    </a:lnTo>
                    <a:lnTo>
                      <a:pt x="3758" y="8293"/>
                    </a:lnTo>
                    <a:lnTo>
                      <a:pt x="3608" y="8355"/>
                    </a:lnTo>
                    <a:lnTo>
                      <a:pt x="3476" y="8426"/>
                    </a:lnTo>
                    <a:lnTo>
                      <a:pt x="3335" y="8514"/>
                    </a:lnTo>
                    <a:lnTo>
                      <a:pt x="3211" y="8602"/>
                    </a:lnTo>
                    <a:lnTo>
                      <a:pt x="3097" y="8505"/>
                    </a:lnTo>
                    <a:lnTo>
                      <a:pt x="2858" y="8320"/>
                    </a:lnTo>
                    <a:lnTo>
                      <a:pt x="2620" y="8143"/>
                    </a:lnTo>
                    <a:lnTo>
                      <a:pt x="2496" y="8055"/>
                    </a:lnTo>
                    <a:lnTo>
                      <a:pt x="2426" y="8011"/>
                    </a:lnTo>
                    <a:lnTo>
                      <a:pt x="2399" y="7993"/>
                    </a:lnTo>
                    <a:lnTo>
                      <a:pt x="2382" y="7985"/>
                    </a:lnTo>
                    <a:lnTo>
                      <a:pt x="2382" y="7976"/>
                    </a:lnTo>
                    <a:lnTo>
                      <a:pt x="2373" y="7976"/>
                    </a:lnTo>
                    <a:lnTo>
                      <a:pt x="2258" y="7888"/>
                    </a:lnTo>
                    <a:lnTo>
                      <a:pt x="2152" y="7782"/>
                    </a:lnTo>
                    <a:lnTo>
                      <a:pt x="2046" y="7685"/>
                    </a:lnTo>
                    <a:lnTo>
                      <a:pt x="1949" y="7579"/>
                    </a:lnTo>
                    <a:lnTo>
                      <a:pt x="1852" y="7464"/>
                    </a:lnTo>
                    <a:lnTo>
                      <a:pt x="1773" y="7349"/>
                    </a:lnTo>
                    <a:lnTo>
                      <a:pt x="1693" y="7226"/>
                    </a:lnTo>
                    <a:lnTo>
                      <a:pt x="1641" y="7102"/>
                    </a:lnTo>
                    <a:lnTo>
                      <a:pt x="1596" y="6970"/>
                    </a:lnTo>
                    <a:lnTo>
                      <a:pt x="1588" y="6899"/>
                    </a:lnTo>
                    <a:lnTo>
                      <a:pt x="1579" y="6829"/>
                    </a:lnTo>
                    <a:lnTo>
                      <a:pt x="1579" y="6767"/>
                    </a:lnTo>
                    <a:lnTo>
                      <a:pt x="1588" y="6696"/>
                    </a:lnTo>
                    <a:lnTo>
                      <a:pt x="1596" y="6626"/>
                    </a:lnTo>
                    <a:lnTo>
                      <a:pt x="1614" y="6564"/>
                    </a:lnTo>
                    <a:lnTo>
                      <a:pt x="1641" y="6502"/>
                    </a:lnTo>
                    <a:lnTo>
                      <a:pt x="1676" y="6440"/>
                    </a:lnTo>
                    <a:lnTo>
                      <a:pt x="1746" y="6317"/>
                    </a:lnTo>
                    <a:lnTo>
                      <a:pt x="1835" y="6202"/>
                    </a:lnTo>
                    <a:lnTo>
                      <a:pt x="1932" y="6105"/>
                    </a:lnTo>
                    <a:lnTo>
                      <a:pt x="2038" y="6008"/>
                    </a:lnTo>
                    <a:lnTo>
                      <a:pt x="2152" y="5920"/>
                    </a:lnTo>
                    <a:lnTo>
                      <a:pt x="2276" y="5832"/>
                    </a:lnTo>
                    <a:lnTo>
                      <a:pt x="2399" y="5753"/>
                    </a:lnTo>
                    <a:lnTo>
                      <a:pt x="2523" y="5683"/>
                    </a:lnTo>
                    <a:lnTo>
                      <a:pt x="2655" y="5612"/>
                    </a:lnTo>
                    <a:lnTo>
                      <a:pt x="2929" y="5488"/>
                    </a:lnTo>
                    <a:lnTo>
                      <a:pt x="3202" y="5374"/>
                    </a:lnTo>
                    <a:lnTo>
                      <a:pt x="3600" y="5233"/>
                    </a:lnTo>
                    <a:lnTo>
                      <a:pt x="3591" y="5277"/>
                    </a:lnTo>
                    <a:lnTo>
                      <a:pt x="3529" y="7014"/>
                    </a:lnTo>
                    <a:lnTo>
                      <a:pt x="3608" y="6149"/>
                    </a:lnTo>
                    <a:lnTo>
                      <a:pt x="3670" y="5277"/>
                    </a:lnTo>
                    <a:lnTo>
                      <a:pt x="3741" y="4412"/>
                    </a:lnTo>
                    <a:lnTo>
                      <a:pt x="3802" y="3547"/>
                    </a:lnTo>
                    <a:lnTo>
                      <a:pt x="3882" y="2682"/>
                    </a:lnTo>
                    <a:lnTo>
                      <a:pt x="3970" y="1818"/>
                    </a:lnTo>
                    <a:lnTo>
                      <a:pt x="4023" y="1385"/>
                    </a:lnTo>
                    <a:lnTo>
                      <a:pt x="4076" y="953"/>
                    </a:lnTo>
                    <a:lnTo>
                      <a:pt x="4120" y="644"/>
                    </a:lnTo>
                    <a:lnTo>
                      <a:pt x="4235" y="1438"/>
                    </a:lnTo>
                    <a:lnTo>
                      <a:pt x="4332" y="2232"/>
                    </a:lnTo>
                    <a:lnTo>
                      <a:pt x="4455" y="3300"/>
                    </a:lnTo>
                    <a:lnTo>
                      <a:pt x="4553" y="4377"/>
                    </a:lnTo>
                    <a:lnTo>
                      <a:pt x="4614" y="5162"/>
                    </a:lnTo>
                    <a:lnTo>
                      <a:pt x="4605" y="5550"/>
                    </a:lnTo>
                    <a:lnTo>
                      <a:pt x="4588" y="6352"/>
                    </a:lnTo>
                    <a:lnTo>
                      <a:pt x="4579" y="6679"/>
                    </a:lnTo>
                    <a:lnTo>
                      <a:pt x="4570" y="6696"/>
                    </a:lnTo>
                    <a:lnTo>
                      <a:pt x="4561" y="6723"/>
                    </a:lnTo>
                    <a:lnTo>
                      <a:pt x="4570" y="6749"/>
                    </a:lnTo>
                    <a:lnTo>
                      <a:pt x="4579" y="6767"/>
                    </a:lnTo>
                    <a:lnTo>
                      <a:pt x="4579" y="7049"/>
                    </a:lnTo>
                    <a:lnTo>
                      <a:pt x="4570" y="7032"/>
                    </a:lnTo>
                    <a:lnTo>
                      <a:pt x="4561" y="7023"/>
                    </a:lnTo>
                    <a:lnTo>
                      <a:pt x="4544" y="7005"/>
                    </a:lnTo>
                    <a:lnTo>
                      <a:pt x="4517" y="7005"/>
                    </a:lnTo>
                    <a:lnTo>
                      <a:pt x="4411" y="7005"/>
                    </a:lnTo>
                    <a:lnTo>
                      <a:pt x="4385" y="7005"/>
                    </a:lnTo>
                    <a:lnTo>
                      <a:pt x="4367" y="7023"/>
                    </a:lnTo>
                    <a:lnTo>
                      <a:pt x="4350" y="7040"/>
                    </a:lnTo>
                    <a:lnTo>
                      <a:pt x="4350" y="7067"/>
                    </a:lnTo>
                    <a:lnTo>
                      <a:pt x="4350" y="7093"/>
                    </a:lnTo>
                    <a:lnTo>
                      <a:pt x="4367" y="7111"/>
                    </a:lnTo>
                    <a:lnTo>
                      <a:pt x="4385" y="7129"/>
                    </a:lnTo>
                    <a:lnTo>
                      <a:pt x="4411" y="7138"/>
                    </a:lnTo>
                    <a:lnTo>
                      <a:pt x="4517" y="7138"/>
                    </a:lnTo>
                    <a:lnTo>
                      <a:pt x="4544" y="7129"/>
                    </a:lnTo>
                    <a:lnTo>
                      <a:pt x="4561" y="7120"/>
                    </a:lnTo>
                    <a:lnTo>
                      <a:pt x="4570" y="7102"/>
                    </a:lnTo>
                    <a:lnTo>
                      <a:pt x="4579" y="7085"/>
                    </a:lnTo>
                    <a:lnTo>
                      <a:pt x="4588" y="7976"/>
                    </a:lnTo>
                    <a:lnTo>
                      <a:pt x="4641" y="6785"/>
                    </a:lnTo>
                    <a:lnTo>
                      <a:pt x="4729" y="6785"/>
                    </a:lnTo>
                    <a:lnTo>
                      <a:pt x="4738" y="7014"/>
                    </a:lnTo>
                    <a:lnTo>
                      <a:pt x="4711" y="7023"/>
                    </a:lnTo>
                    <a:lnTo>
                      <a:pt x="4694" y="7032"/>
                    </a:lnTo>
                    <a:lnTo>
                      <a:pt x="4676" y="7049"/>
                    </a:lnTo>
                    <a:lnTo>
                      <a:pt x="4667" y="7076"/>
                    </a:lnTo>
                    <a:lnTo>
                      <a:pt x="4676" y="7102"/>
                    </a:lnTo>
                    <a:lnTo>
                      <a:pt x="4685" y="7120"/>
                    </a:lnTo>
                    <a:lnTo>
                      <a:pt x="4711" y="7129"/>
                    </a:lnTo>
                    <a:lnTo>
                      <a:pt x="4729" y="7138"/>
                    </a:lnTo>
                    <a:lnTo>
                      <a:pt x="4747" y="7138"/>
                    </a:lnTo>
                    <a:lnTo>
                      <a:pt x="4808" y="8046"/>
                    </a:lnTo>
                    <a:lnTo>
                      <a:pt x="4579" y="8064"/>
                    </a:lnTo>
                    <a:lnTo>
                      <a:pt x="4358" y="8108"/>
                    </a:lnTo>
                    <a:close/>
                    <a:moveTo>
                      <a:pt x="4844" y="8038"/>
                    </a:moveTo>
                    <a:lnTo>
                      <a:pt x="4844" y="8038"/>
                    </a:lnTo>
                    <a:lnTo>
                      <a:pt x="4817" y="7138"/>
                    </a:lnTo>
                    <a:lnTo>
                      <a:pt x="4835" y="7138"/>
                    </a:lnTo>
                    <a:lnTo>
                      <a:pt x="4861" y="7138"/>
                    </a:lnTo>
                    <a:lnTo>
                      <a:pt x="4879" y="7120"/>
                    </a:lnTo>
                    <a:lnTo>
                      <a:pt x="4897" y="7102"/>
                    </a:lnTo>
                    <a:lnTo>
                      <a:pt x="4897" y="7085"/>
                    </a:lnTo>
                    <a:lnTo>
                      <a:pt x="4897" y="7058"/>
                    </a:lnTo>
                    <a:lnTo>
                      <a:pt x="4888" y="7040"/>
                    </a:lnTo>
                    <a:lnTo>
                      <a:pt x="4861" y="7023"/>
                    </a:lnTo>
                    <a:lnTo>
                      <a:pt x="4844" y="7023"/>
                    </a:lnTo>
                    <a:lnTo>
                      <a:pt x="4817" y="7023"/>
                    </a:lnTo>
                    <a:lnTo>
                      <a:pt x="4800" y="6529"/>
                    </a:lnTo>
                    <a:lnTo>
                      <a:pt x="4755" y="5444"/>
                    </a:lnTo>
                    <a:lnTo>
                      <a:pt x="4738" y="5074"/>
                    </a:lnTo>
                    <a:lnTo>
                      <a:pt x="4764" y="4747"/>
                    </a:lnTo>
                    <a:lnTo>
                      <a:pt x="4835" y="3935"/>
                    </a:lnTo>
                    <a:lnTo>
                      <a:pt x="4914" y="3133"/>
                    </a:lnTo>
                    <a:lnTo>
                      <a:pt x="4985" y="2603"/>
                    </a:lnTo>
                    <a:lnTo>
                      <a:pt x="5055" y="2074"/>
                    </a:lnTo>
                    <a:lnTo>
                      <a:pt x="5153" y="2647"/>
                    </a:lnTo>
                    <a:lnTo>
                      <a:pt x="5241" y="3221"/>
                    </a:lnTo>
                    <a:lnTo>
                      <a:pt x="5347" y="4068"/>
                    </a:lnTo>
                    <a:lnTo>
                      <a:pt x="5400" y="4491"/>
                    </a:lnTo>
                    <a:lnTo>
                      <a:pt x="5435" y="4915"/>
                    </a:lnTo>
                    <a:lnTo>
                      <a:pt x="5479" y="5347"/>
                    </a:lnTo>
                    <a:lnTo>
                      <a:pt x="5506" y="5771"/>
                    </a:lnTo>
                    <a:lnTo>
                      <a:pt x="5567" y="6626"/>
                    </a:lnTo>
                    <a:lnTo>
                      <a:pt x="5576" y="6758"/>
                    </a:lnTo>
                    <a:lnTo>
                      <a:pt x="5567" y="6767"/>
                    </a:lnTo>
                    <a:lnTo>
                      <a:pt x="5558" y="6776"/>
                    </a:lnTo>
                    <a:lnTo>
                      <a:pt x="5567" y="6793"/>
                    </a:lnTo>
                    <a:lnTo>
                      <a:pt x="5576" y="6802"/>
                    </a:lnTo>
                    <a:lnTo>
                      <a:pt x="5664" y="8073"/>
                    </a:lnTo>
                    <a:lnTo>
                      <a:pt x="5647" y="8073"/>
                    </a:lnTo>
                    <a:lnTo>
                      <a:pt x="5444" y="8046"/>
                    </a:lnTo>
                    <a:lnTo>
                      <a:pt x="5241" y="8038"/>
                    </a:lnTo>
                    <a:lnTo>
                      <a:pt x="5038" y="8038"/>
                    </a:lnTo>
                    <a:lnTo>
                      <a:pt x="4844" y="8038"/>
                    </a:lnTo>
                    <a:close/>
                    <a:moveTo>
                      <a:pt x="7429" y="9185"/>
                    </a:moveTo>
                    <a:lnTo>
                      <a:pt x="7429" y="9185"/>
                    </a:lnTo>
                    <a:lnTo>
                      <a:pt x="7412" y="9185"/>
                    </a:lnTo>
                    <a:lnTo>
                      <a:pt x="7420" y="9167"/>
                    </a:lnTo>
                    <a:lnTo>
                      <a:pt x="7429" y="918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US" dirty="0"/>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3492" y="2663784"/>
              <a:ext cx="3075492" cy="2308061"/>
            </a:xfrm>
            <a:prstGeom prst="rect">
              <a:avLst/>
            </a:prstGeom>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174788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1850" y="62944"/>
            <a:ext cx="6488301" cy="1143000"/>
          </a:xfrm>
        </p:spPr>
        <p:txBody>
          <a:bodyPr>
            <a:normAutofit/>
          </a:bodyPr>
          <a:lstStyle/>
          <a:p>
            <a:r>
              <a:rPr lang="en-US" sz="3600" dirty="0" smtClean="0">
                <a:latin typeface="Arial"/>
                <a:cs typeface="Arial"/>
              </a:rPr>
              <a:t>So What </a:t>
            </a:r>
            <a:r>
              <a:rPr lang="en-US" sz="3600" dirty="0">
                <a:latin typeface="Arial"/>
                <a:cs typeface="Arial"/>
              </a:rPr>
              <a:t>is Machine Learning?</a:t>
            </a:r>
          </a:p>
        </p:txBody>
      </p:sp>
      <p:sp>
        <p:nvSpPr>
          <p:cNvPr id="5" name="Rectangle 4"/>
          <p:cNvSpPr/>
          <p:nvPr/>
        </p:nvSpPr>
        <p:spPr>
          <a:xfrm>
            <a:off x="979299" y="1205944"/>
            <a:ext cx="8404602" cy="2677656"/>
          </a:xfrm>
          <a:prstGeom prst="rect">
            <a:avLst/>
          </a:prstGeom>
        </p:spPr>
        <p:txBody>
          <a:bodyPr wrap="square">
            <a:spAutoFit/>
          </a:bodyPr>
          <a:lstStyle/>
          <a:p>
            <a:r>
              <a:rPr lang="en-US" sz="2400" i="1" dirty="0"/>
              <a:t>The complexity in traditional computer programming is in the code (programs that people write). In machine learning, learning algorithms are in principle simple and the complexity (structure) is in the data. Is there a way that we can automatically learn that structure? That is what is at the heart of machine learning</a:t>
            </a:r>
            <a:r>
              <a:rPr lang="en-US" sz="2400" dirty="0"/>
              <a:t>. </a:t>
            </a:r>
          </a:p>
          <a:p>
            <a:endParaRPr lang="en-US" sz="2400" dirty="0"/>
          </a:p>
          <a:p>
            <a:r>
              <a:rPr lang="en-US" sz="2400" dirty="0"/>
              <a:t>-- Andrew Ng</a:t>
            </a:r>
          </a:p>
        </p:txBody>
      </p:sp>
      <p:sp>
        <p:nvSpPr>
          <p:cNvPr id="3" name="TextBox 2"/>
          <p:cNvSpPr txBox="1"/>
          <p:nvPr/>
        </p:nvSpPr>
        <p:spPr>
          <a:xfrm>
            <a:off x="979299" y="4698795"/>
            <a:ext cx="9144000" cy="2015936"/>
          </a:xfrm>
          <a:prstGeom prst="rect">
            <a:avLst/>
          </a:prstGeom>
          <a:noFill/>
        </p:spPr>
        <p:txBody>
          <a:bodyPr wrap="square" rtlCol="0">
            <a:spAutoFit/>
          </a:bodyPr>
          <a:lstStyle/>
          <a:p>
            <a:pPr marL="342900" indent="-342900">
              <a:buFont typeface="Arial"/>
              <a:buChar char="•"/>
            </a:pPr>
            <a:r>
              <a:rPr lang="en-US" dirty="0"/>
              <a:t>Said another way, we want to discover the </a:t>
            </a:r>
            <a:r>
              <a:rPr lang="en-US" i="1" dirty="0"/>
              <a:t>Data Generating Distribution </a:t>
            </a:r>
            <a:r>
              <a:rPr lang="en-US" dirty="0"/>
              <a:t>(DGD) that underlies the data we observe. This is the function that we want to learn</a:t>
            </a:r>
            <a:r>
              <a:rPr lang="en-US" dirty="0" smtClean="0"/>
              <a:t>. That is, </a:t>
            </a:r>
            <a:r>
              <a:rPr lang="en-US" b="1" i="1" dirty="0" smtClean="0"/>
              <a:t>we learn the  function from data.</a:t>
            </a:r>
            <a:endParaRPr lang="en-US" b="1" i="1" dirty="0"/>
          </a:p>
          <a:p>
            <a:pPr marL="342900" indent="-342900">
              <a:buFont typeface="Arial"/>
              <a:buChar char="•"/>
            </a:pPr>
            <a:endParaRPr lang="en-US" dirty="0"/>
          </a:p>
          <a:p>
            <a:pPr marL="342900" indent="-342900">
              <a:buFont typeface="Arial"/>
              <a:buChar char="•"/>
            </a:pPr>
            <a:r>
              <a:rPr lang="en-US" sz="1700" dirty="0"/>
              <a:t>Moreover, we care about primarily about the generalization accuracy of our model (function)</a:t>
            </a:r>
          </a:p>
          <a:p>
            <a:pPr marL="800100" lvl="1" indent="-342900">
              <a:buFont typeface="Arial"/>
              <a:buChar char="•"/>
            </a:pPr>
            <a:r>
              <a:rPr lang="en-US" i="1" dirty="0">
                <a:solidFill>
                  <a:srgbClr val="FF0000"/>
                </a:solidFill>
              </a:rPr>
              <a:t>Accuracy on examples we have not yet seen</a:t>
            </a:r>
          </a:p>
          <a:p>
            <a:pPr marL="800100" lvl="1" indent="-342900">
              <a:buFont typeface="Arial"/>
              <a:buChar char="•"/>
            </a:pPr>
            <a:r>
              <a:rPr lang="en-US" dirty="0"/>
              <a:t>as opposed the accuracy on the training set (note: overfitting)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783" y="3124823"/>
            <a:ext cx="3391868" cy="1517553"/>
          </a:xfrm>
          <a:prstGeom prst="rect">
            <a:avLst/>
          </a:prstGeom>
        </p:spPr>
      </p:pic>
    </p:spTree>
    <p:extLst>
      <p:ext uri="{BB962C8B-B14F-4D97-AF65-F5344CB8AC3E}">
        <p14:creationId xmlns:p14="http://schemas.microsoft.com/office/powerpoint/2010/main" val="9028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1" name="Rectangle 19"/>
          <p:cNvSpPr>
            <a:spLocks noChangeArrowheads="1"/>
          </p:cNvSpPr>
          <p:nvPr/>
        </p:nvSpPr>
        <p:spPr bwMode="auto">
          <a:xfrm>
            <a:off x="5035305" y="48768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grpSp>
        <p:nvGrpSpPr>
          <p:cNvPr id="4" name="Group 3"/>
          <p:cNvGrpSpPr/>
          <p:nvPr/>
        </p:nvGrpSpPr>
        <p:grpSpPr>
          <a:xfrm>
            <a:off x="2292106" y="2057400"/>
            <a:ext cx="7775203" cy="4237038"/>
            <a:chOff x="685800" y="1600200"/>
            <a:chExt cx="7775203" cy="4237038"/>
          </a:xfrm>
        </p:grpSpPr>
        <p:sp>
          <p:nvSpPr>
            <p:cNvPr id="3096"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7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sp>
          <p:nvSpPr>
            <p:cNvPr id="3078"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79"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0"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2" name="Text Box 10"/>
            <p:cNvSpPr txBox="1">
              <a:spLocks noChangeArrowheads="1"/>
            </p:cNvSpPr>
            <p:nvPr/>
          </p:nvSpPr>
          <p:spPr bwMode="auto">
            <a:xfrm>
              <a:off x="1355725" y="1692275"/>
              <a:ext cx="961482"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83" name="Text Box 11"/>
            <p:cNvSpPr txBox="1">
              <a:spLocks noChangeArrowheads="1"/>
            </p:cNvSpPr>
            <p:nvPr/>
          </p:nvSpPr>
          <p:spPr bwMode="auto">
            <a:xfrm>
              <a:off x="685800" y="2362200"/>
              <a:ext cx="1603003"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Program</a:t>
              </a:r>
            </a:p>
          </p:txBody>
        </p:sp>
        <p:sp>
          <p:nvSpPr>
            <p:cNvPr id="3084"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92"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3"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4"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5" name="Text Box 23"/>
            <p:cNvSpPr txBox="1">
              <a:spLocks noChangeArrowheads="1"/>
            </p:cNvSpPr>
            <p:nvPr/>
          </p:nvSpPr>
          <p:spPr bwMode="auto">
            <a:xfrm>
              <a:off x="1431925" y="4511675"/>
              <a:ext cx="961482"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97" name="Text Box 25"/>
            <p:cNvSpPr txBox="1">
              <a:spLocks noChangeArrowheads="1"/>
            </p:cNvSpPr>
            <p:nvPr/>
          </p:nvSpPr>
          <p:spPr bwMode="auto">
            <a:xfrm>
              <a:off x="6858000" y="4800600"/>
              <a:ext cx="1603003"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Program</a:t>
              </a:r>
            </a:p>
          </p:txBody>
        </p:sp>
      </p:grpSp>
      <p:sp>
        <p:nvSpPr>
          <p:cNvPr id="2" name="TextBox 1"/>
          <p:cNvSpPr txBox="1"/>
          <p:nvPr/>
        </p:nvSpPr>
        <p:spPr>
          <a:xfrm>
            <a:off x="1715811" y="136160"/>
            <a:ext cx="8760381" cy="769441"/>
          </a:xfrm>
          <a:prstGeom prst="rect">
            <a:avLst/>
          </a:prstGeom>
          <a:noFill/>
        </p:spPr>
        <p:txBody>
          <a:bodyPr wrap="none" rtlCol="0">
            <a:spAutoFit/>
          </a:bodyPr>
          <a:lstStyle/>
          <a:p>
            <a:r>
              <a:rPr lang="en-US" sz="4400" dirty="0"/>
              <a:t>The Same Thing Said in Cartoon Form</a:t>
            </a:r>
          </a:p>
        </p:txBody>
      </p:sp>
      <p:sp>
        <p:nvSpPr>
          <p:cNvPr id="3075" name="Rectangle 3"/>
          <p:cNvSpPr>
            <a:spLocks noGrp="1" noChangeArrowheads="1"/>
          </p:cNvSpPr>
          <p:nvPr>
            <p:ph type="body" idx="1"/>
          </p:nvPr>
        </p:nvSpPr>
        <p:spPr>
          <a:xfrm>
            <a:off x="2095255" y="1225995"/>
            <a:ext cx="8305800" cy="5181600"/>
          </a:xfrm>
        </p:spPr>
        <p:txBody>
          <a:bodyPr/>
          <a:lstStyle/>
          <a:p>
            <a:pPr>
              <a:buFontTx/>
              <a:buNone/>
            </a:pPr>
            <a:r>
              <a:rPr lang="en-US" b="1" dirty="0">
                <a:solidFill>
                  <a:schemeClr val="accent2"/>
                </a:solidFill>
              </a:rPr>
              <a:t>  Traditional Programming</a:t>
            </a:r>
          </a:p>
          <a:p>
            <a:endParaRPr lang="en-US" dirty="0"/>
          </a:p>
          <a:p>
            <a:endParaRPr lang="en-US" dirty="0"/>
          </a:p>
          <a:p>
            <a:endParaRPr lang="en-US" dirty="0"/>
          </a:p>
          <a:p>
            <a:endParaRPr lang="en-US" b="1" dirty="0">
              <a:solidFill>
                <a:schemeClr val="accent2"/>
              </a:solidFill>
            </a:endParaRPr>
          </a:p>
          <a:p>
            <a:pPr>
              <a:buFontTx/>
              <a:buNone/>
            </a:pPr>
            <a:r>
              <a:rPr lang="en-US" b="1" dirty="0">
                <a:solidFill>
                  <a:schemeClr val="accent2"/>
                </a:solidFill>
              </a:rPr>
              <a:t>  Machine Learning</a:t>
            </a:r>
          </a:p>
        </p:txBody>
      </p:sp>
      <p:sp>
        <p:nvSpPr>
          <p:cNvPr id="21" name="Rectangle 20"/>
          <p:cNvSpPr/>
          <p:nvPr/>
        </p:nvSpPr>
        <p:spPr>
          <a:xfrm>
            <a:off x="8464306" y="5257800"/>
            <a:ext cx="1603004" cy="584775"/>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373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dirty="0"/>
              <a:t>Ok, What is all the Excitement About?</a:t>
            </a:r>
            <a:br>
              <a:rPr lang="en-US" sz="4000" dirty="0"/>
            </a:br>
            <a:r>
              <a:rPr lang="en-US" sz="3200" dirty="0"/>
              <a:t>Context and Framing</a:t>
            </a:r>
          </a:p>
        </p:txBody>
      </p:sp>
      <p:pic>
        <p:nvPicPr>
          <p:cNvPr id="4" name="Content Placeholder 3" descr="analytics_cartoon.jpeg"/>
          <p:cNvPicPr>
            <a:picLocks noGrp="1" noChangeAspect="1"/>
          </p:cNvPicPr>
          <p:nvPr>
            <p:ph idx="1"/>
          </p:nvPr>
        </p:nvPicPr>
        <p:blipFill>
          <a:blip r:embed="rId2">
            <a:extLst>
              <a:ext uri="{28A0092B-C50C-407E-A947-70E740481C1C}">
                <a14:useLocalDpi xmlns:a14="http://schemas.microsoft.com/office/drawing/2010/main" val="0"/>
              </a:ext>
            </a:extLst>
          </a:blip>
          <a:srcRect t="13289" b="13289"/>
          <a:stretch>
            <a:fillRect/>
          </a:stretch>
        </p:blipFill>
        <p:spPr>
          <a:xfrm>
            <a:off x="3969559" y="2121491"/>
            <a:ext cx="3813425" cy="2097237"/>
          </a:xfrm>
        </p:spPr>
      </p:pic>
      <p:sp>
        <p:nvSpPr>
          <p:cNvPr id="5" name="TextBox 4"/>
          <p:cNvSpPr txBox="1"/>
          <p:nvPr/>
        </p:nvSpPr>
        <p:spPr>
          <a:xfrm>
            <a:off x="2427203" y="4631135"/>
            <a:ext cx="7193715" cy="954107"/>
          </a:xfrm>
          <a:prstGeom prst="rect">
            <a:avLst/>
          </a:prstGeom>
          <a:noFill/>
        </p:spPr>
        <p:txBody>
          <a:bodyPr wrap="square" rtlCol="0">
            <a:spAutoFit/>
          </a:bodyPr>
          <a:lstStyle/>
          <a:p>
            <a:r>
              <a:rPr lang="en-US" sz="2800" dirty="0"/>
              <a:t>Lots of excitement around “analytics” and machine learning</a:t>
            </a:r>
          </a:p>
        </p:txBody>
      </p:sp>
      <p:sp>
        <p:nvSpPr>
          <p:cNvPr id="6" name="TextBox 5"/>
          <p:cNvSpPr txBox="1"/>
          <p:nvPr/>
        </p:nvSpPr>
        <p:spPr>
          <a:xfrm>
            <a:off x="2427203" y="5771981"/>
            <a:ext cx="3882693" cy="523220"/>
          </a:xfrm>
          <a:prstGeom prst="rect">
            <a:avLst/>
          </a:prstGeom>
          <a:noFill/>
        </p:spPr>
        <p:txBody>
          <a:bodyPr wrap="none" rtlCol="0">
            <a:spAutoFit/>
          </a:bodyPr>
          <a:lstStyle/>
          <a:p>
            <a:r>
              <a:rPr lang="en-US" sz="2800" dirty="0"/>
              <a:t>But what are “analytics”?</a:t>
            </a:r>
          </a:p>
        </p:txBody>
      </p:sp>
    </p:spTree>
    <p:extLst>
      <p:ext uri="{BB962C8B-B14F-4D97-AF65-F5344CB8AC3E}">
        <p14:creationId xmlns:p14="http://schemas.microsoft.com/office/powerpoint/2010/main" val="29967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0225" y="92075"/>
            <a:ext cx="8591550" cy="1325563"/>
          </a:xfrm>
        </p:spPr>
        <p:txBody>
          <a:bodyPr>
            <a:normAutofit/>
          </a:bodyPr>
          <a:lstStyle/>
          <a:p>
            <a:r>
              <a:rPr lang="en-US" sz="4000" dirty="0"/>
              <a:t>Conventional View of the Analytics Space</a:t>
            </a:r>
          </a:p>
        </p:txBody>
      </p:sp>
      <p:pic>
        <p:nvPicPr>
          <p:cNvPr id="4" name="Picture 3" descr="analytic-matur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369" y="1693552"/>
            <a:ext cx="7465262" cy="4862743"/>
          </a:xfrm>
          <a:prstGeom prst="rect">
            <a:avLst/>
          </a:prstGeom>
        </p:spPr>
      </p:pic>
      <p:grpSp>
        <p:nvGrpSpPr>
          <p:cNvPr id="6" name="Group 5"/>
          <p:cNvGrpSpPr/>
          <p:nvPr/>
        </p:nvGrpSpPr>
        <p:grpSpPr>
          <a:xfrm>
            <a:off x="5842051" y="1417638"/>
            <a:ext cx="3796230" cy="3610092"/>
            <a:chOff x="4318051" y="1417638"/>
            <a:chExt cx="3796230" cy="3610092"/>
          </a:xfrm>
        </p:grpSpPr>
        <p:sp>
          <p:nvSpPr>
            <p:cNvPr id="3" name="Rectangle 2"/>
            <p:cNvSpPr/>
            <p:nvPr/>
          </p:nvSpPr>
          <p:spPr>
            <a:xfrm>
              <a:off x="4318051" y="1417638"/>
              <a:ext cx="3796230" cy="3610092"/>
            </a:xfrm>
            <a:prstGeom prst="rect">
              <a:avLst/>
            </a:prstGeom>
            <a:solidFill>
              <a:srgbClr val="008000">
                <a:alpha val="2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613534" y="4658398"/>
              <a:ext cx="1217776" cy="369332"/>
            </a:xfrm>
            <a:prstGeom prst="rect">
              <a:avLst/>
            </a:prstGeom>
            <a:noFill/>
          </p:spPr>
          <p:txBody>
            <a:bodyPr wrap="none" rtlCol="0">
              <a:spAutoFit/>
            </a:bodyPr>
            <a:lstStyle/>
            <a:p>
              <a:r>
                <a:rPr lang="en-US" b="1" dirty="0"/>
                <a:t>Focus here</a:t>
              </a:r>
            </a:p>
          </p:txBody>
        </p:sp>
      </p:grpSp>
    </p:spTree>
    <p:extLst>
      <p:ext uri="{BB962C8B-B14F-4D97-AF65-F5344CB8AC3E}">
        <p14:creationId xmlns:p14="http://schemas.microsoft.com/office/powerpoint/2010/main" val="8654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2166347" y="209321"/>
            <a:ext cx="7887546" cy="1384995"/>
          </a:xfrm>
          <a:prstGeom prst="rect">
            <a:avLst/>
          </a:prstGeom>
          <a:noFill/>
        </p:spPr>
        <p:txBody>
          <a:bodyPr wrap="none" rtlCol="0">
            <a:spAutoFit/>
          </a:bodyPr>
          <a:lstStyle/>
          <a:p>
            <a:pPr algn="ctr"/>
            <a:r>
              <a:rPr lang="en-US" sz="4400" dirty="0"/>
              <a:t>Another Way To Think About This</a:t>
            </a:r>
          </a:p>
          <a:p>
            <a:pPr algn="ctr"/>
            <a:r>
              <a:rPr lang="en-US" sz="4000" i="1" dirty="0"/>
              <a:t>The Automation Continuum  </a:t>
            </a:r>
          </a:p>
        </p:txBody>
      </p:sp>
      <p:grpSp>
        <p:nvGrpSpPr>
          <p:cNvPr id="16" name="Group 15"/>
          <p:cNvGrpSpPr/>
          <p:nvPr/>
        </p:nvGrpSpPr>
        <p:grpSpPr>
          <a:xfrm>
            <a:off x="3730370" y="2370912"/>
            <a:ext cx="6719338" cy="432742"/>
            <a:chOff x="2206370" y="2370912"/>
            <a:chExt cx="6719338" cy="432742"/>
          </a:xfrm>
        </p:grpSpPr>
        <p:sp>
          <p:nvSpPr>
            <p:cNvPr id="11" name="TextBox 10"/>
            <p:cNvSpPr txBox="1"/>
            <p:nvPr/>
          </p:nvSpPr>
          <p:spPr>
            <a:xfrm>
              <a:off x="4636093" y="2370912"/>
              <a:ext cx="1903085" cy="369332"/>
            </a:xfrm>
            <a:prstGeom prst="rect">
              <a:avLst/>
            </a:prstGeom>
            <a:noFill/>
          </p:spPr>
          <p:txBody>
            <a:bodyPr wrap="none" rtlCol="0">
              <a:spAutoFit/>
            </a:bodyPr>
            <a:lstStyle/>
            <a:p>
              <a:r>
                <a:rPr lang="en-US" b="1" dirty="0"/>
                <a:t>Machine Learning</a:t>
              </a:r>
            </a:p>
          </p:txBody>
        </p:sp>
        <p:cxnSp>
          <p:nvCxnSpPr>
            <p:cNvPr id="15" name="Straight Arrow Connector 14"/>
            <p:cNvCxnSpPr/>
            <p:nvPr/>
          </p:nvCxnSpPr>
          <p:spPr>
            <a:xfrm>
              <a:off x="2206370" y="2771695"/>
              <a:ext cx="6719338" cy="319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16" y="3395542"/>
            <a:ext cx="10195380" cy="3439498"/>
            <a:chOff x="-1523484" y="3395542"/>
            <a:chExt cx="10195380" cy="3439498"/>
          </a:xfrm>
        </p:grpSpPr>
        <p:sp>
          <p:nvSpPr>
            <p:cNvPr id="10" name="TextBox 9"/>
            <p:cNvSpPr txBox="1"/>
            <p:nvPr/>
          </p:nvSpPr>
          <p:spPr>
            <a:xfrm rot="18900000">
              <a:off x="228815" y="4078340"/>
              <a:ext cx="370188" cy="276999"/>
            </a:xfrm>
            <a:prstGeom prst="rect">
              <a:avLst/>
            </a:prstGeom>
            <a:noFill/>
          </p:spPr>
          <p:txBody>
            <a:bodyPr wrap="none" rtlCol="0">
              <a:spAutoFit/>
            </a:bodyPr>
            <a:lstStyle/>
            <a:p>
              <a:r>
                <a:rPr lang="en-US" sz="1200" dirty="0">
                  <a:solidFill>
                    <a:schemeClr val="bg1">
                      <a:lumMod val="65000"/>
                    </a:schemeClr>
                  </a:solidFill>
                </a:rPr>
                <a:t>CLI</a:t>
              </a:r>
            </a:p>
          </p:txBody>
        </p:sp>
        <p:grpSp>
          <p:nvGrpSpPr>
            <p:cNvPr id="2" name="Group 1"/>
            <p:cNvGrpSpPr/>
            <p:nvPr/>
          </p:nvGrpSpPr>
          <p:grpSpPr>
            <a:xfrm>
              <a:off x="-1523484" y="3395542"/>
              <a:ext cx="10195380" cy="3439498"/>
              <a:chOff x="-1523484" y="3395542"/>
              <a:chExt cx="10195380" cy="3439498"/>
            </a:xfrm>
          </p:grpSpPr>
          <p:grpSp>
            <p:nvGrpSpPr>
              <p:cNvPr id="8" name="Group 7"/>
              <p:cNvGrpSpPr/>
              <p:nvPr/>
            </p:nvGrpSpPr>
            <p:grpSpPr>
              <a:xfrm>
                <a:off x="292498" y="3395542"/>
                <a:ext cx="8379398" cy="3190762"/>
                <a:chOff x="53034" y="3085704"/>
                <a:chExt cx="8379398" cy="3190762"/>
              </a:xfrm>
            </p:grpSpPr>
            <p:cxnSp>
              <p:nvCxnSpPr>
                <p:cNvPr id="6" name="Straight Arrow Connector 5"/>
                <p:cNvCxnSpPr/>
                <p:nvPr/>
              </p:nvCxnSpPr>
              <p:spPr>
                <a:xfrm>
                  <a:off x="126868" y="4621591"/>
                  <a:ext cx="755094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6868" y="413581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94989" y="4135816"/>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8900000">
                  <a:off x="710826" y="3546160"/>
                  <a:ext cx="1069749" cy="276999"/>
                </a:xfrm>
                <a:prstGeom prst="rect">
                  <a:avLst/>
                </a:prstGeom>
                <a:noFill/>
              </p:spPr>
              <p:txBody>
                <a:bodyPr wrap="none" rtlCol="0">
                  <a:spAutoFit/>
                </a:bodyPr>
                <a:lstStyle/>
                <a:p>
                  <a:r>
                    <a:rPr lang="en-US" sz="1200" dirty="0">
                      <a:solidFill>
                        <a:schemeClr val="bg1">
                          <a:lumMod val="65000"/>
                        </a:schemeClr>
                      </a:solidFill>
                    </a:rPr>
                    <a:t>CLI SCRIPTING</a:t>
                  </a:r>
                </a:p>
              </p:txBody>
            </p:sp>
            <p:grpSp>
              <p:nvGrpSpPr>
                <p:cNvPr id="3" name="Group 2"/>
                <p:cNvGrpSpPr/>
                <p:nvPr/>
              </p:nvGrpSpPr>
              <p:grpSpPr>
                <a:xfrm>
                  <a:off x="6955570" y="3268923"/>
                  <a:ext cx="1476862" cy="1352671"/>
                  <a:chOff x="7493071" y="3219331"/>
                  <a:chExt cx="1476862" cy="1352671"/>
                </a:xfrm>
              </p:grpSpPr>
              <p:cxnSp>
                <p:nvCxnSpPr>
                  <p:cNvPr id="25" name="Straight Connector 24"/>
                  <p:cNvCxnSpPr/>
                  <p:nvPr/>
                </p:nvCxnSpPr>
                <p:spPr>
                  <a:xfrm>
                    <a:off x="7830861" y="408622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8900000">
                    <a:off x="7493071" y="3219331"/>
                    <a:ext cx="1476862" cy="461665"/>
                  </a:xfrm>
                  <a:prstGeom prst="rect">
                    <a:avLst/>
                  </a:prstGeom>
                  <a:noFill/>
                </p:spPr>
                <p:txBody>
                  <a:bodyPr wrap="none" rtlCol="0">
                    <a:spAutoFit/>
                  </a:bodyPr>
                  <a:lstStyle/>
                  <a:p>
                    <a:r>
                      <a:rPr lang="en-US" sz="1200" dirty="0">
                        <a:solidFill>
                          <a:schemeClr val="bg1">
                            <a:lumMod val="65000"/>
                          </a:schemeClr>
                        </a:solidFill>
                      </a:rPr>
                      <a:t>CONTROLLER-BASED</a:t>
                    </a:r>
                    <a:br>
                      <a:rPr lang="en-US" sz="1200" dirty="0">
                        <a:solidFill>
                          <a:schemeClr val="bg1">
                            <a:lumMod val="65000"/>
                          </a:schemeClr>
                        </a:solidFill>
                      </a:rPr>
                    </a:br>
                    <a:r>
                      <a:rPr lang="en-US" sz="1200" dirty="0">
                        <a:solidFill>
                          <a:schemeClr val="bg1">
                            <a:lumMod val="65000"/>
                          </a:schemeClr>
                        </a:solidFill>
                      </a:rPr>
                      <a:t>ARCHITECTURE</a:t>
                    </a:r>
                  </a:p>
                </p:txBody>
              </p:sp>
            </p:grpSp>
            <p:sp>
              <p:nvSpPr>
                <p:cNvPr id="27" name="Rectangle 26"/>
                <p:cNvSpPr/>
                <p:nvPr/>
              </p:nvSpPr>
              <p:spPr>
                <a:xfrm>
                  <a:off x="126868" y="4806257"/>
                  <a:ext cx="7438646" cy="184666"/>
                </a:xfrm>
                <a:prstGeom prst="rect">
                  <a:avLst/>
                </a:prstGeom>
                <a:gradFill>
                  <a:gsLst>
                    <a:gs pos="100000">
                      <a:srgbClr val="C00000">
                        <a:alpha val="0"/>
                      </a:srgbClr>
                    </a:gs>
                    <a:gs pos="0">
                      <a:srgbClr val="C00000"/>
                    </a:gs>
                    <a:gs pos="38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a:t>
                  </a:r>
                </a:p>
              </p:txBody>
            </p:sp>
            <p:sp>
              <p:nvSpPr>
                <p:cNvPr id="28" name="Rectangle 27"/>
                <p:cNvSpPr/>
                <p:nvPr/>
              </p:nvSpPr>
              <p:spPr>
                <a:xfrm>
                  <a:off x="1365458" y="5063366"/>
                  <a:ext cx="620005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AUTOMATION</a:t>
                  </a:r>
                </a:p>
              </p:txBody>
            </p:sp>
            <p:sp>
              <p:nvSpPr>
                <p:cNvPr id="29" name="Rectangle 28"/>
                <p:cNvSpPr/>
                <p:nvPr/>
              </p:nvSpPr>
              <p:spPr>
                <a:xfrm>
                  <a:off x="2323417" y="5320475"/>
                  <a:ext cx="5242096"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INTEGRATION</a:t>
                  </a:r>
                </a:p>
              </p:txBody>
            </p:sp>
            <p:sp>
              <p:nvSpPr>
                <p:cNvPr id="30" name="Rectangle 29"/>
                <p:cNvSpPr/>
                <p:nvPr/>
              </p:nvSpPr>
              <p:spPr>
                <a:xfrm>
                  <a:off x="3391716" y="5577584"/>
                  <a:ext cx="416810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PROGRAMMABILITY</a:t>
                  </a:r>
                </a:p>
              </p:txBody>
            </p:sp>
            <p:sp>
              <p:nvSpPr>
                <p:cNvPr id="31" name="Rectangle 30"/>
                <p:cNvSpPr/>
                <p:nvPr/>
              </p:nvSpPr>
              <p:spPr>
                <a:xfrm>
                  <a:off x="4751086" y="5834692"/>
                  <a:ext cx="2808734"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DEVOPS / NETOPS</a:t>
                  </a:r>
                </a:p>
              </p:txBody>
            </p:sp>
            <p:sp>
              <p:nvSpPr>
                <p:cNvPr id="43" name="TextBox 42"/>
                <p:cNvSpPr txBox="1"/>
                <p:nvPr/>
              </p:nvSpPr>
              <p:spPr>
                <a:xfrm>
                  <a:off x="53034" y="4583120"/>
                  <a:ext cx="621015" cy="261610"/>
                </a:xfrm>
                <a:prstGeom prst="rect">
                  <a:avLst/>
                </a:prstGeom>
                <a:noFill/>
              </p:spPr>
              <p:txBody>
                <a:bodyPr wrap="none" rtlCol="0">
                  <a:spAutoFit/>
                </a:bodyPr>
                <a:lstStyle/>
                <a:p>
                  <a:r>
                    <a:rPr lang="en-US" sz="1100" dirty="0">
                      <a:solidFill>
                        <a:schemeClr val="bg1">
                          <a:lumMod val="65000"/>
                        </a:schemeClr>
                      </a:solidFill>
                    </a:rPr>
                    <a:t>Manual</a:t>
                  </a:r>
                </a:p>
              </p:txBody>
            </p:sp>
            <p:sp>
              <p:nvSpPr>
                <p:cNvPr id="44" name="TextBox 43"/>
                <p:cNvSpPr txBox="1"/>
                <p:nvPr/>
              </p:nvSpPr>
              <p:spPr>
                <a:xfrm>
                  <a:off x="6212245" y="4583120"/>
                  <a:ext cx="1390124" cy="261610"/>
                </a:xfrm>
                <a:prstGeom prst="rect">
                  <a:avLst/>
                </a:prstGeom>
                <a:noFill/>
              </p:spPr>
              <p:txBody>
                <a:bodyPr wrap="none" rtlCol="0">
                  <a:spAutoFit/>
                </a:bodyPr>
                <a:lstStyle/>
                <a:p>
                  <a:pPr algn="r"/>
                  <a:r>
                    <a:rPr lang="en-US" sz="1100" dirty="0">
                      <a:solidFill>
                        <a:schemeClr val="bg1">
                          <a:lumMod val="65000"/>
                        </a:schemeClr>
                      </a:solidFill>
                    </a:rPr>
                    <a:t>Automated/Dynamic</a:t>
                  </a:r>
                </a:p>
              </p:txBody>
            </p:sp>
            <p:grpSp>
              <p:nvGrpSpPr>
                <p:cNvPr id="42" name="Group 41"/>
                <p:cNvGrpSpPr/>
                <p:nvPr/>
              </p:nvGrpSpPr>
              <p:grpSpPr>
                <a:xfrm>
                  <a:off x="1289642" y="3085704"/>
                  <a:ext cx="1970574" cy="1644973"/>
                  <a:chOff x="1397561" y="2390628"/>
                  <a:chExt cx="2627431" cy="1644973"/>
                </a:xfrm>
              </p:grpSpPr>
              <p:cxnSp>
                <p:nvCxnSpPr>
                  <p:cNvPr id="39" name="Straight Connector 38"/>
                  <p:cNvCxnSpPr/>
                  <p:nvPr/>
                </p:nvCxnSpPr>
                <p:spPr>
                  <a:xfrm>
                    <a:off x="2106231" y="3246382"/>
                    <a:ext cx="0" cy="4857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8900000">
                    <a:off x="1397561" y="2390628"/>
                    <a:ext cx="2627431" cy="369332"/>
                  </a:xfrm>
                  <a:prstGeom prst="rect">
                    <a:avLst/>
                  </a:prstGeom>
                  <a:noFill/>
                </p:spPr>
                <p:txBody>
                  <a:bodyPr wrap="none" rtlCol="0">
                    <a:spAutoFit/>
                  </a:bodyPr>
                  <a:lstStyle/>
                  <a:p>
                    <a:r>
                      <a:rPr lang="en-US" dirty="0">
                        <a:solidFill>
                          <a:schemeClr val="accent2"/>
                        </a:solidFill>
                      </a:rPr>
                      <a:t>Average Enterprise</a:t>
                    </a:r>
                  </a:p>
                </p:txBody>
              </p:sp>
              <p:sp>
                <p:nvSpPr>
                  <p:cNvPr id="41" name="Chevron 40"/>
                  <p:cNvSpPr/>
                  <p:nvPr/>
                </p:nvSpPr>
                <p:spPr>
                  <a:xfrm>
                    <a:off x="1987451" y="3798041"/>
                    <a:ext cx="237560" cy="237560"/>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p:nvSpPr>
                <p:spPr>
                  <a:xfrm>
                    <a:off x="1823656" y="3798041"/>
                    <a:ext cx="237560" cy="237560"/>
                  </a:xfrm>
                  <a:prstGeom prst="chevron">
                    <a:avLst/>
                  </a:prstGeom>
                  <a:solidFill>
                    <a:schemeClr val="accent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Chevron 70"/>
                  <p:cNvSpPr/>
                  <p:nvPr/>
                </p:nvSpPr>
                <p:spPr>
                  <a:xfrm>
                    <a:off x="1670682" y="3798041"/>
                    <a:ext cx="237560" cy="237560"/>
                  </a:xfrm>
                  <a:prstGeom prst="chevron">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8" name="Group 77"/>
                <p:cNvGrpSpPr/>
                <p:nvPr/>
              </p:nvGrpSpPr>
              <p:grpSpPr>
                <a:xfrm>
                  <a:off x="5226560" y="3085704"/>
                  <a:ext cx="1827093" cy="1644973"/>
                  <a:chOff x="1493210" y="2390628"/>
                  <a:chExt cx="2436124" cy="1644973"/>
                </a:xfrm>
              </p:grpSpPr>
              <p:cxnSp>
                <p:nvCxnSpPr>
                  <p:cNvPr id="79" name="Straight Connector 78"/>
                  <p:cNvCxnSpPr/>
                  <p:nvPr/>
                </p:nvCxnSpPr>
                <p:spPr>
                  <a:xfrm>
                    <a:off x="2106231" y="3246382"/>
                    <a:ext cx="0" cy="4857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8900000">
                    <a:off x="1493210" y="2390628"/>
                    <a:ext cx="2436124" cy="369332"/>
                  </a:xfrm>
                  <a:prstGeom prst="rect">
                    <a:avLst/>
                  </a:prstGeom>
                  <a:noFill/>
                </p:spPr>
                <p:txBody>
                  <a:bodyPr wrap="none" rtlCol="0">
                    <a:spAutoFit/>
                  </a:bodyPr>
                  <a:lstStyle/>
                  <a:p>
                    <a:r>
                      <a:rPr lang="en-US" dirty="0">
                        <a:solidFill>
                          <a:schemeClr val="accent5">
                            <a:lumMod val="75000"/>
                          </a:schemeClr>
                        </a:solidFill>
                      </a:rPr>
                      <a:t>Industry Pioneers</a:t>
                    </a:r>
                  </a:p>
                </p:txBody>
              </p:sp>
              <p:sp>
                <p:nvSpPr>
                  <p:cNvPr id="81" name="Chevron 80"/>
                  <p:cNvSpPr/>
                  <p:nvPr/>
                </p:nvSpPr>
                <p:spPr>
                  <a:xfrm>
                    <a:off x="1987451" y="3798041"/>
                    <a:ext cx="237560" cy="23756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Chevron 81"/>
                  <p:cNvSpPr/>
                  <p:nvPr/>
                </p:nvSpPr>
                <p:spPr>
                  <a:xfrm>
                    <a:off x="1823656" y="3798041"/>
                    <a:ext cx="237560" cy="237560"/>
                  </a:xfrm>
                  <a:prstGeom prst="chevron">
                    <a:avLst/>
                  </a:prstGeom>
                  <a:solidFill>
                    <a:schemeClr val="accent5">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Chevron 82"/>
                  <p:cNvSpPr/>
                  <p:nvPr/>
                </p:nvSpPr>
                <p:spPr>
                  <a:xfrm>
                    <a:off x="1670682" y="3798041"/>
                    <a:ext cx="237560" cy="237560"/>
                  </a:xfrm>
                  <a:prstGeom prst="chevron">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5" name="Rectangle 44"/>
                <p:cNvSpPr/>
                <p:nvPr/>
              </p:nvSpPr>
              <p:spPr>
                <a:xfrm>
                  <a:off x="6035640" y="6091800"/>
                  <a:ext cx="1524180"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ORCHESTRATION</a:t>
                  </a:r>
                </a:p>
              </p:txBody>
            </p:sp>
          </p:grpSp>
          <p:sp>
            <p:nvSpPr>
              <p:cNvPr id="17" name="TextBox 16"/>
              <p:cNvSpPr txBox="1"/>
              <p:nvPr/>
            </p:nvSpPr>
            <p:spPr>
              <a:xfrm>
                <a:off x="-1523484" y="6573430"/>
                <a:ext cx="3874785" cy="261610"/>
              </a:xfrm>
              <a:prstGeom prst="rect">
                <a:avLst/>
              </a:prstGeom>
              <a:noFill/>
            </p:spPr>
            <p:txBody>
              <a:bodyPr wrap="square" rtlCol="0">
                <a:spAutoFit/>
              </a:bodyPr>
              <a:lstStyle/>
              <a:p>
                <a:r>
                  <a:rPr lang="en-US" sz="1050" dirty="0"/>
                  <a:t>Original slide courtesy Mike Bushong and Joshua Soto </a:t>
                </a:r>
              </a:p>
            </p:txBody>
          </p:sp>
        </p:grpSp>
      </p:grpSp>
      <p:sp>
        <p:nvSpPr>
          <p:cNvPr id="19" name="TextBox 18"/>
          <p:cNvSpPr txBox="1"/>
          <p:nvPr/>
        </p:nvSpPr>
        <p:spPr>
          <a:xfrm>
            <a:off x="9367644" y="5491814"/>
            <a:ext cx="1300356" cy="646331"/>
          </a:xfrm>
          <a:prstGeom prst="rect">
            <a:avLst/>
          </a:prstGeom>
          <a:noFill/>
        </p:spPr>
        <p:txBody>
          <a:bodyPr wrap="none" rtlCol="0">
            <a:spAutoFit/>
          </a:bodyPr>
          <a:lstStyle/>
          <a:p>
            <a:r>
              <a:rPr lang="en-US" b="1" dirty="0"/>
              <a:t>Machine </a:t>
            </a:r>
          </a:p>
          <a:p>
            <a:r>
              <a:rPr lang="en-US" b="1" dirty="0"/>
              <a:t>Intelligence</a:t>
            </a:r>
          </a:p>
        </p:txBody>
      </p:sp>
      <p:sp>
        <p:nvSpPr>
          <p:cNvPr id="5" name="TextBox 4"/>
          <p:cNvSpPr txBox="1"/>
          <p:nvPr/>
        </p:nvSpPr>
        <p:spPr>
          <a:xfrm>
            <a:off x="1608082" y="1871094"/>
            <a:ext cx="322395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Management plane perspective</a:t>
            </a:r>
          </a:p>
        </p:txBody>
      </p:sp>
    </p:spTree>
    <p:extLst>
      <p:ext uri="{BB962C8B-B14F-4D97-AF65-F5344CB8AC3E}">
        <p14:creationId xmlns:p14="http://schemas.microsoft.com/office/powerpoint/2010/main" val="39537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855" y="75373"/>
            <a:ext cx="9056291" cy="894890"/>
          </a:xfrm>
        </p:spPr>
        <p:txBody>
          <a:bodyPr>
            <a:noAutofit/>
          </a:bodyPr>
          <a:lstStyle/>
          <a:p>
            <a:r>
              <a:rPr lang="en-US" sz="4000" dirty="0" smtClean="0"/>
              <a:t>Still, </a:t>
            </a:r>
            <a:r>
              <a:rPr lang="en-US" sz="4000" dirty="0"/>
              <a:t>What is All the ML Excitement About?</a:t>
            </a:r>
          </a:p>
        </p:txBody>
      </p:sp>
      <p:sp>
        <p:nvSpPr>
          <p:cNvPr id="3" name="Content Placeholder 2"/>
          <p:cNvSpPr>
            <a:spLocks noGrp="1"/>
          </p:cNvSpPr>
          <p:nvPr>
            <p:ph idx="1"/>
          </p:nvPr>
        </p:nvSpPr>
        <p:spPr>
          <a:xfrm>
            <a:off x="1666771" y="1203715"/>
            <a:ext cx="8229600" cy="4525963"/>
          </a:xfrm>
        </p:spPr>
        <p:txBody>
          <a:bodyPr>
            <a:normAutofit/>
          </a:bodyPr>
          <a:lstStyle/>
          <a:p>
            <a:r>
              <a:rPr lang="en-US" sz="2400" i="1" dirty="0">
                <a:latin typeface="Arial"/>
                <a:cs typeface="Arial"/>
              </a:rPr>
              <a:t>Deep learning</a:t>
            </a:r>
            <a:r>
              <a:rPr lang="en-US" sz="2400" dirty="0">
                <a:latin typeface="Arial"/>
                <a:cs typeface="Arial"/>
              </a:rPr>
              <a:t> is enjoying great success in an ever expanding number of use cases</a:t>
            </a:r>
          </a:p>
          <a:p>
            <a:pPr lvl="1"/>
            <a:r>
              <a:rPr lang="en-US" sz="1600" dirty="0">
                <a:latin typeface="Arial"/>
                <a:cs typeface="Arial"/>
              </a:rPr>
              <a:t>Multi-hidden layer neural networks</a:t>
            </a:r>
          </a:p>
          <a:p>
            <a:pPr lvl="1"/>
            <a:r>
              <a:rPr lang="en-US" sz="1600" dirty="0">
                <a:latin typeface="Arial"/>
                <a:cs typeface="Arial"/>
              </a:rPr>
              <a:t>“Perceptual” tasks reaching super-human performance</a:t>
            </a:r>
          </a:p>
          <a:p>
            <a:pPr lvl="1"/>
            <a:r>
              <a:rPr lang="en-US" sz="1600" dirty="0">
                <a:latin typeface="Arial"/>
                <a:cs typeface="Arial"/>
              </a:rPr>
              <a:t>Networking/non-cognitive domains still lagging</a:t>
            </a:r>
            <a:endParaRPr lang="en-US" sz="600" dirty="0">
              <a:latin typeface="Arial"/>
              <a:cs typeface="Arial"/>
              <a:hlinkClick r:id="rId2"/>
            </a:endParaRPr>
          </a:p>
          <a:p>
            <a:pPr lvl="2"/>
            <a:r>
              <a:rPr lang="en-US" sz="1400" dirty="0" smtClean="0">
                <a:latin typeface="Arial"/>
                <a:cs typeface="Arial"/>
              </a:rPr>
              <a:t>Networking </a:t>
            </a:r>
            <a:r>
              <a:rPr lang="en-US" sz="1400" dirty="0">
                <a:latin typeface="Arial"/>
                <a:cs typeface="Arial"/>
              </a:rPr>
              <a:t>is a relatively new (but recently active) domain for </a:t>
            </a:r>
            <a:r>
              <a:rPr lang="en-US" sz="1400" dirty="0" smtClean="0">
                <a:latin typeface="Arial"/>
                <a:cs typeface="Arial"/>
              </a:rPr>
              <a:t>ML</a:t>
            </a:r>
          </a:p>
          <a:p>
            <a:pPr lvl="2"/>
            <a:r>
              <a:rPr lang="en-US" sz="1400" dirty="0" smtClean="0">
                <a:latin typeface="Arial"/>
                <a:cs typeface="Arial"/>
              </a:rPr>
              <a:t>Security space currently most active (more on this later)</a:t>
            </a:r>
            <a:endParaRPr lang="en-US" sz="1400" dirty="0">
              <a:latin typeface="Arial"/>
              <a:cs typeface="Arial"/>
            </a:endParaRPr>
          </a:p>
        </p:txBody>
      </p:sp>
      <p:pic>
        <p:nvPicPr>
          <p:cNvPr id="4" name="Picture 3" descr="25CCD2F400000578-2958597-image-a-27_142427010315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053" y="3674737"/>
            <a:ext cx="4535031" cy="2588146"/>
          </a:xfrm>
          <a:prstGeom prst="rect">
            <a:avLst/>
          </a:prstGeom>
        </p:spPr>
      </p:pic>
      <p:pic>
        <p:nvPicPr>
          <p:cNvPr id="5" name="Picture 4" descr="google_auto_captio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9864" y="3586903"/>
            <a:ext cx="4198136" cy="2761341"/>
          </a:xfrm>
          <a:prstGeom prst="rect">
            <a:avLst/>
          </a:prstGeom>
        </p:spPr>
      </p:pic>
      <p:sp>
        <p:nvSpPr>
          <p:cNvPr id="6" name="TextBox 5"/>
          <p:cNvSpPr txBox="1"/>
          <p:nvPr/>
        </p:nvSpPr>
        <p:spPr>
          <a:xfrm rot="20328048">
            <a:off x="2133919" y="4815569"/>
            <a:ext cx="3427140"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a:t>Object Recognition</a:t>
            </a:r>
          </a:p>
        </p:txBody>
      </p:sp>
      <p:sp>
        <p:nvSpPr>
          <p:cNvPr id="7" name="TextBox 6"/>
          <p:cNvSpPr txBox="1"/>
          <p:nvPr/>
        </p:nvSpPr>
        <p:spPr>
          <a:xfrm rot="20255050">
            <a:off x="7015255" y="4602936"/>
            <a:ext cx="2980303"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b="1" dirty="0"/>
              <a:t>Auto-Captioning</a:t>
            </a:r>
          </a:p>
        </p:txBody>
      </p:sp>
      <p:sp>
        <p:nvSpPr>
          <p:cNvPr id="8" name="TextBox 7"/>
          <p:cNvSpPr txBox="1"/>
          <p:nvPr/>
        </p:nvSpPr>
        <p:spPr>
          <a:xfrm>
            <a:off x="1740835" y="6392956"/>
            <a:ext cx="8710333"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a:solidFill>
                  <a:srgbClr val="FF0000"/>
                </a:solidFill>
              </a:rPr>
              <a:t>Why this is relevant: Network use cases will (eventually) use similar technologies</a:t>
            </a:r>
          </a:p>
        </p:txBody>
      </p:sp>
      <p:pic>
        <p:nvPicPr>
          <p:cNvPr id="9" name="Picture 8" descr="Neural_network_layer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0136" y="1715540"/>
            <a:ext cx="2178755" cy="1697130"/>
          </a:xfrm>
          <a:prstGeom prst="rect">
            <a:avLst/>
          </a:prstGeom>
        </p:spPr>
      </p:pic>
    </p:spTree>
    <p:extLst>
      <p:ext uri="{BB962C8B-B14F-4D97-AF65-F5344CB8AC3E}">
        <p14:creationId xmlns:p14="http://schemas.microsoft.com/office/powerpoint/2010/main" val="148436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90811"/>
            <a:ext cx="3962400" cy="1143000"/>
          </a:xfrm>
        </p:spPr>
        <p:txBody>
          <a:bodyPr/>
          <a:lstStyle/>
          <a:p>
            <a:r>
              <a:rPr lang="en-US" dirty="0" smtClean="0"/>
              <a:t>Self-Driving Cars</a:t>
            </a:r>
            <a:endParaRPr lang="en-US" dirty="0"/>
          </a:p>
        </p:txBody>
      </p:sp>
      <p:pic>
        <p:nvPicPr>
          <p:cNvPr id="4" name="Mobileye Pedestrian Collision Warning - Vehicle - 2012-6-Y4CSnE3CI.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73275" y="1612804"/>
            <a:ext cx="8045450" cy="4525963"/>
          </a:xfrm>
        </p:spPr>
      </p:pic>
      <p:pic>
        <p:nvPicPr>
          <p:cNvPr id="5" name="Picture 4" descr="road_ready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3276" y="1417639"/>
            <a:ext cx="8137525" cy="5067548"/>
          </a:xfrm>
          <a:prstGeom prst="rect">
            <a:avLst/>
          </a:prstGeom>
        </p:spPr>
      </p:pic>
      <p:grpSp>
        <p:nvGrpSpPr>
          <p:cNvPr id="7" name="Group 6"/>
          <p:cNvGrpSpPr/>
          <p:nvPr/>
        </p:nvGrpSpPr>
        <p:grpSpPr>
          <a:xfrm>
            <a:off x="2073276" y="1233812"/>
            <a:ext cx="9920250" cy="5251375"/>
            <a:chOff x="2073276" y="1233812"/>
            <a:chExt cx="9920250" cy="5251375"/>
          </a:xfrm>
        </p:grpSpPr>
        <p:pic>
          <p:nvPicPr>
            <p:cNvPr id="3" name="Picture 2" descr="Blue_Tesla_Model_S_Zoutelande_dunes_Hollan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3276" y="1233812"/>
              <a:ext cx="8088553" cy="5251375"/>
            </a:xfrm>
            <a:prstGeom prst="rect">
              <a:avLst/>
            </a:prstGeom>
          </p:spPr>
        </p:pic>
        <p:sp>
          <p:nvSpPr>
            <p:cNvPr id="6" name="TextBox 5"/>
            <p:cNvSpPr txBox="1"/>
            <p:nvPr/>
          </p:nvSpPr>
          <p:spPr>
            <a:xfrm>
              <a:off x="10483702" y="2934586"/>
              <a:ext cx="1509824" cy="1323439"/>
            </a:xfrm>
            <a:prstGeom prst="rect">
              <a:avLst/>
            </a:prstGeom>
            <a:noFill/>
          </p:spPr>
          <p:txBody>
            <a:bodyPr wrap="square" rtlCol="0">
              <a:spAutoFit/>
            </a:bodyPr>
            <a:lstStyle/>
            <a:p>
              <a:r>
                <a:rPr lang="en-US" sz="2000" b="1" dirty="0" smtClean="0"/>
                <a:t>Autopilot ™</a:t>
              </a:r>
            </a:p>
            <a:p>
              <a:r>
                <a:rPr lang="en-US" sz="2000" b="1" dirty="0" smtClean="0"/>
                <a:t>Networked</a:t>
              </a:r>
            </a:p>
            <a:p>
              <a:r>
                <a:rPr lang="en-US" sz="2000" b="1" dirty="0" smtClean="0"/>
                <a:t>Learning </a:t>
              </a:r>
            </a:p>
            <a:p>
              <a:r>
                <a:rPr lang="en-US" sz="2000" b="1" dirty="0" smtClean="0"/>
                <a:t>Cars</a:t>
              </a:r>
              <a:endParaRPr lang="en-US" sz="2000" b="1" dirty="0"/>
            </a:p>
          </p:txBody>
        </p:sp>
      </p:grpSp>
    </p:spTree>
    <p:extLst>
      <p:ext uri="{BB962C8B-B14F-4D97-AF65-F5344CB8AC3E}">
        <p14:creationId xmlns:p14="http://schemas.microsoft.com/office/powerpoint/2010/main" val="99477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video>
              <p:cMediaNode vol="80000">
                <p:cTn id="24"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772" y="1621448"/>
            <a:ext cx="8458456" cy="4971858"/>
          </a:xfrm>
          <a:prstGeom prst="rect">
            <a:avLst/>
          </a:prstGeom>
        </p:spPr>
        <p:style>
          <a:lnRef idx="2">
            <a:schemeClr val="dk1"/>
          </a:lnRef>
          <a:fillRef idx="1">
            <a:schemeClr val="lt1"/>
          </a:fillRef>
          <a:effectRef idx="0">
            <a:schemeClr val="dk1"/>
          </a:effectRef>
          <a:fontRef idx="minor">
            <a:schemeClr val="dk1"/>
          </a:fontRef>
        </p:style>
      </p:pic>
      <p:sp>
        <p:nvSpPr>
          <p:cNvPr id="2" name="Title 1"/>
          <p:cNvSpPr>
            <a:spLocks noGrp="1"/>
          </p:cNvSpPr>
          <p:nvPr>
            <p:ph type="title"/>
          </p:nvPr>
        </p:nvSpPr>
        <p:spPr>
          <a:xfrm>
            <a:off x="818148" y="190232"/>
            <a:ext cx="10555705" cy="1143000"/>
          </a:xfrm>
        </p:spPr>
        <p:txBody>
          <a:bodyPr>
            <a:normAutofit fontScale="90000"/>
          </a:bodyPr>
          <a:lstStyle/>
          <a:p>
            <a:pPr algn="ctr"/>
            <a:r>
              <a:rPr lang="en-US" sz="4900" dirty="0"/>
              <a:t>Toyota</a:t>
            </a:r>
            <a:r>
              <a:rPr lang="en-US" dirty="0" smtClean="0"/>
              <a:t/>
            </a:r>
            <a:br>
              <a:rPr lang="en-US" dirty="0" smtClean="0"/>
            </a:br>
            <a:r>
              <a:rPr lang="en-US" sz="2900" dirty="0" smtClean="0"/>
              <a:t>An Industry in Transition: </a:t>
            </a:r>
            <a:r>
              <a:rPr lang="en-US" sz="2900" dirty="0"/>
              <a:t>“Nuts and Bolts” </a:t>
            </a:r>
            <a:r>
              <a:rPr lang="en-US" sz="2900" dirty="0" smtClean="0">
                <a:sym typeface="Wingdings"/>
              </a:rPr>
              <a:t></a:t>
            </a:r>
            <a:r>
              <a:rPr lang="en-US" sz="2900" dirty="0" smtClean="0"/>
              <a:t> </a:t>
            </a:r>
            <a:r>
              <a:rPr lang="en-US" sz="2900" dirty="0"/>
              <a:t>Intelligent </a:t>
            </a:r>
            <a:r>
              <a:rPr lang="en-US" sz="2900" dirty="0" smtClean="0"/>
              <a:t>Technology Platform</a:t>
            </a:r>
            <a:endParaRPr lang="en-US" sz="2900" dirty="0"/>
          </a:p>
        </p:txBody>
      </p:sp>
      <mc:AlternateContent xmlns:mc="http://schemas.openxmlformats.org/markup-compatibility/2006" xmlns:a14="http://schemas.microsoft.com/office/drawing/2010/main">
        <mc:Choice Requires="a14">
          <p:sp>
            <p:nvSpPr>
              <p:cNvPr id="3" name="TextBox 2"/>
              <p:cNvSpPr txBox="1"/>
              <p:nvPr/>
            </p:nvSpPr>
            <p:spPr>
              <a:xfrm>
                <a:off x="1375359" y="5897776"/>
                <a:ext cx="9441283" cy="830997"/>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4800" dirty="0" smtClean="0"/>
                  <a:t>Nuts and Bolts </a:t>
                </a:r>
                <a14:m>
                  <m:oMath xmlns:m="http://schemas.openxmlformats.org/officeDocument/2006/math">
                    <m:r>
                      <a:rPr lang="en-US" sz="4800" i="1" smtClean="0">
                        <a:latin typeface="Cambria Math" charset="0"/>
                        <a:ea typeface="Cambria Math" charset="0"/>
                        <a:cs typeface="Cambria Math" charset="0"/>
                      </a:rPr>
                      <m:t>≈</m:t>
                    </m:r>
                    <m:r>
                      <m:rPr>
                        <m:sty m:val="p"/>
                      </m:rPr>
                      <a:rPr lang="en-US" sz="4800" b="0" i="0" smtClean="0">
                        <a:latin typeface="Cambria Math" charset="0"/>
                        <a:ea typeface="Cambria Math" charset="0"/>
                        <a:cs typeface="Cambria Math" charset="0"/>
                      </a:rPr>
                      <m:t>Speeds</m:t>
                    </m:r>
                    <m:r>
                      <a:rPr lang="en-US" sz="4800" b="0" i="0" smtClean="0">
                        <a:latin typeface="Cambria Math" charset="0"/>
                        <a:ea typeface="Cambria Math" charset="0"/>
                        <a:cs typeface="Cambria Math" charset="0"/>
                      </a:rPr>
                      <m:t> </m:t>
                    </m:r>
                    <m:r>
                      <m:rPr>
                        <m:sty m:val="p"/>
                      </m:rPr>
                      <a:rPr lang="en-US" sz="4800" b="0" i="0" smtClean="0">
                        <a:latin typeface="Cambria Math" charset="0"/>
                        <a:ea typeface="Cambria Math" charset="0"/>
                        <a:cs typeface="Cambria Math" charset="0"/>
                      </a:rPr>
                      <m:t>and</m:t>
                    </m:r>
                    <m:r>
                      <a:rPr lang="en-US" sz="4800" b="0" i="0" smtClean="0">
                        <a:latin typeface="Cambria Math" charset="0"/>
                        <a:ea typeface="Cambria Math" charset="0"/>
                        <a:cs typeface="Cambria Math" charset="0"/>
                      </a:rPr>
                      <m:t> </m:t>
                    </m:r>
                    <m:r>
                      <m:rPr>
                        <m:sty m:val="p"/>
                      </m:rPr>
                      <a:rPr lang="en-US" sz="4800" b="0" i="0" smtClean="0">
                        <a:latin typeface="Cambria Math" charset="0"/>
                        <a:ea typeface="Cambria Math" charset="0"/>
                        <a:cs typeface="Cambria Math" charset="0"/>
                      </a:rPr>
                      <m:t>Feeds</m:t>
                    </m:r>
                  </m:oMath>
                </a14:m>
                <a:r>
                  <a:rPr lang="en-US" sz="4800" dirty="0" smtClean="0"/>
                  <a:t> </a:t>
                </a:r>
                <a:endParaRPr lang="en-US" sz="4800" dirty="0"/>
              </a:p>
            </p:txBody>
          </p:sp>
        </mc:Choice>
        <mc:Fallback xmlns="">
          <p:sp>
            <p:nvSpPr>
              <p:cNvPr id="3" name="TextBox 2"/>
              <p:cNvSpPr txBox="1">
                <a:spLocks noRot="1" noChangeAspect="1" noMove="1" noResize="1" noEditPoints="1" noAdjustHandles="1" noChangeArrowheads="1" noChangeShapeType="1" noTextEdit="1"/>
              </p:cNvSpPr>
              <p:nvPr/>
            </p:nvSpPr>
            <p:spPr>
              <a:xfrm>
                <a:off x="1375359" y="5897776"/>
                <a:ext cx="9441283" cy="830997"/>
              </a:xfrm>
              <a:prstGeom prst="rect">
                <a:avLst/>
              </a:prstGeom>
              <a:blipFill rotWithShape="0">
                <a:blip r:embed="rId3"/>
                <a:stretch>
                  <a:fillRect l="-1420" t="-15942"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449530" y="2926423"/>
                <a:ext cx="813493"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6000" i="1" smtClean="0">
                          <a:latin typeface="Cambria Math" charset="0"/>
                          <a:ea typeface="Cambria Math" charset="0"/>
                          <a:cs typeface="Cambria Math" charset="0"/>
                        </a:rPr>
                        <m:t>≈</m:t>
                      </m:r>
                    </m:oMath>
                  </m:oMathPara>
                </a14:m>
                <a:endParaRPr lang="en-US" sz="4000" dirty="0"/>
              </a:p>
            </p:txBody>
          </p:sp>
        </mc:Choice>
        <mc:Fallback xmlns="">
          <p:sp>
            <p:nvSpPr>
              <p:cNvPr id="7" name="TextBox 6"/>
              <p:cNvSpPr txBox="1">
                <a:spLocks noRot="1" noChangeAspect="1" noMove="1" noResize="1" noEditPoints="1" noAdjustHandles="1" noChangeArrowheads="1" noChangeShapeType="1" noTextEdit="1"/>
              </p:cNvSpPr>
              <p:nvPr/>
            </p:nvSpPr>
            <p:spPr>
              <a:xfrm>
                <a:off x="5449530" y="2926423"/>
                <a:ext cx="813493" cy="923330"/>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190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5" y="0"/>
            <a:ext cx="1809750" cy="1325563"/>
          </a:xfrm>
        </p:spPr>
        <p:txBody>
          <a:bodyPr>
            <a:normAutofit/>
          </a:bodyPr>
          <a:lstStyle/>
          <a:p>
            <a:r>
              <a:rPr lang="en-US" sz="5400" dirty="0" smtClean="0"/>
              <a:t>Apple</a:t>
            </a:r>
            <a:endParaRPr lang="en-US" sz="5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439" y="1325563"/>
            <a:ext cx="8887124" cy="533227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072162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60288" y="0"/>
            <a:ext cx="60714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200" dirty="0" smtClean="0"/>
              <a:t>But There’s More</a:t>
            </a:r>
          </a:p>
        </p:txBody>
      </p:sp>
      <p:grpSp>
        <p:nvGrpSpPr>
          <p:cNvPr id="7" name="Group 6"/>
          <p:cNvGrpSpPr/>
          <p:nvPr/>
        </p:nvGrpSpPr>
        <p:grpSpPr>
          <a:xfrm>
            <a:off x="2293525" y="1164377"/>
            <a:ext cx="7604951" cy="5546148"/>
            <a:chOff x="2590800" y="1164377"/>
            <a:chExt cx="7604951" cy="5546148"/>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854885"/>
              <a:ext cx="7604951" cy="4855640"/>
            </a:xfrm>
            <a:prstGeom prst="rect">
              <a:avLst/>
            </a:prstGeom>
          </p:spPr>
        </p:pic>
        <p:sp>
          <p:nvSpPr>
            <p:cNvPr id="6" name="TextBox 5"/>
            <p:cNvSpPr txBox="1"/>
            <p:nvPr/>
          </p:nvSpPr>
          <p:spPr>
            <a:xfrm>
              <a:off x="4227595" y="1164377"/>
              <a:ext cx="4851521" cy="584775"/>
            </a:xfrm>
            <a:prstGeom prst="rect">
              <a:avLst/>
            </a:prstGeom>
            <a:noFill/>
          </p:spPr>
          <p:txBody>
            <a:bodyPr wrap="none" rtlCol="0">
              <a:spAutoFit/>
            </a:bodyPr>
            <a:lstStyle/>
            <a:p>
              <a:r>
                <a:rPr lang="en-US" sz="3200" dirty="0" smtClean="0"/>
                <a:t>Skype Real-Time Translation</a:t>
              </a:r>
              <a:endParaRPr lang="en-US" sz="3200" dirty="0"/>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029" y="1325563"/>
            <a:ext cx="8433980" cy="5384961"/>
          </a:xfrm>
          <a:prstGeom prst="rect">
            <a:avLst/>
          </a:prstGeom>
        </p:spPr>
      </p:pic>
    </p:spTree>
    <p:extLst>
      <p:ext uri="{BB962C8B-B14F-4D97-AF65-F5344CB8AC3E}">
        <p14:creationId xmlns:p14="http://schemas.microsoft.com/office/powerpoint/2010/main" val="177548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1575" y="0"/>
            <a:ext cx="2228850" cy="1325563"/>
          </a:xfrm>
        </p:spPr>
        <p:txBody>
          <a:bodyPr/>
          <a:lstStyle/>
          <a:p>
            <a:r>
              <a:rPr lang="en-US" sz="4800" dirty="0" smtClean="0"/>
              <a:t>Agenda</a:t>
            </a:r>
            <a:endParaRPr lang="en-US" dirty="0"/>
          </a:p>
        </p:txBody>
      </p:sp>
      <p:sp>
        <p:nvSpPr>
          <p:cNvPr id="3" name="Content Placeholder 2"/>
          <p:cNvSpPr>
            <a:spLocks noGrp="1"/>
          </p:cNvSpPr>
          <p:nvPr>
            <p:ph idx="1"/>
          </p:nvPr>
        </p:nvSpPr>
        <p:spPr>
          <a:xfrm>
            <a:off x="838200" y="1573213"/>
            <a:ext cx="10515600" cy="5064369"/>
          </a:xfrm>
        </p:spPr>
        <p:txBody>
          <a:bodyPr>
            <a:normAutofit fontScale="92500" lnSpcReduction="10000"/>
          </a:bodyPr>
          <a:lstStyle/>
          <a:p>
            <a:r>
              <a:rPr lang="en-US" sz="2400" dirty="0" smtClean="0"/>
              <a:t>Macro Trends Circa 2012:  Seeing The Past, Present and Future</a:t>
            </a:r>
          </a:p>
          <a:p>
            <a:endParaRPr lang="en-US" sz="2400" dirty="0" smtClean="0"/>
          </a:p>
          <a:p>
            <a:r>
              <a:rPr lang="en-US" sz="2400" dirty="0" smtClean="0"/>
              <a:t>What is Machine Learning?</a:t>
            </a:r>
          </a:p>
          <a:p>
            <a:endParaRPr lang="en-US" sz="2400" dirty="0"/>
          </a:p>
          <a:p>
            <a:r>
              <a:rPr lang="en-US" sz="2400" dirty="0" smtClean="0"/>
              <a:t>Machine Learning, Anomaly Detection and Cybersecurity</a:t>
            </a:r>
          </a:p>
          <a:p>
            <a:pPr lvl="1"/>
            <a:endParaRPr lang="en-US" dirty="0"/>
          </a:p>
          <a:p>
            <a:r>
              <a:rPr lang="en-US" sz="2400" dirty="0"/>
              <a:t>CTO’s Office </a:t>
            </a:r>
            <a:r>
              <a:rPr lang="en-US" sz="2400" dirty="0" smtClean="0"/>
              <a:t>Machine Learning Initiatives</a:t>
            </a:r>
          </a:p>
          <a:p>
            <a:pPr lvl="1"/>
            <a:endParaRPr lang="en-US" dirty="0"/>
          </a:p>
          <a:p>
            <a:r>
              <a:rPr lang="en-US" sz="2400" dirty="0" smtClean="0"/>
              <a:t>Industry Cybersecurity Landscape</a:t>
            </a:r>
          </a:p>
          <a:p>
            <a:endParaRPr lang="en-US" sz="2400" dirty="0"/>
          </a:p>
          <a:p>
            <a:r>
              <a:rPr lang="en-US" sz="2400" dirty="0" smtClean="0"/>
              <a:t>Summary</a:t>
            </a:r>
            <a:endParaRPr lang="en-US" sz="2400" dirty="0"/>
          </a:p>
          <a:p>
            <a:pPr marL="0" indent="0">
              <a:buNone/>
            </a:pPr>
            <a:endParaRPr lang="en-US" sz="2400" dirty="0" smtClean="0"/>
          </a:p>
          <a:p>
            <a:r>
              <a:rPr lang="en-US" sz="2400" dirty="0" smtClean="0"/>
              <a:t>Q&amp;A</a:t>
            </a:r>
            <a:endParaRPr lang="en-US" sz="2400" dirty="0"/>
          </a:p>
        </p:txBody>
      </p:sp>
    </p:spTree>
    <p:extLst>
      <p:ext uri="{BB962C8B-B14F-4D97-AF65-F5344CB8AC3E}">
        <p14:creationId xmlns:p14="http://schemas.microsoft.com/office/powerpoint/2010/main" val="19154915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moti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68" y="1329482"/>
            <a:ext cx="9144000" cy="5446470"/>
          </a:xfrm>
          <a:prstGeom prst="rect">
            <a:avLst/>
          </a:prstGeom>
        </p:spPr>
        <p:style>
          <a:lnRef idx="2">
            <a:schemeClr val="dk1"/>
          </a:lnRef>
          <a:fillRef idx="1">
            <a:schemeClr val="lt1"/>
          </a:fillRef>
          <a:effectRef idx="0">
            <a:schemeClr val="dk1"/>
          </a:effectRef>
          <a:fontRef idx="minor">
            <a:schemeClr val="dk1"/>
          </a:fontRef>
        </p:style>
      </p:pic>
      <p:pic>
        <p:nvPicPr>
          <p:cNvPr id="5" name="Picture 4" descr="emotion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1235" y="4542113"/>
            <a:ext cx="5584598" cy="2233839"/>
          </a:xfrm>
          <a:prstGeom prst="rect">
            <a:avLst/>
          </a:prstGeom>
          <a:ln>
            <a:solidFill>
              <a:schemeClr val="tx1"/>
            </a:solidFill>
          </a:ln>
        </p:spPr>
      </p:pic>
      <p:sp>
        <p:nvSpPr>
          <p:cNvPr id="6" name="TextBox 5"/>
          <p:cNvSpPr txBox="1"/>
          <p:nvPr/>
        </p:nvSpPr>
        <p:spPr>
          <a:xfrm>
            <a:off x="1101139" y="0"/>
            <a:ext cx="9989722" cy="1200329"/>
          </a:xfrm>
          <a:prstGeom prst="rect">
            <a:avLst/>
          </a:prstGeom>
          <a:noFill/>
        </p:spPr>
        <p:txBody>
          <a:bodyPr wrap="none" rtlCol="0">
            <a:spAutoFit/>
          </a:bodyPr>
          <a:lstStyle/>
          <a:p>
            <a:pPr algn="ctr"/>
            <a:r>
              <a:rPr lang="en-US" sz="4000" dirty="0">
                <a:latin typeface="+mj-lt"/>
              </a:rPr>
              <a:t>Think Speech/Object Recognition is Impressive</a:t>
            </a:r>
            <a:r>
              <a:rPr lang="en-US" sz="4000" dirty="0" smtClean="0">
                <a:latin typeface="+mj-lt"/>
              </a:rPr>
              <a:t>?</a:t>
            </a:r>
          </a:p>
          <a:p>
            <a:pPr algn="ctr"/>
            <a:r>
              <a:rPr lang="en-US" sz="3200" dirty="0" smtClean="0">
                <a:latin typeface="+mj-lt"/>
              </a:rPr>
              <a:t>Emotion Analysis</a:t>
            </a:r>
            <a:endParaRPr lang="en-US" sz="3200" dirty="0">
              <a:latin typeface="+mj-l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6168" y="2243415"/>
            <a:ext cx="3575067" cy="4532537"/>
          </a:xfrm>
          <a:prstGeom prst="rect">
            <a:avLst/>
          </a:prstGeom>
        </p:spPr>
      </p:pic>
    </p:spTree>
    <p:extLst>
      <p:ext uri="{BB962C8B-B14F-4D97-AF65-F5344CB8AC3E}">
        <p14:creationId xmlns:p14="http://schemas.microsoft.com/office/powerpoint/2010/main" val="126816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203" y="1325563"/>
            <a:ext cx="9321595" cy="5101137"/>
          </a:xfrm>
          <a:prstGeom prst="rect">
            <a:avLst/>
          </a:prstGeom>
        </p:spPr>
        <p:style>
          <a:lnRef idx="2">
            <a:schemeClr val="dk1"/>
          </a:lnRef>
          <a:fillRef idx="1">
            <a:schemeClr val="lt1"/>
          </a:fillRef>
          <a:effectRef idx="0">
            <a:schemeClr val="dk1"/>
          </a:effectRef>
          <a:fontRef idx="minor">
            <a:schemeClr val="dk1"/>
          </a:fontRef>
        </p:style>
      </p:pic>
      <p:sp>
        <p:nvSpPr>
          <p:cNvPr id="7" name="Title 1"/>
          <p:cNvSpPr txBox="1">
            <a:spLocks/>
          </p:cNvSpPr>
          <p:nvPr/>
        </p:nvSpPr>
        <p:spPr>
          <a:xfrm>
            <a:off x="1365584" y="0"/>
            <a:ext cx="94608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Facebook ,Google and Baidu are the </a:t>
            </a:r>
            <a:r>
              <a:rPr lang="en-US" sz="3600" dirty="0"/>
              <a:t>N</a:t>
            </a:r>
            <a:r>
              <a:rPr lang="en-US" sz="3600" dirty="0" smtClean="0"/>
              <a:t>ew </a:t>
            </a:r>
          </a:p>
          <a:p>
            <a:pPr algn="ctr"/>
            <a:r>
              <a:rPr lang="en-US" sz="3600" dirty="0" smtClean="0"/>
              <a:t>Centers of the AI/Machine Learning Universe</a:t>
            </a:r>
            <a:endParaRPr lang="en-US" sz="3600" dirty="0"/>
          </a:p>
        </p:txBody>
      </p:sp>
      <p:sp>
        <p:nvSpPr>
          <p:cNvPr id="8" name="TextBox 7"/>
          <p:cNvSpPr txBox="1"/>
          <p:nvPr/>
        </p:nvSpPr>
        <p:spPr>
          <a:xfrm>
            <a:off x="0" y="6550223"/>
            <a:ext cx="9186426" cy="307777"/>
          </a:xfrm>
          <a:prstGeom prst="rect">
            <a:avLst/>
          </a:prstGeom>
          <a:noFill/>
        </p:spPr>
        <p:txBody>
          <a:bodyPr wrap="none" rtlCol="0">
            <a:spAutoFit/>
          </a:bodyPr>
          <a:lstStyle/>
          <a:p>
            <a:r>
              <a:rPr lang="en-US" sz="1400" dirty="0" smtClean="0">
                <a:hlinkClick r:id="rId3"/>
              </a:rPr>
              <a:t>https://code.facebook.com/posts/1478523512478471/teaching-machines-to-see-and-understand-advances-in-ai-research/</a:t>
            </a:r>
            <a:endParaRPr lang="en-US" sz="1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582" y="1715931"/>
            <a:ext cx="7772400" cy="4597400"/>
          </a:xfrm>
          <a:prstGeom prst="rect">
            <a:avLst/>
          </a:prstGeom>
        </p:spPr>
      </p:pic>
      <p:sp>
        <p:nvSpPr>
          <p:cNvPr id="12" name="TextBox 11"/>
          <p:cNvSpPr txBox="1"/>
          <p:nvPr/>
        </p:nvSpPr>
        <p:spPr>
          <a:xfrm>
            <a:off x="7129749" y="2800582"/>
            <a:ext cx="3425956"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Facebook’s state of the art voice activated ML system uses Convolutional Neural Networks and  Memory Networks that answers question about image content</a:t>
            </a:r>
            <a:endParaRPr lang="en-US" dirty="0"/>
          </a:p>
        </p:txBody>
      </p:sp>
    </p:spTree>
    <p:extLst>
      <p:ext uri="{BB962C8B-B14F-4D97-AF65-F5344CB8AC3E}">
        <p14:creationId xmlns:p14="http://schemas.microsoft.com/office/powerpoint/2010/main" val="60714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154110"/>
            <a:ext cx="11525250" cy="1325563"/>
          </a:xfrm>
        </p:spPr>
        <p:txBody>
          <a:bodyPr/>
          <a:lstStyle/>
          <a:p>
            <a:r>
              <a:rPr lang="en-US" dirty="0" smtClean="0"/>
              <a:t>Other ML Applications You Interact with Everyday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795" y="1578072"/>
            <a:ext cx="3786390" cy="2573852"/>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31" y="4521236"/>
            <a:ext cx="3822700" cy="2032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3454" y="4265294"/>
            <a:ext cx="3191674" cy="228794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631" y="1479674"/>
            <a:ext cx="3822700" cy="267225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3454" y="1593043"/>
            <a:ext cx="3216660" cy="2558881"/>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4795" y="4521236"/>
            <a:ext cx="3786390" cy="2031999"/>
          </a:xfrm>
          <a:prstGeom prst="rect">
            <a:avLst/>
          </a:prstGeom>
        </p:spPr>
      </p:pic>
    </p:spTree>
    <p:extLst>
      <p:ext uri="{BB962C8B-B14F-4D97-AF65-F5344CB8AC3E}">
        <p14:creationId xmlns:p14="http://schemas.microsoft.com/office/powerpoint/2010/main" val="56031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5099" y="176240"/>
            <a:ext cx="9161803" cy="830997"/>
          </a:xfrm>
          <a:prstGeom prst="rect">
            <a:avLst/>
          </a:prstGeom>
          <a:noFill/>
        </p:spPr>
        <p:txBody>
          <a:bodyPr wrap="none" rtlCol="0">
            <a:spAutoFit/>
          </a:bodyPr>
          <a:lstStyle/>
          <a:p>
            <a:r>
              <a:rPr lang="en-US" sz="4800" dirty="0">
                <a:latin typeface="+mj-lt"/>
                <a:cs typeface="Arial"/>
              </a:rPr>
              <a:t>Why is </a:t>
            </a:r>
            <a:r>
              <a:rPr lang="en-US" sz="4800" dirty="0" smtClean="0">
                <a:latin typeface="+mj-lt"/>
                <a:cs typeface="Arial"/>
              </a:rPr>
              <a:t>all of this </a:t>
            </a:r>
            <a:r>
              <a:rPr lang="en-US" sz="4800" dirty="0">
                <a:latin typeface="+mj-lt"/>
                <a:cs typeface="Arial"/>
              </a:rPr>
              <a:t>all happening now?</a:t>
            </a:r>
          </a:p>
        </p:txBody>
      </p:sp>
      <p:sp>
        <p:nvSpPr>
          <p:cNvPr id="3" name="TextBox 2"/>
          <p:cNvSpPr txBox="1"/>
          <p:nvPr/>
        </p:nvSpPr>
        <p:spPr>
          <a:xfrm>
            <a:off x="553685" y="1236483"/>
            <a:ext cx="8554508" cy="5324534"/>
          </a:xfrm>
          <a:prstGeom prst="rect">
            <a:avLst/>
          </a:prstGeom>
          <a:noFill/>
        </p:spPr>
        <p:txBody>
          <a:bodyPr wrap="square" rtlCol="0">
            <a:spAutoFit/>
          </a:bodyPr>
          <a:lstStyle/>
          <a:p>
            <a:pPr marL="285750" indent="-285750">
              <a:buFont typeface="Arial"/>
              <a:buChar char="•"/>
            </a:pPr>
            <a:r>
              <a:rPr lang="en-US" dirty="0">
                <a:latin typeface="Arial"/>
                <a:cs typeface="Arial"/>
              </a:rPr>
              <a:t>Before 2006 people thought deep neural networks couldn’t be trained</a:t>
            </a:r>
          </a:p>
          <a:p>
            <a:pPr marL="742950" lvl="1" indent="-285750">
              <a:buFont typeface="Arial"/>
              <a:buChar char="•"/>
            </a:pPr>
            <a:r>
              <a:rPr lang="en-US" sz="1600" dirty="0">
                <a:latin typeface="Arial"/>
                <a:cs typeface="Arial"/>
              </a:rPr>
              <a:t>So why now?</a:t>
            </a:r>
          </a:p>
          <a:p>
            <a:endParaRPr lang="en-US" b="1" dirty="0">
              <a:latin typeface="Arial"/>
              <a:cs typeface="Arial"/>
            </a:endParaRPr>
          </a:p>
          <a:p>
            <a:pPr marL="285750" indent="-285750">
              <a:buFont typeface="Arial"/>
              <a:buChar char="•"/>
            </a:pPr>
            <a:r>
              <a:rPr lang="en-US" b="1" dirty="0">
                <a:solidFill>
                  <a:srgbClr val="FF0000"/>
                </a:solidFill>
                <a:latin typeface="Arial"/>
                <a:cs typeface="Arial"/>
              </a:rPr>
              <a:t>Theoretical breakthroughs in 2006</a:t>
            </a:r>
          </a:p>
          <a:p>
            <a:pPr marL="742950" lvl="1" indent="-285750">
              <a:buFont typeface="Arial"/>
              <a:buChar char="•"/>
            </a:pPr>
            <a:r>
              <a:rPr lang="en-US" sz="1400" dirty="0">
                <a:latin typeface="Arial"/>
                <a:cs typeface="Arial"/>
              </a:rPr>
              <a:t>Learned how to train deep neural networks</a:t>
            </a:r>
          </a:p>
          <a:p>
            <a:pPr marL="1200150" lvl="2" indent="-285750">
              <a:buFont typeface="Arial"/>
              <a:buChar char="•"/>
            </a:pPr>
            <a:r>
              <a:rPr lang="en-US" sz="1400" dirty="0" smtClean="0">
                <a:latin typeface="Arial"/>
                <a:cs typeface="Arial"/>
              </a:rPr>
              <a:t>Unsupervised “initialization” of deep nets</a:t>
            </a:r>
          </a:p>
          <a:p>
            <a:pPr marL="742950" lvl="1" indent="-285750">
              <a:buFont typeface="Arial"/>
              <a:buChar char="•"/>
            </a:pPr>
            <a:r>
              <a:rPr lang="en-US" sz="1400" dirty="0" smtClean="0">
                <a:latin typeface="Arial"/>
                <a:cs typeface="Arial"/>
              </a:rPr>
              <a:t>More </a:t>
            </a:r>
            <a:r>
              <a:rPr lang="en-US" sz="1400" dirty="0">
                <a:latin typeface="Arial"/>
                <a:cs typeface="Arial"/>
              </a:rPr>
              <a:t>recently: </a:t>
            </a:r>
            <a:r>
              <a:rPr lang="en-US" sz="1400" dirty="0">
                <a:latin typeface="Arial"/>
                <a:cs typeface="Arial"/>
                <a:hlinkClick r:id="rId3"/>
              </a:rPr>
              <a:t>http://www.cs.toronto.edu/~fritz/absps/momentum.pdf</a:t>
            </a:r>
            <a:endParaRPr lang="en-US" sz="1400" dirty="0">
              <a:latin typeface="Arial"/>
              <a:cs typeface="Arial"/>
            </a:endParaRPr>
          </a:p>
          <a:p>
            <a:pPr marL="742950" lvl="1" indent="-285750">
              <a:buFont typeface="Arial"/>
              <a:buChar char="•"/>
            </a:pPr>
            <a:r>
              <a:rPr lang="en-US" sz="1400" dirty="0">
                <a:latin typeface="Arial"/>
                <a:cs typeface="Arial"/>
              </a:rPr>
              <a:t>Nice overview of LBH DL journey: </a:t>
            </a:r>
            <a:r>
              <a:rPr lang="en-US" sz="1400" dirty="0">
                <a:latin typeface="Arial"/>
                <a:cs typeface="Arial"/>
                <a:hlinkClick r:id="rId4"/>
              </a:rPr>
              <a:t>http://chronicle.com/article/The-Believers/190147/</a:t>
            </a:r>
            <a:endParaRPr lang="en-US" sz="1400" dirty="0">
              <a:latin typeface="Arial"/>
              <a:cs typeface="Arial"/>
            </a:endParaRPr>
          </a:p>
          <a:p>
            <a:pPr marL="285750" indent="-285750">
              <a:buFont typeface="Arial"/>
              <a:buChar char="•"/>
            </a:pPr>
            <a:endParaRPr lang="en-US" b="1" dirty="0">
              <a:latin typeface="Arial"/>
              <a:cs typeface="Arial"/>
            </a:endParaRPr>
          </a:p>
          <a:p>
            <a:pPr marL="285750" indent="-285750">
              <a:buFont typeface="Arial"/>
              <a:buChar char="•"/>
            </a:pPr>
            <a:r>
              <a:rPr lang="en-US" b="1" dirty="0">
                <a:solidFill>
                  <a:srgbClr val="FF0000"/>
                </a:solidFill>
                <a:latin typeface="Arial"/>
                <a:cs typeface="Arial"/>
              </a:rPr>
              <a:t>Compute</a:t>
            </a:r>
          </a:p>
          <a:p>
            <a:pPr marL="742950" lvl="1" indent="-285750">
              <a:buFont typeface="Arial"/>
              <a:buChar char="•"/>
            </a:pPr>
            <a:r>
              <a:rPr lang="en-US" sz="1400" dirty="0">
                <a:latin typeface="Arial"/>
                <a:cs typeface="Arial"/>
              </a:rPr>
              <a:t>CPUs were 2^20s of times too slow</a:t>
            </a:r>
          </a:p>
          <a:p>
            <a:pPr marL="742950" lvl="1" indent="-285750">
              <a:buFont typeface="Arial"/>
              <a:buChar char="•"/>
            </a:pPr>
            <a:r>
              <a:rPr lang="en-US" sz="1400" dirty="0">
                <a:latin typeface="Arial"/>
                <a:cs typeface="Arial"/>
              </a:rPr>
              <a:t>Parallel processing/algorithms</a:t>
            </a:r>
          </a:p>
          <a:p>
            <a:pPr marL="742950" lvl="1" indent="-285750">
              <a:buFont typeface="Arial"/>
              <a:buChar char="•"/>
            </a:pPr>
            <a:r>
              <a:rPr lang="en-US" sz="1400" dirty="0">
                <a:latin typeface="Arial"/>
                <a:cs typeface="Arial"/>
              </a:rPr>
              <a:t>GPUs + OpenCL/CUDA</a:t>
            </a:r>
          </a:p>
          <a:p>
            <a:pPr marL="742950" lvl="1" indent="-285750">
              <a:buFont typeface="Arial"/>
              <a:buChar char="•"/>
            </a:pPr>
            <a:endParaRPr lang="en-US" b="1" dirty="0">
              <a:latin typeface="Arial"/>
              <a:cs typeface="Arial"/>
            </a:endParaRPr>
          </a:p>
          <a:p>
            <a:pPr marL="285750" indent="-285750">
              <a:buFont typeface="Arial"/>
              <a:buChar char="•"/>
            </a:pPr>
            <a:r>
              <a:rPr lang="en-US" b="1" dirty="0">
                <a:solidFill>
                  <a:srgbClr val="FF0000"/>
                </a:solidFill>
                <a:latin typeface="Arial"/>
                <a:cs typeface="Arial"/>
              </a:rPr>
              <a:t>Datasets</a:t>
            </a:r>
          </a:p>
          <a:p>
            <a:pPr marL="742950" lvl="1" indent="-285750">
              <a:buFont typeface="Arial"/>
              <a:buChar char="•"/>
            </a:pPr>
            <a:r>
              <a:rPr lang="en-US" sz="1400" dirty="0">
                <a:latin typeface="Arial"/>
                <a:cs typeface="Arial"/>
              </a:rPr>
              <a:t>Massive data sets:  Google, FB, Baidu, …</a:t>
            </a:r>
          </a:p>
          <a:p>
            <a:pPr marL="742950" lvl="1" indent="-285750">
              <a:buFont typeface="Arial"/>
              <a:buChar char="•"/>
            </a:pPr>
            <a:r>
              <a:rPr lang="en-US" sz="1400" dirty="0">
                <a:latin typeface="Arial"/>
                <a:cs typeface="Arial"/>
              </a:rPr>
              <a:t>And the convergence of theory/practice in ML</a:t>
            </a:r>
          </a:p>
          <a:p>
            <a:pPr marL="742950" lvl="1" indent="-285750">
              <a:buFont typeface="Arial"/>
              <a:buChar char="•"/>
            </a:pPr>
            <a:endParaRPr lang="en-US" sz="1400" dirty="0">
              <a:latin typeface="Arial"/>
              <a:cs typeface="Arial"/>
            </a:endParaRPr>
          </a:p>
          <a:p>
            <a:pPr marL="285750" indent="-285750">
              <a:buFont typeface="Arial"/>
              <a:buChar char="•"/>
            </a:pPr>
            <a:r>
              <a:rPr lang="en-US" dirty="0">
                <a:latin typeface="Arial"/>
                <a:cs typeface="Arial"/>
              </a:rPr>
              <a:t>Alternate view of history?</a:t>
            </a:r>
          </a:p>
          <a:p>
            <a:pPr marL="742950" lvl="1" indent="-285750">
              <a:buFont typeface="Arial"/>
              <a:buChar char="•"/>
            </a:pPr>
            <a:r>
              <a:rPr lang="en-US" sz="1200" dirty="0">
                <a:latin typeface="Arial"/>
                <a:cs typeface="Arial"/>
              </a:rPr>
              <a:t>LBH Nature DL review: </a:t>
            </a:r>
            <a:r>
              <a:rPr lang="en-US" sz="1200" dirty="0">
                <a:latin typeface="Arial"/>
                <a:cs typeface="Arial"/>
                <a:hlinkClick r:id="rId5"/>
              </a:rPr>
              <a:t>http://www.nature.com/nature/journal/v521/n7553/full/nature14539.html</a:t>
            </a:r>
            <a:endParaRPr lang="en-US" sz="1200" dirty="0">
              <a:latin typeface="Arial"/>
              <a:cs typeface="Arial"/>
            </a:endParaRPr>
          </a:p>
          <a:p>
            <a:pPr marL="742950" lvl="1" indent="-285750">
              <a:buFont typeface="Arial"/>
              <a:buChar char="•"/>
            </a:pPr>
            <a:r>
              <a:rPr lang="en-US" sz="1200" dirty="0">
                <a:latin typeface="Arial"/>
                <a:cs typeface="Arial"/>
              </a:rPr>
              <a:t>Jürgen Schmidhuber’s critique : </a:t>
            </a:r>
            <a:r>
              <a:rPr lang="en-US" sz="1200" dirty="0">
                <a:latin typeface="Arial"/>
                <a:cs typeface="Arial"/>
                <a:hlinkClick r:id="rId6"/>
              </a:rPr>
              <a:t>http://people.idsia.ch/~juergen/deep-learning-conspiracy.html</a:t>
            </a:r>
            <a:endParaRPr lang="en-US" sz="1200" dirty="0">
              <a:latin typeface="Arial"/>
              <a:cs typeface="Arial"/>
            </a:endParaRPr>
          </a:p>
          <a:p>
            <a:pPr marL="742950" lvl="1" indent="-285750">
              <a:buFont typeface="Arial"/>
              <a:buChar char="•"/>
            </a:pPr>
            <a:r>
              <a:rPr lang="en-US" sz="1200" dirty="0">
                <a:latin typeface="Arial"/>
                <a:cs typeface="Arial"/>
              </a:rPr>
              <a:t>LBH rebuttal: </a:t>
            </a:r>
            <a:r>
              <a:rPr lang="en-US" sz="1200" dirty="0">
                <a:latin typeface="Arial"/>
                <a:cs typeface="Arial"/>
                <a:hlinkClick r:id="rId7"/>
              </a:rPr>
              <a:t>http://recode.net/2015/07/15/ai-conspiracy-the-scientists-behind-deep-learning/</a:t>
            </a:r>
            <a:endParaRPr lang="en-US" sz="1200" dirty="0">
              <a:latin typeface="Arial"/>
              <a:cs typeface="Arial"/>
            </a:endParaRPr>
          </a:p>
        </p:txBody>
      </p:sp>
      <p:grpSp>
        <p:nvGrpSpPr>
          <p:cNvPr id="9" name="Group 8"/>
          <p:cNvGrpSpPr/>
          <p:nvPr/>
        </p:nvGrpSpPr>
        <p:grpSpPr>
          <a:xfrm>
            <a:off x="27027" y="3334586"/>
            <a:ext cx="8803549" cy="3698524"/>
            <a:chOff x="-55602" y="3078101"/>
            <a:chExt cx="8803549" cy="3919942"/>
          </a:xfrm>
        </p:grpSpPr>
        <p:sp>
          <p:nvSpPr>
            <p:cNvPr id="5" name="TextBox 4"/>
            <p:cNvSpPr txBox="1"/>
            <p:nvPr/>
          </p:nvSpPr>
          <p:spPr>
            <a:xfrm>
              <a:off x="-55602" y="6735722"/>
              <a:ext cx="1934813" cy="262321"/>
            </a:xfrm>
            <a:prstGeom prst="rect">
              <a:avLst/>
            </a:prstGeom>
            <a:noFill/>
          </p:spPr>
          <p:txBody>
            <a:bodyPr wrap="none" rtlCol="0">
              <a:spAutoFit/>
            </a:bodyPr>
            <a:lstStyle/>
            <a:p>
              <a:pPr>
                <a:lnSpc>
                  <a:spcPct val="90000"/>
                </a:lnSpc>
              </a:pPr>
              <a:r>
                <a:rPr lang="en-US" sz="1100" dirty="0"/>
                <a:t>Image courtesy Yoshua Bengio</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1888" y="3078101"/>
              <a:ext cx="3936059" cy="27075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0" name="Picture 9" descr="jurgen.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3917" y="5664608"/>
            <a:ext cx="1920303" cy="1020161"/>
          </a:xfrm>
          <a:prstGeom prst="rect">
            <a:avLst/>
          </a:prstGeom>
        </p:spPr>
      </p:pic>
    </p:spTree>
    <p:extLst>
      <p:ext uri="{BB962C8B-B14F-4D97-AF65-F5344CB8AC3E}">
        <p14:creationId xmlns:p14="http://schemas.microsoft.com/office/powerpoint/2010/main" val="162499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1575" y="0"/>
            <a:ext cx="2228850" cy="1325563"/>
          </a:xfrm>
        </p:spPr>
        <p:txBody>
          <a:bodyPr/>
          <a:lstStyle/>
          <a:p>
            <a:r>
              <a:rPr lang="en-US" sz="4800" dirty="0" smtClean="0"/>
              <a:t>Agenda</a:t>
            </a:r>
            <a:endParaRPr lang="en-US" dirty="0"/>
          </a:p>
        </p:txBody>
      </p:sp>
      <p:sp>
        <p:nvSpPr>
          <p:cNvPr id="3" name="Content Placeholder 2"/>
          <p:cNvSpPr>
            <a:spLocks noGrp="1"/>
          </p:cNvSpPr>
          <p:nvPr>
            <p:ph idx="1"/>
          </p:nvPr>
        </p:nvSpPr>
        <p:spPr>
          <a:xfrm>
            <a:off x="838200" y="1507881"/>
            <a:ext cx="10515600" cy="5064369"/>
          </a:xfrm>
        </p:spPr>
        <p:txBody>
          <a:bodyPr>
            <a:normAutofit fontScale="92500" lnSpcReduction="10000"/>
          </a:bodyPr>
          <a:lstStyle/>
          <a:p>
            <a:r>
              <a:rPr lang="en-US" sz="2400" dirty="0" smtClean="0">
                <a:solidFill>
                  <a:schemeClr val="bg1">
                    <a:lumMod val="65000"/>
                  </a:schemeClr>
                </a:solidFill>
              </a:rPr>
              <a:t>Macro Trends Circa 2012:  Seeing The Past, Present and Future</a:t>
            </a:r>
          </a:p>
          <a:p>
            <a:endParaRPr lang="en-US" sz="2400" dirty="0" smtClean="0"/>
          </a:p>
          <a:p>
            <a:r>
              <a:rPr lang="en-US" sz="2400" dirty="0" smtClean="0">
                <a:solidFill>
                  <a:schemeClr val="bg1">
                    <a:lumMod val="65000"/>
                  </a:schemeClr>
                </a:solidFill>
              </a:rPr>
              <a:t>What is Machine Learning?</a:t>
            </a:r>
          </a:p>
          <a:p>
            <a:endParaRPr lang="en-US" sz="2400" dirty="0"/>
          </a:p>
          <a:p>
            <a:r>
              <a:rPr lang="en-US" sz="2400" dirty="0" smtClean="0"/>
              <a:t>Machine Learning, Anomaly Detection and Cybersecurity</a:t>
            </a:r>
          </a:p>
          <a:p>
            <a:pPr lvl="1"/>
            <a:endParaRPr lang="en-US" dirty="0"/>
          </a:p>
          <a:p>
            <a:r>
              <a:rPr lang="en-US" sz="2400" dirty="0"/>
              <a:t>CTO’s Office </a:t>
            </a:r>
            <a:r>
              <a:rPr lang="en-US" sz="2400" dirty="0" smtClean="0"/>
              <a:t>Machine Learning Initiatives</a:t>
            </a:r>
          </a:p>
          <a:p>
            <a:endParaRPr lang="en-US" sz="2400" dirty="0"/>
          </a:p>
          <a:p>
            <a:r>
              <a:rPr lang="en-US" sz="2400" dirty="0" smtClean="0"/>
              <a:t>Industry Cybersecurity Landscape</a:t>
            </a:r>
          </a:p>
          <a:p>
            <a:endParaRPr lang="en-US" sz="2400" dirty="0"/>
          </a:p>
          <a:p>
            <a:r>
              <a:rPr lang="en-US" sz="2400" dirty="0" smtClean="0"/>
              <a:t>Summary</a:t>
            </a:r>
            <a:endParaRPr lang="en-US" sz="2400" dirty="0"/>
          </a:p>
          <a:p>
            <a:pPr marL="0" indent="0">
              <a:buNone/>
            </a:pPr>
            <a:endParaRPr lang="en-US" sz="2400" dirty="0" smtClean="0"/>
          </a:p>
          <a:p>
            <a:r>
              <a:rPr lang="en-US" sz="2400" dirty="0" smtClean="0"/>
              <a:t>Q&amp;A</a:t>
            </a:r>
            <a:endParaRPr lang="en-US" sz="2400" dirty="0"/>
          </a:p>
        </p:txBody>
      </p:sp>
    </p:spTree>
    <p:extLst>
      <p:ext uri="{BB962C8B-B14F-4D97-AF65-F5344CB8AC3E}">
        <p14:creationId xmlns:p14="http://schemas.microsoft.com/office/powerpoint/2010/main" val="12444967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idx="4294967295"/>
          </p:nvPr>
        </p:nvSpPr>
        <p:spPr>
          <a:xfrm>
            <a:off x="890336" y="76113"/>
            <a:ext cx="10411328" cy="1066800"/>
          </a:xfrm>
          <a:ln/>
        </p:spPr>
        <p:txBody>
          <a:bodyPr>
            <a:noAutofit/>
          </a:bodyPr>
          <a:lstStyle/>
          <a:p>
            <a:pPr algn="ct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dirty="0" smtClean="0"/>
              <a:t>Now, We Want To </a:t>
            </a:r>
            <a:r>
              <a:rPr lang="en-GB" altLang="en-US" sz="3600" smtClean="0"/>
              <a:t>Apply This </a:t>
            </a:r>
            <a:r>
              <a:rPr lang="en-GB" altLang="en-US" sz="3600" dirty="0" smtClean="0"/>
              <a:t>Technology To Networking</a:t>
            </a:r>
            <a:r>
              <a:rPr lang="en-GB" altLang="en-US" sz="3200" dirty="0" smtClean="0"/>
              <a:t/>
            </a:r>
            <a:br>
              <a:rPr lang="en-GB" altLang="en-US" sz="3200" dirty="0" smtClean="0"/>
            </a:br>
            <a:r>
              <a:rPr lang="en-GB" altLang="en-US" sz="2800" dirty="0" smtClean="0"/>
              <a:t>Anomaly Detection for Cybersecurity (and Beyond)</a:t>
            </a:r>
            <a:endParaRPr lang="en-GB" altLang="en-US" sz="1600" dirty="0"/>
          </a:p>
        </p:txBody>
      </p:sp>
      <p:grpSp>
        <p:nvGrpSpPr>
          <p:cNvPr id="7" name="Group 6"/>
          <p:cNvGrpSpPr/>
          <p:nvPr/>
        </p:nvGrpSpPr>
        <p:grpSpPr>
          <a:xfrm>
            <a:off x="1329318" y="2920910"/>
            <a:ext cx="7707308" cy="2210976"/>
            <a:chOff x="-501678" y="2348991"/>
            <a:chExt cx="7707308" cy="221097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791" y="2348991"/>
              <a:ext cx="3967839" cy="221097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78" y="2573222"/>
              <a:ext cx="1874623" cy="1896421"/>
            </a:xfrm>
            <a:prstGeom prst="rect">
              <a:avLst/>
            </a:prstGeom>
          </p:spPr>
        </p:pic>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6746" y="5407157"/>
            <a:ext cx="3984625" cy="1320452"/>
          </a:xfrm>
          <a:prstGeom prst="rect">
            <a:avLst/>
          </a:prstGeom>
        </p:spPr>
      </p:pic>
      <p:grpSp>
        <p:nvGrpSpPr>
          <p:cNvPr id="11" name="Group 10"/>
          <p:cNvGrpSpPr/>
          <p:nvPr/>
        </p:nvGrpSpPr>
        <p:grpSpPr>
          <a:xfrm>
            <a:off x="4231154" y="3470870"/>
            <a:ext cx="4564747" cy="1891939"/>
            <a:chOff x="4274452" y="3077731"/>
            <a:chExt cx="4564747" cy="1891939"/>
          </a:xfrm>
        </p:grpSpPr>
        <p:cxnSp>
          <p:nvCxnSpPr>
            <p:cNvPr id="9" name="Straight Connector 8"/>
            <p:cNvCxnSpPr/>
            <p:nvPr/>
          </p:nvCxnSpPr>
          <p:spPr>
            <a:xfrm flipH="1">
              <a:off x="5904853" y="3077731"/>
              <a:ext cx="2934346" cy="1503195"/>
            </a:xfrm>
            <a:prstGeom prst="line">
              <a:avLst/>
            </a:prstGeom>
            <a:ln w="15875">
              <a:solidFill>
                <a:srgbClr val="7030A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74452" y="4600338"/>
              <a:ext cx="2572435" cy="369332"/>
            </a:xfrm>
            <a:prstGeom prst="rect">
              <a:avLst/>
            </a:prstGeom>
            <a:noFill/>
          </p:spPr>
          <p:txBody>
            <a:bodyPr wrap="none" rtlCol="0">
              <a:spAutoFit/>
            </a:bodyPr>
            <a:lstStyle/>
            <a:p>
              <a:r>
                <a:rPr lang="en-US" dirty="0">
                  <a:solidFill>
                    <a:srgbClr val="7030A0"/>
                  </a:solidFill>
                </a:rPr>
                <a:t>Linear Decision Boundary</a:t>
              </a:r>
            </a:p>
          </p:txBody>
        </p:sp>
      </p:grpSp>
      <p:sp>
        <p:nvSpPr>
          <p:cNvPr id="15" name="Rectangle 2"/>
          <p:cNvSpPr txBox="1">
            <a:spLocks noChangeArrowheads="1"/>
          </p:cNvSpPr>
          <p:nvPr/>
        </p:nvSpPr>
        <p:spPr>
          <a:xfrm>
            <a:off x="247055" y="1442053"/>
            <a:ext cx="10540632" cy="5560828"/>
          </a:xfrm>
          <a:prstGeom prst="rect">
            <a:avLst/>
          </a:prstGeom>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smtClean="0"/>
              <a:t>What is an anomaly? Intuitively, an anomaly is a pattern that does not conform to the expected behaviour </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dirty="0" smtClean="0"/>
              <a:t>How to define expected behaviour?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dirty="0" smtClean="0"/>
              <a:t>How to find the “outliers”?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dirty="0" smtClean="0"/>
              <a:t>Technically: Learn a binary classifier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200" dirty="0" smtClean="0"/>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200"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400"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400"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400"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400"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400" dirty="0" smtClean="0"/>
          </a:p>
          <a:p>
            <a:pPr marL="0" indent="0">
              <a:lnSpc>
                <a:spcPct val="10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400" dirty="0" smtClean="0"/>
          </a:p>
          <a:p>
            <a:pPr marL="0" indent="0">
              <a:lnSpc>
                <a:spcPct val="10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400"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smtClean="0"/>
              <a:t>Anomalies translate to significant real world events</a:t>
            </a:r>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dirty="0" smtClean="0"/>
              <a:t>Cyber crime</a:t>
            </a:r>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dirty="0" smtClean="0"/>
              <a:t>Manufacturing/product defects</a:t>
            </a:r>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600" dirty="0" smtClean="0"/>
              <a:t>...</a:t>
            </a:r>
            <a:endParaRPr lang="is-IS" altLang="en-US" sz="1600" dirty="0" smtClean="0"/>
          </a:p>
        </p:txBody>
      </p:sp>
    </p:spTree>
    <p:extLst>
      <p:ext uri="{BB962C8B-B14F-4D97-AF65-F5344CB8AC3E}">
        <p14:creationId xmlns:p14="http://schemas.microsoft.com/office/powerpoint/2010/main" val="450386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16" end="1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6" name="Rectangle 4"/>
          <p:cNvSpPr>
            <a:spLocks noGrp="1" noChangeArrowheads="1"/>
          </p:cNvSpPr>
          <p:nvPr>
            <p:ph type="title"/>
          </p:nvPr>
        </p:nvSpPr>
        <p:spPr>
          <a:xfrm>
            <a:off x="1846730" y="0"/>
            <a:ext cx="8525435" cy="1143000"/>
          </a:xfrm>
        </p:spPr>
        <p:txBody>
          <a:bodyPr>
            <a:normAutofit fontScale="90000"/>
          </a:bodyPr>
          <a:lstStyle/>
          <a:p>
            <a:r>
              <a:rPr lang="en-US" altLang="en-US" dirty="0" smtClean="0"/>
              <a:t>Basic Idea Behind Anomaly Detection</a:t>
            </a:r>
            <a:endParaRPr lang="en-US" altLang="en-US" dirty="0"/>
          </a:p>
        </p:txBody>
      </p:sp>
      <p:grpSp>
        <p:nvGrpSpPr>
          <p:cNvPr id="3" name="Group 2"/>
          <p:cNvGrpSpPr/>
          <p:nvPr/>
        </p:nvGrpSpPr>
        <p:grpSpPr>
          <a:xfrm>
            <a:off x="2091532" y="1987603"/>
            <a:ext cx="8451787" cy="3629025"/>
            <a:chOff x="762000" y="718457"/>
            <a:chExt cx="8451787" cy="3629025"/>
          </a:xfrm>
        </p:grpSpPr>
        <p:sp>
          <p:nvSpPr>
            <p:cNvPr id="269317" name="Oval 5"/>
            <p:cNvSpPr>
              <a:spLocks noChangeArrowheads="1"/>
            </p:cNvSpPr>
            <p:nvPr/>
          </p:nvSpPr>
          <p:spPr bwMode="auto">
            <a:xfrm>
              <a:off x="3497263" y="31060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18" name="Oval 6"/>
            <p:cNvSpPr>
              <a:spLocks noChangeArrowheads="1"/>
            </p:cNvSpPr>
            <p:nvPr/>
          </p:nvSpPr>
          <p:spPr bwMode="auto">
            <a:xfrm>
              <a:off x="3649663" y="32584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19" name="Oval 7"/>
            <p:cNvSpPr>
              <a:spLocks noChangeArrowheads="1"/>
            </p:cNvSpPr>
            <p:nvPr/>
          </p:nvSpPr>
          <p:spPr bwMode="auto">
            <a:xfrm>
              <a:off x="3825875" y="32505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0" name="Oval 8"/>
            <p:cNvSpPr>
              <a:spLocks noChangeArrowheads="1"/>
            </p:cNvSpPr>
            <p:nvPr/>
          </p:nvSpPr>
          <p:spPr bwMode="auto">
            <a:xfrm>
              <a:off x="3886200" y="36775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1" name="Oval 9"/>
            <p:cNvSpPr>
              <a:spLocks noChangeArrowheads="1"/>
            </p:cNvSpPr>
            <p:nvPr/>
          </p:nvSpPr>
          <p:spPr bwMode="auto">
            <a:xfrm>
              <a:off x="1741488" y="276474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2" name="Oval 10"/>
            <p:cNvSpPr>
              <a:spLocks noChangeArrowheads="1"/>
            </p:cNvSpPr>
            <p:nvPr/>
          </p:nvSpPr>
          <p:spPr bwMode="auto">
            <a:xfrm>
              <a:off x="2465388" y="29282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3" name="Oval 11"/>
            <p:cNvSpPr>
              <a:spLocks noChangeArrowheads="1"/>
            </p:cNvSpPr>
            <p:nvPr/>
          </p:nvSpPr>
          <p:spPr bwMode="auto">
            <a:xfrm>
              <a:off x="4033838" y="34013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4" name="Oval 12"/>
            <p:cNvSpPr>
              <a:spLocks noChangeArrowheads="1"/>
            </p:cNvSpPr>
            <p:nvPr/>
          </p:nvSpPr>
          <p:spPr bwMode="auto">
            <a:xfrm>
              <a:off x="3695700" y="35457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5" name="Oval 13"/>
            <p:cNvSpPr>
              <a:spLocks noChangeArrowheads="1"/>
            </p:cNvSpPr>
            <p:nvPr/>
          </p:nvSpPr>
          <p:spPr bwMode="auto">
            <a:xfrm>
              <a:off x="2649538" y="26647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6" name="Oval 14"/>
            <p:cNvSpPr>
              <a:spLocks noChangeArrowheads="1"/>
            </p:cNvSpPr>
            <p:nvPr/>
          </p:nvSpPr>
          <p:spPr bwMode="auto">
            <a:xfrm>
              <a:off x="2801938" y="28171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7" name="Oval 15"/>
            <p:cNvSpPr>
              <a:spLocks noChangeArrowheads="1"/>
            </p:cNvSpPr>
            <p:nvPr/>
          </p:nvSpPr>
          <p:spPr bwMode="auto">
            <a:xfrm>
              <a:off x="2954338" y="29695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8" name="Oval 16"/>
            <p:cNvSpPr>
              <a:spLocks noChangeArrowheads="1"/>
            </p:cNvSpPr>
            <p:nvPr/>
          </p:nvSpPr>
          <p:spPr bwMode="auto">
            <a:xfrm>
              <a:off x="3917950" y="35457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9" name="Oval 17"/>
            <p:cNvSpPr>
              <a:spLocks noChangeArrowheads="1"/>
            </p:cNvSpPr>
            <p:nvPr/>
          </p:nvSpPr>
          <p:spPr bwMode="auto">
            <a:xfrm>
              <a:off x="3055938" y="29076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0" name="Oval 18"/>
            <p:cNvSpPr>
              <a:spLocks noChangeArrowheads="1"/>
            </p:cNvSpPr>
            <p:nvPr/>
          </p:nvSpPr>
          <p:spPr bwMode="auto">
            <a:xfrm>
              <a:off x="3208338" y="30600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1" name="Oval 19"/>
            <p:cNvSpPr>
              <a:spLocks noChangeArrowheads="1"/>
            </p:cNvSpPr>
            <p:nvPr/>
          </p:nvSpPr>
          <p:spPr bwMode="auto">
            <a:xfrm>
              <a:off x="3360738" y="32124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2" name="Oval 20"/>
            <p:cNvSpPr>
              <a:spLocks noChangeArrowheads="1"/>
            </p:cNvSpPr>
            <p:nvPr/>
          </p:nvSpPr>
          <p:spPr bwMode="auto">
            <a:xfrm>
              <a:off x="3513138" y="33648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3" name="Oval 21"/>
            <p:cNvSpPr>
              <a:spLocks noChangeArrowheads="1"/>
            </p:cNvSpPr>
            <p:nvPr/>
          </p:nvSpPr>
          <p:spPr bwMode="auto">
            <a:xfrm>
              <a:off x="3278188" y="25456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4" name="Oval 22"/>
            <p:cNvSpPr>
              <a:spLocks noChangeArrowheads="1"/>
            </p:cNvSpPr>
            <p:nvPr/>
          </p:nvSpPr>
          <p:spPr bwMode="auto">
            <a:xfrm>
              <a:off x="3430588" y="26980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5" name="Oval 23"/>
            <p:cNvSpPr>
              <a:spLocks noChangeArrowheads="1"/>
            </p:cNvSpPr>
            <p:nvPr/>
          </p:nvSpPr>
          <p:spPr bwMode="auto">
            <a:xfrm>
              <a:off x="3800475" y="34441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6" name="Oval 24"/>
            <p:cNvSpPr>
              <a:spLocks noChangeArrowheads="1"/>
            </p:cNvSpPr>
            <p:nvPr/>
          </p:nvSpPr>
          <p:spPr bwMode="auto">
            <a:xfrm>
              <a:off x="3735388" y="30028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7" name="Oval 25"/>
            <p:cNvSpPr>
              <a:spLocks noChangeArrowheads="1"/>
            </p:cNvSpPr>
            <p:nvPr/>
          </p:nvSpPr>
          <p:spPr bwMode="auto">
            <a:xfrm>
              <a:off x="2735263" y="22519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8" name="Oval 26"/>
            <p:cNvSpPr>
              <a:spLocks noChangeArrowheads="1"/>
            </p:cNvSpPr>
            <p:nvPr/>
          </p:nvSpPr>
          <p:spPr bwMode="auto">
            <a:xfrm>
              <a:off x="2887663" y="24043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9" name="Oval 27"/>
            <p:cNvSpPr>
              <a:spLocks noChangeArrowheads="1"/>
            </p:cNvSpPr>
            <p:nvPr/>
          </p:nvSpPr>
          <p:spPr bwMode="auto">
            <a:xfrm>
              <a:off x="3040063" y="25567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0" name="Oval 28"/>
            <p:cNvSpPr>
              <a:spLocks noChangeArrowheads="1"/>
            </p:cNvSpPr>
            <p:nvPr/>
          </p:nvSpPr>
          <p:spPr bwMode="auto">
            <a:xfrm>
              <a:off x="3192463" y="27091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1" name="Oval 29"/>
            <p:cNvSpPr>
              <a:spLocks noChangeArrowheads="1"/>
            </p:cNvSpPr>
            <p:nvPr/>
          </p:nvSpPr>
          <p:spPr bwMode="auto">
            <a:xfrm>
              <a:off x="2295525" y="20725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2" name="Oval 30"/>
            <p:cNvSpPr>
              <a:spLocks noChangeArrowheads="1"/>
            </p:cNvSpPr>
            <p:nvPr/>
          </p:nvSpPr>
          <p:spPr bwMode="auto">
            <a:xfrm>
              <a:off x="3408363" y="28996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3" name="Oval 31"/>
            <p:cNvSpPr>
              <a:spLocks noChangeArrowheads="1"/>
            </p:cNvSpPr>
            <p:nvPr/>
          </p:nvSpPr>
          <p:spPr bwMode="auto">
            <a:xfrm>
              <a:off x="2417763" y="23996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4" name="Oval 32"/>
            <p:cNvSpPr>
              <a:spLocks noChangeArrowheads="1"/>
            </p:cNvSpPr>
            <p:nvPr/>
          </p:nvSpPr>
          <p:spPr bwMode="auto">
            <a:xfrm>
              <a:off x="2649538" y="24154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5" name="Oval 33"/>
            <p:cNvSpPr>
              <a:spLocks noChangeArrowheads="1"/>
            </p:cNvSpPr>
            <p:nvPr/>
          </p:nvSpPr>
          <p:spPr bwMode="auto">
            <a:xfrm>
              <a:off x="2122488" y="23932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6" name="Oval 34"/>
            <p:cNvSpPr>
              <a:spLocks noChangeArrowheads="1"/>
            </p:cNvSpPr>
            <p:nvPr/>
          </p:nvSpPr>
          <p:spPr bwMode="auto">
            <a:xfrm>
              <a:off x="2274888" y="25456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7" name="Oval 35"/>
            <p:cNvSpPr>
              <a:spLocks noChangeArrowheads="1"/>
            </p:cNvSpPr>
            <p:nvPr/>
          </p:nvSpPr>
          <p:spPr bwMode="auto">
            <a:xfrm>
              <a:off x="2427288" y="26980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8" name="Oval 36"/>
            <p:cNvSpPr>
              <a:spLocks noChangeArrowheads="1"/>
            </p:cNvSpPr>
            <p:nvPr/>
          </p:nvSpPr>
          <p:spPr bwMode="auto">
            <a:xfrm>
              <a:off x="2740025" y="30219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9" name="Oval 37"/>
            <p:cNvSpPr>
              <a:spLocks noChangeArrowheads="1"/>
            </p:cNvSpPr>
            <p:nvPr/>
          </p:nvSpPr>
          <p:spPr bwMode="auto">
            <a:xfrm>
              <a:off x="1803400" y="25075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0" name="Oval 38"/>
            <p:cNvSpPr>
              <a:spLocks noChangeArrowheads="1"/>
            </p:cNvSpPr>
            <p:nvPr/>
          </p:nvSpPr>
          <p:spPr bwMode="auto">
            <a:xfrm>
              <a:off x="1955800" y="26599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1" name="Oval 39"/>
            <p:cNvSpPr>
              <a:spLocks noChangeArrowheads="1"/>
            </p:cNvSpPr>
            <p:nvPr/>
          </p:nvSpPr>
          <p:spPr bwMode="auto">
            <a:xfrm>
              <a:off x="2108200" y="28123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2" name="Oval 40"/>
            <p:cNvSpPr>
              <a:spLocks noChangeArrowheads="1"/>
            </p:cNvSpPr>
            <p:nvPr/>
          </p:nvSpPr>
          <p:spPr bwMode="auto">
            <a:xfrm>
              <a:off x="1600200" y="25885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3" name="Oval 41"/>
            <p:cNvSpPr>
              <a:spLocks noChangeArrowheads="1"/>
            </p:cNvSpPr>
            <p:nvPr/>
          </p:nvSpPr>
          <p:spPr bwMode="auto">
            <a:xfrm>
              <a:off x="1803400" y="23011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4" name="Oval 42"/>
            <p:cNvSpPr>
              <a:spLocks noChangeArrowheads="1"/>
            </p:cNvSpPr>
            <p:nvPr/>
          </p:nvSpPr>
          <p:spPr bwMode="auto">
            <a:xfrm>
              <a:off x="1955800" y="24535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5" name="Oval 43"/>
            <p:cNvSpPr>
              <a:spLocks noChangeArrowheads="1"/>
            </p:cNvSpPr>
            <p:nvPr/>
          </p:nvSpPr>
          <p:spPr bwMode="auto">
            <a:xfrm>
              <a:off x="2108200" y="26059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6" name="Oval 44"/>
            <p:cNvSpPr>
              <a:spLocks noChangeArrowheads="1"/>
            </p:cNvSpPr>
            <p:nvPr/>
          </p:nvSpPr>
          <p:spPr bwMode="auto">
            <a:xfrm>
              <a:off x="2260600" y="27583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71" name="Freeform 59"/>
            <p:cNvSpPr>
              <a:spLocks/>
            </p:cNvSpPr>
            <p:nvPr/>
          </p:nvSpPr>
          <p:spPr bwMode="auto">
            <a:xfrm>
              <a:off x="1620838" y="2845707"/>
              <a:ext cx="2274887" cy="947738"/>
            </a:xfrm>
            <a:custGeom>
              <a:avLst/>
              <a:gdLst>
                <a:gd name="T0" fmla="*/ 0 w 1433"/>
                <a:gd name="T1" fmla="*/ 0 h 597"/>
                <a:gd name="T2" fmla="*/ 286 w 1433"/>
                <a:gd name="T3" fmla="*/ 43 h 597"/>
                <a:gd name="T4" fmla="*/ 519 w 1433"/>
                <a:gd name="T5" fmla="*/ 108 h 597"/>
                <a:gd name="T6" fmla="*/ 857 w 1433"/>
                <a:gd name="T7" fmla="*/ 209 h 597"/>
                <a:gd name="T8" fmla="*/ 1030 w 1433"/>
                <a:gd name="T9" fmla="*/ 281 h 597"/>
                <a:gd name="T10" fmla="*/ 1102 w 1433"/>
                <a:gd name="T11" fmla="*/ 331 h 597"/>
                <a:gd name="T12" fmla="*/ 1433 w 1433"/>
                <a:gd name="T13" fmla="*/ 597 h 597"/>
              </a:gdLst>
              <a:ahLst/>
              <a:cxnLst>
                <a:cxn ang="0">
                  <a:pos x="T0" y="T1"/>
                </a:cxn>
                <a:cxn ang="0">
                  <a:pos x="T2" y="T3"/>
                </a:cxn>
                <a:cxn ang="0">
                  <a:pos x="T4" y="T5"/>
                </a:cxn>
                <a:cxn ang="0">
                  <a:pos x="T6" y="T7"/>
                </a:cxn>
                <a:cxn ang="0">
                  <a:pos x="T8" y="T9"/>
                </a:cxn>
                <a:cxn ang="0">
                  <a:pos x="T10" y="T11"/>
                </a:cxn>
                <a:cxn ang="0">
                  <a:pos x="T12" y="T13"/>
                </a:cxn>
              </a:cxnLst>
              <a:rect l="0" t="0" r="r" b="b"/>
              <a:pathLst>
                <a:path w="1433" h="597">
                  <a:moveTo>
                    <a:pt x="0" y="0"/>
                  </a:moveTo>
                  <a:lnTo>
                    <a:pt x="286" y="43"/>
                  </a:lnTo>
                  <a:lnTo>
                    <a:pt x="519" y="108"/>
                  </a:lnTo>
                  <a:lnTo>
                    <a:pt x="857" y="209"/>
                  </a:lnTo>
                  <a:lnTo>
                    <a:pt x="1030" y="281"/>
                  </a:lnTo>
                  <a:lnTo>
                    <a:pt x="1102" y="331"/>
                  </a:lnTo>
                  <a:lnTo>
                    <a:pt x="1433" y="597"/>
                  </a:lnTo>
                </a:path>
              </a:pathLst>
            </a:custGeom>
            <a:noFill/>
            <a:ln w="28575"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2" name="Freeform 60"/>
            <p:cNvSpPr>
              <a:spLocks/>
            </p:cNvSpPr>
            <p:nvPr/>
          </p:nvSpPr>
          <p:spPr bwMode="auto">
            <a:xfrm>
              <a:off x="1758950" y="1999570"/>
              <a:ext cx="2411413" cy="1406525"/>
            </a:xfrm>
            <a:custGeom>
              <a:avLst/>
              <a:gdLst>
                <a:gd name="T0" fmla="*/ 0 w 1519"/>
                <a:gd name="T1" fmla="*/ 0 h 886"/>
                <a:gd name="T2" fmla="*/ 437 w 1519"/>
                <a:gd name="T3" fmla="*/ 43 h 886"/>
                <a:gd name="T4" fmla="*/ 677 w 1519"/>
                <a:gd name="T5" fmla="*/ 130 h 886"/>
                <a:gd name="T6" fmla="*/ 929 w 1519"/>
                <a:gd name="T7" fmla="*/ 266 h 886"/>
                <a:gd name="T8" fmla="*/ 1130 w 1519"/>
                <a:gd name="T9" fmla="*/ 389 h 886"/>
                <a:gd name="T10" fmla="*/ 1310 w 1519"/>
                <a:gd name="T11" fmla="*/ 598 h 886"/>
                <a:gd name="T12" fmla="*/ 1519 w 1519"/>
                <a:gd name="T13" fmla="*/ 886 h 886"/>
              </a:gdLst>
              <a:ahLst/>
              <a:cxnLst>
                <a:cxn ang="0">
                  <a:pos x="T0" y="T1"/>
                </a:cxn>
                <a:cxn ang="0">
                  <a:pos x="T2" y="T3"/>
                </a:cxn>
                <a:cxn ang="0">
                  <a:pos x="T4" y="T5"/>
                </a:cxn>
                <a:cxn ang="0">
                  <a:pos x="T6" y="T7"/>
                </a:cxn>
                <a:cxn ang="0">
                  <a:pos x="T8" y="T9"/>
                </a:cxn>
                <a:cxn ang="0">
                  <a:pos x="T10" y="T11"/>
                </a:cxn>
                <a:cxn ang="0">
                  <a:pos x="T12" y="T13"/>
                </a:cxn>
              </a:cxnLst>
              <a:rect l="0" t="0" r="r" b="b"/>
              <a:pathLst>
                <a:path w="1519" h="886">
                  <a:moveTo>
                    <a:pt x="0" y="0"/>
                  </a:moveTo>
                  <a:lnTo>
                    <a:pt x="437" y="43"/>
                  </a:lnTo>
                  <a:lnTo>
                    <a:pt x="677" y="130"/>
                  </a:lnTo>
                  <a:lnTo>
                    <a:pt x="929" y="266"/>
                  </a:lnTo>
                  <a:lnTo>
                    <a:pt x="1130" y="389"/>
                  </a:lnTo>
                  <a:lnTo>
                    <a:pt x="1310" y="598"/>
                  </a:lnTo>
                  <a:lnTo>
                    <a:pt x="1519" y="886"/>
                  </a:lnTo>
                </a:path>
              </a:pathLst>
            </a:custGeom>
            <a:noFill/>
            <a:ln w="28575"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4" name="Text Box 62"/>
            <p:cNvSpPr txBox="1">
              <a:spLocks noChangeArrowheads="1"/>
            </p:cNvSpPr>
            <p:nvPr/>
          </p:nvSpPr>
          <p:spPr bwMode="auto">
            <a:xfrm>
              <a:off x="762000" y="3980770"/>
              <a:ext cx="2895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dirty="0">
                  <a:latin typeface="Arial" charset="0"/>
                </a:rPr>
                <a:t>Collected ‘Nominal’ Data</a:t>
              </a:r>
            </a:p>
          </p:txBody>
        </p:sp>
        <p:sp>
          <p:nvSpPr>
            <p:cNvPr id="269375" name="Line 63"/>
            <p:cNvSpPr>
              <a:spLocks noChangeShapeType="1"/>
            </p:cNvSpPr>
            <p:nvPr/>
          </p:nvSpPr>
          <p:spPr bwMode="auto">
            <a:xfrm flipV="1">
              <a:off x="2057400" y="2761570"/>
              <a:ext cx="533400" cy="1219200"/>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6" name="Text Box 64"/>
            <p:cNvSpPr txBox="1">
              <a:spLocks noChangeArrowheads="1"/>
            </p:cNvSpPr>
            <p:nvPr/>
          </p:nvSpPr>
          <p:spPr bwMode="auto">
            <a:xfrm>
              <a:off x="4033838" y="1275617"/>
              <a:ext cx="517994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en-US" b="1" dirty="0">
                  <a:effectLst>
                    <a:outerShdw blurRad="38100" dist="38100" dir="2700000" algn="tl">
                      <a:srgbClr val="C0C0C0"/>
                    </a:outerShdw>
                  </a:effectLst>
                  <a:latin typeface="Arial" charset="0"/>
                </a:rPr>
                <a:t>Idea: Assume that a boundary exists</a:t>
              </a:r>
              <a:r>
                <a:rPr lang="en-US" altLang="en-US" b="1" dirty="0">
                  <a:latin typeface="Arial" charset="0"/>
                </a:rPr>
                <a:t> and that</a:t>
              </a:r>
              <a:r>
                <a:rPr lang="en-US" altLang="en-US" dirty="0">
                  <a:latin typeface="Arial" charset="0"/>
                </a:rPr>
                <a:t/>
              </a:r>
              <a:br>
                <a:rPr lang="en-US" altLang="en-US" dirty="0">
                  <a:latin typeface="Arial" charset="0"/>
                </a:rPr>
              </a:br>
              <a:r>
                <a:rPr lang="en-US" altLang="en-US" dirty="0">
                  <a:latin typeface="Arial" charset="0"/>
                </a:rPr>
                <a:t>   - Nominal data is inside the boundary</a:t>
              </a:r>
              <a:br>
                <a:rPr lang="en-US" altLang="en-US" dirty="0">
                  <a:latin typeface="Arial" charset="0"/>
                </a:rPr>
              </a:br>
              <a:r>
                <a:rPr lang="en-US" altLang="en-US" dirty="0">
                  <a:latin typeface="Arial" charset="0"/>
                </a:rPr>
                <a:t>   - Anomalous data is outside the boundary</a:t>
              </a:r>
            </a:p>
          </p:txBody>
        </p:sp>
        <p:sp>
          <p:nvSpPr>
            <p:cNvPr id="269377" name="Line 65"/>
            <p:cNvSpPr>
              <a:spLocks noChangeShapeType="1"/>
            </p:cNvSpPr>
            <p:nvPr/>
          </p:nvSpPr>
          <p:spPr bwMode="auto">
            <a:xfrm flipH="1">
              <a:off x="3360738" y="1771829"/>
              <a:ext cx="76200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9" name="Oval 67"/>
            <p:cNvSpPr>
              <a:spLocks noChangeArrowheads="1"/>
            </p:cNvSpPr>
            <p:nvPr/>
          </p:nvSpPr>
          <p:spPr bwMode="auto">
            <a:xfrm>
              <a:off x="2743200" y="169477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80" name="Text Box 68"/>
            <p:cNvSpPr txBox="1">
              <a:spLocks noChangeArrowheads="1"/>
            </p:cNvSpPr>
            <p:nvPr/>
          </p:nvSpPr>
          <p:spPr bwMode="auto">
            <a:xfrm>
              <a:off x="1524000" y="718457"/>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dirty="0">
                  <a:latin typeface="Arial" charset="0"/>
                </a:rPr>
                <a:t>An anomaly</a:t>
              </a:r>
            </a:p>
          </p:txBody>
        </p:sp>
        <p:sp>
          <p:nvSpPr>
            <p:cNvPr id="269381" name="Line 69"/>
            <p:cNvSpPr>
              <a:spLocks noChangeShapeType="1"/>
            </p:cNvSpPr>
            <p:nvPr/>
          </p:nvSpPr>
          <p:spPr bwMode="auto">
            <a:xfrm>
              <a:off x="2317763" y="1086758"/>
              <a:ext cx="38100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grpSp>
      <p:sp>
        <p:nvSpPr>
          <p:cNvPr id="269378" name="Text Box 66"/>
          <p:cNvSpPr txBox="1">
            <a:spLocks noChangeArrowheads="1"/>
          </p:cNvSpPr>
          <p:nvPr/>
        </p:nvSpPr>
        <p:spPr bwMode="auto">
          <a:xfrm>
            <a:off x="5757069" y="4103741"/>
            <a:ext cx="4343400" cy="646331"/>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a:spAutoFit/>
          </a:bodyPr>
          <a:lstStyle/>
          <a:p>
            <a:pPr>
              <a:spcBef>
                <a:spcPct val="50000"/>
              </a:spcBef>
            </a:pPr>
            <a:r>
              <a:rPr lang="en-US" altLang="en-US" dirty="0">
                <a:solidFill>
                  <a:srgbClr val="FF0000"/>
                </a:solidFill>
                <a:latin typeface="Arial" charset="0"/>
              </a:rPr>
              <a:t>Problem</a:t>
            </a:r>
            <a:r>
              <a:rPr lang="en-US" altLang="en-US" dirty="0">
                <a:latin typeface="Arial" charset="0"/>
              </a:rPr>
              <a:t>: How to estimate/approximate the boundary?</a:t>
            </a:r>
          </a:p>
        </p:txBody>
      </p:sp>
      <p:sp>
        <p:nvSpPr>
          <p:cNvPr id="269382" name="Text Box 70"/>
          <p:cNvSpPr txBox="1">
            <a:spLocks noChangeArrowheads="1"/>
          </p:cNvSpPr>
          <p:nvPr/>
        </p:nvSpPr>
        <p:spPr bwMode="auto">
          <a:xfrm>
            <a:off x="5757069" y="4880028"/>
            <a:ext cx="4343400" cy="646331"/>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a:spAutoFit/>
          </a:bodyPr>
          <a:lstStyle/>
          <a:p>
            <a:pPr>
              <a:spcBef>
                <a:spcPct val="50000"/>
              </a:spcBef>
            </a:pPr>
            <a:r>
              <a:rPr lang="en-US" altLang="en-US" dirty="0">
                <a:solidFill>
                  <a:srgbClr val="FF0000"/>
                </a:solidFill>
                <a:latin typeface="Arial" charset="0"/>
              </a:rPr>
              <a:t>Problem</a:t>
            </a:r>
            <a:r>
              <a:rPr lang="en-US" altLang="en-US" dirty="0">
                <a:latin typeface="Arial" charset="0"/>
              </a:rPr>
              <a:t>: What measurement(s) caused the anomaly?</a:t>
            </a:r>
          </a:p>
        </p:txBody>
      </p:sp>
      <p:sp>
        <p:nvSpPr>
          <p:cNvPr id="269383" name="Text Box 71"/>
          <p:cNvSpPr txBox="1">
            <a:spLocks noChangeArrowheads="1"/>
          </p:cNvSpPr>
          <p:nvPr/>
        </p:nvSpPr>
        <p:spPr bwMode="auto">
          <a:xfrm>
            <a:off x="5757069" y="5656315"/>
            <a:ext cx="4343400" cy="646331"/>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a:spAutoFit/>
          </a:bodyPr>
          <a:lstStyle/>
          <a:p>
            <a:pPr>
              <a:spcBef>
                <a:spcPct val="50000"/>
              </a:spcBef>
            </a:pPr>
            <a:r>
              <a:rPr lang="en-US" altLang="en-US" dirty="0">
                <a:solidFill>
                  <a:srgbClr val="FF0000"/>
                </a:solidFill>
                <a:latin typeface="Arial" charset="0"/>
              </a:rPr>
              <a:t>Problem</a:t>
            </a:r>
            <a:r>
              <a:rPr lang="en-US" altLang="en-US" dirty="0">
                <a:latin typeface="Arial" charset="0"/>
              </a:rPr>
              <a:t>: How far off-nominal is the anomaly/feature?</a:t>
            </a:r>
          </a:p>
        </p:txBody>
      </p:sp>
    </p:spTree>
    <p:extLst>
      <p:ext uri="{BB962C8B-B14F-4D97-AF65-F5344CB8AC3E}">
        <p14:creationId xmlns:p14="http://schemas.microsoft.com/office/powerpoint/2010/main" val="508033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93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9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78" grpId="0" animBg="1"/>
      <p:bldP spid="269382" grpId="0" animBg="1"/>
      <p:bldP spid="26938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idx="4294967295"/>
          </p:nvPr>
        </p:nvSpPr>
        <p:spPr>
          <a:xfrm>
            <a:off x="4200525" y="228600"/>
            <a:ext cx="3790950" cy="1066800"/>
          </a:xfrm>
          <a:ln/>
        </p:spPr>
        <p:txBody>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t>Simple Example</a:t>
            </a:r>
          </a:p>
        </p:txBody>
      </p:sp>
      <p:grpSp>
        <p:nvGrpSpPr>
          <p:cNvPr id="9362" name="Group 146"/>
          <p:cNvGrpSpPr>
            <a:grpSpLocks/>
          </p:cNvGrpSpPr>
          <p:nvPr/>
        </p:nvGrpSpPr>
        <p:grpSpPr bwMode="auto">
          <a:xfrm>
            <a:off x="5764566" y="2494642"/>
            <a:ext cx="3991437" cy="3511846"/>
            <a:chOff x="2584" y="844"/>
            <a:chExt cx="3182" cy="2924"/>
          </a:xfrm>
        </p:grpSpPr>
        <p:sp>
          <p:nvSpPr>
            <p:cNvPr id="9219" name="Line 3"/>
            <p:cNvSpPr>
              <a:spLocks noChangeShapeType="1"/>
            </p:cNvSpPr>
            <p:nvPr/>
          </p:nvSpPr>
          <p:spPr bwMode="auto">
            <a:xfrm flipV="1">
              <a:off x="2832" y="863"/>
              <a:ext cx="1" cy="2594"/>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9220" name="Line 4"/>
            <p:cNvSpPr>
              <a:spLocks noChangeShapeType="1"/>
            </p:cNvSpPr>
            <p:nvPr/>
          </p:nvSpPr>
          <p:spPr bwMode="auto">
            <a:xfrm>
              <a:off x="2832" y="3456"/>
              <a:ext cx="2832" cy="1"/>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9221" name="Text Box 5"/>
            <p:cNvSpPr txBox="1">
              <a:spLocks noChangeArrowheads="1"/>
            </p:cNvSpPr>
            <p:nvPr/>
          </p:nvSpPr>
          <p:spPr bwMode="auto">
            <a:xfrm>
              <a:off x="5512" y="3484"/>
              <a:ext cx="254"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nSpc>
                  <a:spcPct val="100000"/>
                </a:lnSpc>
              </a:pPr>
              <a:r>
                <a:rPr lang="en-GB" altLang="en-US" sz="1600" b="1" i="1" dirty="0"/>
                <a:t>X</a:t>
              </a:r>
            </a:p>
          </p:txBody>
        </p:sp>
        <p:sp>
          <p:nvSpPr>
            <p:cNvPr id="9222" name="Text Box 6"/>
            <p:cNvSpPr txBox="1">
              <a:spLocks noChangeArrowheads="1"/>
            </p:cNvSpPr>
            <p:nvPr/>
          </p:nvSpPr>
          <p:spPr bwMode="auto">
            <a:xfrm>
              <a:off x="2584" y="844"/>
              <a:ext cx="254"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nSpc>
                  <a:spcPct val="100000"/>
                </a:lnSpc>
              </a:pPr>
              <a:r>
                <a:rPr lang="en-GB" altLang="en-US" sz="1600" b="1" i="1" dirty="0"/>
                <a:t>Y</a:t>
              </a:r>
            </a:p>
          </p:txBody>
        </p:sp>
        <p:sp>
          <p:nvSpPr>
            <p:cNvPr id="9223" name="Freeform 7"/>
            <p:cNvSpPr>
              <a:spLocks noChangeArrowheads="1"/>
            </p:cNvSpPr>
            <p:nvPr/>
          </p:nvSpPr>
          <p:spPr bwMode="auto">
            <a:xfrm>
              <a:off x="3072" y="1392"/>
              <a:ext cx="784" cy="1289"/>
            </a:xfrm>
            <a:custGeom>
              <a:avLst/>
              <a:gdLst>
                <a:gd name="T0" fmla="*/ 363 w 880"/>
                <a:gd name="T1" fmla="*/ 91 h 1577"/>
                <a:gd name="T2" fmla="*/ 272 w 880"/>
                <a:gd name="T3" fmla="*/ 258 h 1577"/>
                <a:gd name="T4" fmla="*/ 212 w 880"/>
                <a:gd name="T5" fmla="*/ 387 h 1577"/>
                <a:gd name="T6" fmla="*/ 189 w 880"/>
                <a:gd name="T7" fmla="*/ 440 h 1577"/>
                <a:gd name="T8" fmla="*/ 159 w 880"/>
                <a:gd name="T9" fmla="*/ 523 h 1577"/>
                <a:gd name="T10" fmla="*/ 106 w 880"/>
                <a:gd name="T11" fmla="*/ 652 h 1577"/>
                <a:gd name="T12" fmla="*/ 98 w 880"/>
                <a:gd name="T13" fmla="*/ 682 h 1577"/>
                <a:gd name="T14" fmla="*/ 68 w 880"/>
                <a:gd name="T15" fmla="*/ 728 h 1577"/>
                <a:gd name="T16" fmla="*/ 22 w 880"/>
                <a:gd name="T17" fmla="*/ 940 h 1577"/>
                <a:gd name="T18" fmla="*/ 0 w 880"/>
                <a:gd name="T19" fmla="*/ 1228 h 1577"/>
                <a:gd name="T20" fmla="*/ 53 w 880"/>
                <a:gd name="T21" fmla="*/ 1471 h 1577"/>
                <a:gd name="T22" fmla="*/ 83 w 880"/>
                <a:gd name="T23" fmla="*/ 1508 h 1577"/>
                <a:gd name="T24" fmla="*/ 90 w 880"/>
                <a:gd name="T25" fmla="*/ 1531 h 1577"/>
                <a:gd name="T26" fmla="*/ 227 w 880"/>
                <a:gd name="T27" fmla="*/ 1577 h 1577"/>
                <a:gd name="T28" fmla="*/ 318 w 880"/>
                <a:gd name="T29" fmla="*/ 1569 h 1577"/>
                <a:gd name="T30" fmla="*/ 363 w 880"/>
                <a:gd name="T31" fmla="*/ 1539 h 1577"/>
                <a:gd name="T32" fmla="*/ 416 w 880"/>
                <a:gd name="T33" fmla="*/ 1493 h 1577"/>
                <a:gd name="T34" fmla="*/ 454 w 880"/>
                <a:gd name="T35" fmla="*/ 1463 h 1577"/>
                <a:gd name="T36" fmla="*/ 507 w 880"/>
                <a:gd name="T37" fmla="*/ 1410 h 1577"/>
                <a:gd name="T38" fmla="*/ 576 w 880"/>
                <a:gd name="T39" fmla="*/ 1304 h 1577"/>
                <a:gd name="T40" fmla="*/ 636 w 880"/>
                <a:gd name="T41" fmla="*/ 1167 h 1577"/>
                <a:gd name="T42" fmla="*/ 704 w 880"/>
                <a:gd name="T43" fmla="*/ 948 h 1577"/>
                <a:gd name="T44" fmla="*/ 757 w 880"/>
                <a:gd name="T45" fmla="*/ 773 h 1577"/>
                <a:gd name="T46" fmla="*/ 810 w 880"/>
                <a:gd name="T47" fmla="*/ 622 h 1577"/>
                <a:gd name="T48" fmla="*/ 750 w 880"/>
                <a:gd name="T49" fmla="*/ 121 h 1577"/>
                <a:gd name="T50" fmla="*/ 689 w 880"/>
                <a:gd name="T51" fmla="*/ 61 h 1577"/>
                <a:gd name="T52" fmla="*/ 606 w 880"/>
                <a:gd name="T53" fmla="*/ 0 h 1577"/>
                <a:gd name="T54" fmla="*/ 394 w 880"/>
                <a:gd name="T55" fmla="*/ 23 h 1577"/>
                <a:gd name="T56" fmla="*/ 363 w 880"/>
                <a:gd name="T57" fmla="*/ 91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0" h="1577">
                  <a:moveTo>
                    <a:pt x="363" y="91"/>
                  </a:moveTo>
                  <a:cubicBezTo>
                    <a:pt x="328" y="145"/>
                    <a:pt x="302" y="202"/>
                    <a:pt x="272" y="258"/>
                  </a:cubicBezTo>
                  <a:cubicBezTo>
                    <a:pt x="250" y="299"/>
                    <a:pt x="238" y="348"/>
                    <a:pt x="212" y="387"/>
                  </a:cubicBezTo>
                  <a:cubicBezTo>
                    <a:pt x="189" y="473"/>
                    <a:pt x="221" y="367"/>
                    <a:pt x="189" y="440"/>
                  </a:cubicBezTo>
                  <a:cubicBezTo>
                    <a:pt x="176" y="470"/>
                    <a:pt x="177" y="495"/>
                    <a:pt x="159" y="523"/>
                  </a:cubicBezTo>
                  <a:cubicBezTo>
                    <a:pt x="147" y="568"/>
                    <a:pt x="123" y="609"/>
                    <a:pt x="106" y="652"/>
                  </a:cubicBezTo>
                  <a:cubicBezTo>
                    <a:pt x="102" y="662"/>
                    <a:pt x="103" y="673"/>
                    <a:pt x="98" y="682"/>
                  </a:cubicBezTo>
                  <a:cubicBezTo>
                    <a:pt x="90" y="698"/>
                    <a:pt x="68" y="728"/>
                    <a:pt x="68" y="728"/>
                  </a:cubicBezTo>
                  <a:cubicBezTo>
                    <a:pt x="53" y="799"/>
                    <a:pt x="35" y="869"/>
                    <a:pt x="22" y="940"/>
                  </a:cubicBezTo>
                  <a:cubicBezTo>
                    <a:pt x="17" y="1037"/>
                    <a:pt x="13" y="1132"/>
                    <a:pt x="0" y="1228"/>
                  </a:cubicBezTo>
                  <a:cubicBezTo>
                    <a:pt x="4" y="1289"/>
                    <a:pt x="0" y="1418"/>
                    <a:pt x="53" y="1471"/>
                  </a:cubicBezTo>
                  <a:cubicBezTo>
                    <a:pt x="71" y="1527"/>
                    <a:pt x="44" y="1458"/>
                    <a:pt x="83" y="1508"/>
                  </a:cubicBezTo>
                  <a:cubicBezTo>
                    <a:pt x="88" y="1514"/>
                    <a:pt x="84" y="1525"/>
                    <a:pt x="90" y="1531"/>
                  </a:cubicBezTo>
                  <a:cubicBezTo>
                    <a:pt x="130" y="1571"/>
                    <a:pt x="174" y="1571"/>
                    <a:pt x="227" y="1577"/>
                  </a:cubicBezTo>
                  <a:cubicBezTo>
                    <a:pt x="257" y="1574"/>
                    <a:pt x="289" y="1577"/>
                    <a:pt x="318" y="1569"/>
                  </a:cubicBezTo>
                  <a:cubicBezTo>
                    <a:pt x="335" y="1564"/>
                    <a:pt x="363" y="1539"/>
                    <a:pt x="363" y="1539"/>
                  </a:cubicBezTo>
                  <a:cubicBezTo>
                    <a:pt x="380" y="1513"/>
                    <a:pt x="387" y="1503"/>
                    <a:pt x="416" y="1493"/>
                  </a:cubicBezTo>
                  <a:cubicBezTo>
                    <a:pt x="428" y="1482"/>
                    <a:pt x="443" y="1475"/>
                    <a:pt x="454" y="1463"/>
                  </a:cubicBezTo>
                  <a:cubicBezTo>
                    <a:pt x="474" y="1442"/>
                    <a:pt x="482" y="1427"/>
                    <a:pt x="507" y="1410"/>
                  </a:cubicBezTo>
                  <a:cubicBezTo>
                    <a:pt x="519" y="1375"/>
                    <a:pt x="545" y="1324"/>
                    <a:pt x="576" y="1304"/>
                  </a:cubicBezTo>
                  <a:cubicBezTo>
                    <a:pt x="591" y="1256"/>
                    <a:pt x="621" y="1216"/>
                    <a:pt x="636" y="1167"/>
                  </a:cubicBezTo>
                  <a:cubicBezTo>
                    <a:pt x="648" y="1088"/>
                    <a:pt x="672" y="1019"/>
                    <a:pt x="704" y="948"/>
                  </a:cubicBezTo>
                  <a:cubicBezTo>
                    <a:pt x="729" y="892"/>
                    <a:pt x="738" y="830"/>
                    <a:pt x="757" y="773"/>
                  </a:cubicBezTo>
                  <a:cubicBezTo>
                    <a:pt x="775" y="721"/>
                    <a:pt x="800" y="676"/>
                    <a:pt x="810" y="622"/>
                  </a:cubicBezTo>
                  <a:cubicBezTo>
                    <a:pt x="810" y="611"/>
                    <a:pt x="880" y="211"/>
                    <a:pt x="750" y="121"/>
                  </a:cubicBezTo>
                  <a:cubicBezTo>
                    <a:pt x="732" y="95"/>
                    <a:pt x="715" y="78"/>
                    <a:pt x="689" y="61"/>
                  </a:cubicBezTo>
                  <a:cubicBezTo>
                    <a:pt x="667" y="27"/>
                    <a:pt x="639" y="21"/>
                    <a:pt x="606" y="0"/>
                  </a:cubicBezTo>
                  <a:cubicBezTo>
                    <a:pt x="529" y="5"/>
                    <a:pt x="469" y="15"/>
                    <a:pt x="394" y="23"/>
                  </a:cubicBezTo>
                  <a:cubicBezTo>
                    <a:pt x="354" y="37"/>
                    <a:pt x="363" y="53"/>
                    <a:pt x="363" y="91"/>
                  </a:cubicBez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24" name="Freeform 8"/>
            <p:cNvSpPr>
              <a:spLocks noChangeArrowheads="1"/>
            </p:cNvSpPr>
            <p:nvPr/>
          </p:nvSpPr>
          <p:spPr bwMode="auto">
            <a:xfrm rot="4620000">
              <a:off x="4383" y="2291"/>
              <a:ext cx="611" cy="1597"/>
            </a:xfrm>
            <a:custGeom>
              <a:avLst/>
              <a:gdLst>
                <a:gd name="T0" fmla="*/ 363 w 880"/>
                <a:gd name="T1" fmla="*/ 91 h 1577"/>
                <a:gd name="T2" fmla="*/ 272 w 880"/>
                <a:gd name="T3" fmla="*/ 258 h 1577"/>
                <a:gd name="T4" fmla="*/ 212 w 880"/>
                <a:gd name="T5" fmla="*/ 387 h 1577"/>
                <a:gd name="T6" fmla="*/ 189 w 880"/>
                <a:gd name="T7" fmla="*/ 440 h 1577"/>
                <a:gd name="T8" fmla="*/ 159 w 880"/>
                <a:gd name="T9" fmla="*/ 523 h 1577"/>
                <a:gd name="T10" fmla="*/ 106 w 880"/>
                <a:gd name="T11" fmla="*/ 652 h 1577"/>
                <a:gd name="T12" fmla="*/ 98 w 880"/>
                <a:gd name="T13" fmla="*/ 682 h 1577"/>
                <a:gd name="T14" fmla="*/ 68 w 880"/>
                <a:gd name="T15" fmla="*/ 728 h 1577"/>
                <a:gd name="T16" fmla="*/ 22 w 880"/>
                <a:gd name="T17" fmla="*/ 940 h 1577"/>
                <a:gd name="T18" fmla="*/ 0 w 880"/>
                <a:gd name="T19" fmla="*/ 1228 h 1577"/>
                <a:gd name="T20" fmla="*/ 53 w 880"/>
                <a:gd name="T21" fmla="*/ 1471 h 1577"/>
                <a:gd name="T22" fmla="*/ 83 w 880"/>
                <a:gd name="T23" fmla="*/ 1508 h 1577"/>
                <a:gd name="T24" fmla="*/ 90 w 880"/>
                <a:gd name="T25" fmla="*/ 1531 h 1577"/>
                <a:gd name="T26" fmla="*/ 227 w 880"/>
                <a:gd name="T27" fmla="*/ 1577 h 1577"/>
                <a:gd name="T28" fmla="*/ 318 w 880"/>
                <a:gd name="T29" fmla="*/ 1569 h 1577"/>
                <a:gd name="T30" fmla="*/ 363 w 880"/>
                <a:gd name="T31" fmla="*/ 1539 h 1577"/>
                <a:gd name="T32" fmla="*/ 416 w 880"/>
                <a:gd name="T33" fmla="*/ 1493 h 1577"/>
                <a:gd name="T34" fmla="*/ 454 w 880"/>
                <a:gd name="T35" fmla="*/ 1463 h 1577"/>
                <a:gd name="T36" fmla="*/ 507 w 880"/>
                <a:gd name="T37" fmla="*/ 1410 h 1577"/>
                <a:gd name="T38" fmla="*/ 576 w 880"/>
                <a:gd name="T39" fmla="*/ 1304 h 1577"/>
                <a:gd name="T40" fmla="*/ 636 w 880"/>
                <a:gd name="T41" fmla="*/ 1167 h 1577"/>
                <a:gd name="T42" fmla="*/ 704 w 880"/>
                <a:gd name="T43" fmla="*/ 948 h 1577"/>
                <a:gd name="T44" fmla="*/ 757 w 880"/>
                <a:gd name="T45" fmla="*/ 773 h 1577"/>
                <a:gd name="T46" fmla="*/ 810 w 880"/>
                <a:gd name="T47" fmla="*/ 622 h 1577"/>
                <a:gd name="T48" fmla="*/ 750 w 880"/>
                <a:gd name="T49" fmla="*/ 121 h 1577"/>
                <a:gd name="T50" fmla="*/ 689 w 880"/>
                <a:gd name="T51" fmla="*/ 61 h 1577"/>
                <a:gd name="T52" fmla="*/ 606 w 880"/>
                <a:gd name="T53" fmla="*/ 0 h 1577"/>
                <a:gd name="T54" fmla="*/ 394 w 880"/>
                <a:gd name="T55" fmla="*/ 23 h 1577"/>
                <a:gd name="T56" fmla="*/ 363 w 880"/>
                <a:gd name="T57" fmla="*/ 91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80" h="1577">
                  <a:moveTo>
                    <a:pt x="363" y="91"/>
                  </a:moveTo>
                  <a:cubicBezTo>
                    <a:pt x="328" y="145"/>
                    <a:pt x="302" y="202"/>
                    <a:pt x="272" y="258"/>
                  </a:cubicBezTo>
                  <a:cubicBezTo>
                    <a:pt x="250" y="299"/>
                    <a:pt x="238" y="348"/>
                    <a:pt x="212" y="387"/>
                  </a:cubicBezTo>
                  <a:cubicBezTo>
                    <a:pt x="189" y="473"/>
                    <a:pt x="221" y="367"/>
                    <a:pt x="189" y="440"/>
                  </a:cubicBezTo>
                  <a:cubicBezTo>
                    <a:pt x="176" y="470"/>
                    <a:pt x="177" y="495"/>
                    <a:pt x="159" y="523"/>
                  </a:cubicBezTo>
                  <a:cubicBezTo>
                    <a:pt x="147" y="568"/>
                    <a:pt x="123" y="609"/>
                    <a:pt x="106" y="652"/>
                  </a:cubicBezTo>
                  <a:cubicBezTo>
                    <a:pt x="102" y="662"/>
                    <a:pt x="103" y="673"/>
                    <a:pt x="98" y="682"/>
                  </a:cubicBezTo>
                  <a:cubicBezTo>
                    <a:pt x="90" y="698"/>
                    <a:pt x="68" y="728"/>
                    <a:pt x="68" y="728"/>
                  </a:cubicBezTo>
                  <a:cubicBezTo>
                    <a:pt x="53" y="799"/>
                    <a:pt x="35" y="869"/>
                    <a:pt x="22" y="940"/>
                  </a:cubicBezTo>
                  <a:cubicBezTo>
                    <a:pt x="17" y="1037"/>
                    <a:pt x="13" y="1132"/>
                    <a:pt x="0" y="1228"/>
                  </a:cubicBezTo>
                  <a:cubicBezTo>
                    <a:pt x="4" y="1289"/>
                    <a:pt x="0" y="1418"/>
                    <a:pt x="53" y="1471"/>
                  </a:cubicBezTo>
                  <a:cubicBezTo>
                    <a:pt x="71" y="1527"/>
                    <a:pt x="44" y="1458"/>
                    <a:pt x="83" y="1508"/>
                  </a:cubicBezTo>
                  <a:cubicBezTo>
                    <a:pt x="88" y="1514"/>
                    <a:pt x="84" y="1525"/>
                    <a:pt x="90" y="1531"/>
                  </a:cubicBezTo>
                  <a:cubicBezTo>
                    <a:pt x="130" y="1571"/>
                    <a:pt x="174" y="1571"/>
                    <a:pt x="227" y="1577"/>
                  </a:cubicBezTo>
                  <a:cubicBezTo>
                    <a:pt x="257" y="1574"/>
                    <a:pt x="289" y="1577"/>
                    <a:pt x="318" y="1569"/>
                  </a:cubicBezTo>
                  <a:cubicBezTo>
                    <a:pt x="335" y="1564"/>
                    <a:pt x="363" y="1539"/>
                    <a:pt x="363" y="1539"/>
                  </a:cubicBezTo>
                  <a:cubicBezTo>
                    <a:pt x="380" y="1513"/>
                    <a:pt x="387" y="1503"/>
                    <a:pt x="416" y="1493"/>
                  </a:cubicBezTo>
                  <a:cubicBezTo>
                    <a:pt x="428" y="1482"/>
                    <a:pt x="443" y="1475"/>
                    <a:pt x="454" y="1463"/>
                  </a:cubicBezTo>
                  <a:cubicBezTo>
                    <a:pt x="474" y="1442"/>
                    <a:pt x="482" y="1427"/>
                    <a:pt x="507" y="1410"/>
                  </a:cubicBezTo>
                  <a:cubicBezTo>
                    <a:pt x="519" y="1375"/>
                    <a:pt x="545" y="1324"/>
                    <a:pt x="576" y="1304"/>
                  </a:cubicBezTo>
                  <a:cubicBezTo>
                    <a:pt x="591" y="1256"/>
                    <a:pt x="621" y="1216"/>
                    <a:pt x="636" y="1167"/>
                  </a:cubicBezTo>
                  <a:cubicBezTo>
                    <a:pt x="648" y="1088"/>
                    <a:pt x="672" y="1019"/>
                    <a:pt x="704" y="948"/>
                  </a:cubicBezTo>
                  <a:cubicBezTo>
                    <a:pt x="729" y="892"/>
                    <a:pt x="738" y="830"/>
                    <a:pt x="757" y="773"/>
                  </a:cubicBezTo>
                  <a:cubicBezTo>
                    <a:pt x="775" y="721"/>
                    <a:pt x="800" y="676"/>
                    <a:pt x="810" y="622"/>
                  </a:cubicBezTo>
                  <a:cubicBezTo>
                    <a:pt x="810" y="611"/>
                    <a:pt x="880" y="211"/>
                    <a:pt x="750" y="121"/>
                  </a:cubicBezTo>
                  <a:cubicBezTo>
                    <a:pt x="732" y="95"/>
                    <a:pt x="715" y="78"/>
                    <a:pt x="689" y="61"/>
                  </a:cubicBezTo>
                  <a:cubicBezTo>
                    <a:pt x="667" y="27"/>
                    <a:pt x="639" y="21"/>
                    <a:pt x="606" y="0"/>
                  </a:cubicBezTo>
                  <a:cubicBezTo>
                    <a:pt x="529" y="5"/>
                    <a:pt x="469" y="15"/>
                    <a:pt x="394" y="23"/>
                  </a:cubicBezTo>
                  <a:cubicBezTo>
                    <a:pt x="354" y="37"/>
                    <a:pt x="363" y="53"/>
                    <a:pt x="363" y="91"/>
                  </a:cubicBez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25" name="Oval 9"/>
            <p:cNvSpPr>
              <a:spLocks noChangeArrowheads="1"/>
            </p:cNvSpPr>
            <p:nvPr/>
          </p:nvSpPr>
          <p:spPr bwMode="auto">
            <a:xfrm>
              <a:off x="3360"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26" name="Oval 10"/>
            <p:cNvSpPr>
              <a:spLocks noChangeArrowheads="1"/>
            </p:cNvSpPr>
            <p:nvPr/>
          </p:nvSpPr>
          <p:spPr bwMode="auto">
            <a:xfrm>
              <a:off x="3456" y="20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27" name="Oval 11"/>
            <p:cNvSpPr>
              <a:spLocks noChangeArrowheads="1"/>
            </p:cNvSpPr>
            <p:nvPr/>
          </p:nvSpPr>
          <p:spPr bwMode="auto">
            <a:xfrm>
              <a:off x="3408"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28" name="Oval 12"/>
            <p:cNvSpPr>
              <a:spLocks noChangeArrowheads="1"/>
            </p:cNvSpPr>
            <p:nvPr/>
          </p:nvSpPr>
          <p:spPr bwMode="auto">
            <a:xfrm>
              <a:off x="3504"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29" name="Oval 13"/>
            <p:cNvSpPr>
              <a:spLocks noChangeArrowheads="1"/>
            </p:cNvSpPr>
            <p:nvPr/>
          </p:nvSpPr>
          <p:spPr bwMode="auto">
            <a:xfrm>
              <a:off x="3600"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30" name="Oval 14"/>
            <p:cNvSpPr>
              <a:spLocks noChangeArrowheads="1"/>
            </p:cNvSpPr>
            <p:nvPr/>
          </p:nvSpPr>
          <p:spPr bwMode="auto">
            <a:xfrm>
              <a:off x="3216"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31" name="Oval 15"/>
            <p:cNvSpPr>
              <a:spLocks noChangeArrowheads="1"/>
            </p:cNvSpPr>
            <p:nvPr/>
          </p:nvSpPr>
          <p:spPr bwMode="auto">
            <a:xfrm>
              <a:off x="3312"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32" name="Oval 16"/>
            <p:cNvSpPr>
              <a:spLocks noChangeArrowheads="1"/>
            </p:cNvSpPr>
            <p:nvPr/>
          </p:nvSpPr>
          <p:spPr bwMode="auto">
            <a:xfrm>
              <a:off x="3264" y="196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33" name="Oval 17"/>
            <p:cNvSpPr>
              <a:spLocks noChangeArrowheads="1"/>
            </p:cNvSpPr>
            <p:nvPr/>
          </p:nvSpPr>
          <p:spPr bwMode="auto">
            <a:xfrm>
              <a:off x="3216" y="187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34" name="Oval 18"/>
            <p:cNvSpPr>
              <a:spLocks noChangeArrowheads="1"/>
            </p:cNvSpPr>
            <p:nvPr/>
          </p:nvSpPr>
          <p:spPr bwMode="auto">
            <a:xfrm>
              <a:off x="3144" y="1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35" name="Oval 19"/>
            <p:cNvSpPr>
              <a:spLocks noChangeArrowheads="1"/>
            </p:cNvSpPr>
            <p:nvPr/>
          </p:nvSpPr>
          <p:spPr bwMode="auto">
            <a:xfrm>
              <a:off x="3120"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36" name="Oval 20"/>
            <p:cNvSpPr>
              <a:spLocks noChangeArrowheads="1"/>
            </p:cNvSpPr>
            <p:nvPr/>
          </p:nvSpPr>
          <p:spPr bwMode="auto">
            <a:xfrm>
              <a:off x="3216"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37" name="Oval 21"/>
            <p:cNvSpPr>
              <a:spLocks noChangeArrowheads="1"/>
            </p:cNvSpPr>
            <p:nvPr/>
          </p:nvSpPr>
          <p:spPr bwMode="auto">
            <a:xfrm>
              <a:off x="3312" y="22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38" name="Oval 22"/>
            <p:cNvSpPr>
              <a:spLocks noChangeArrowheads="1"/>
            </p:cNvSpPr>
            <p:nvPr/>
          </p:nvSpPr>
          <p:spPr bwMode="auto">
            <a:xfrm>
              <a:off x="3168" y="22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39" name="Oval 23"/>
            <p:cNvSpPr>
              <a:spLocks noChangeArrowheads="1"/>
            </p:cNvSpPr>
            <p:nvPr/>
          </p:nvSpPr>
          <p:spPr bwMode="auto">
            <a:xfrm>
              <a:off x="3544" y="16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40" name="Oval 24"/>
            <p:cNvSpPr>
              <a:spLocks noChangeArrowheads="1"/>
            </p:cNvSpPr>
            <p:nvPr/>
          </p:nvSpPr>
          <p:spPr bwMode="auto">
            <a:xfrm>
              <a:off x="3408"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41" name="Oval 25"/>
            <p:cNvSpPr>
              <a:spLocks noChangeArrowheads="1"/>
            </p:cNvSpPr>
            <p:nvPr/>
          </p:nvSpPr>
          <p:spPr bwMode="auto">
            <a:xfrm>
              <a:off x="3638"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42" name="Oval 26"/>
            <p:cNvSpPr>
              <a:spLocks noChangeArrowheads="1"/>
            </p:cNvSpPr>
            <p:nvPr/>
          </p:nvSpPr>
          <p:spPr bwMode="auto">
            <a:xfrm>
              <a:off x="3734"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43" name="Oval 27"/>
            <p:cNvSpPr>
              <a:spLocks noChangeArrowheads="1"/>
            </p:cNvSpPr>
            <p:nvPr/>
          </p:nvSpPr>
          <p:spPr bwMode="auto">
            <a:xfrm>
              <a:off x="3686" y="17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44" name="Oval 28"/>
            <p:cNvSpPr>
              <a:spLocks noChangeArrowheads="1"/>
            </p:cNvSpPr>
            <p:nvPr/>
          </p:nvSpPr>
          <p:spPr bwMode="auto">
            <a:xfrm>
              <a:off x="3638" y="163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45" name="Oval 29"/>
            <p:cNvSpPr>
              <a:spLocks noChangeArrowheads="1"/>
            </p:cNvSpPr>
            <p:nvPr/>
          </p:nvSpPr>
          <p:spPr bwMode="auto">
            <a:xfrm>
              <a:off x="3566" y="17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46" name="Oval 30"/>
            <p:cNvSpPr>
              <a:spLocks noChangeArrowheads="1"/>
            </p:cNvSpPr>
            <p:nvPr/>
          </p:nvSpPr>
          <p:spPr bwMode="auto">
            <a:xfrm>
              <a:off x="3542"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47" name="Oval 31"/>
            <p:cNvSpPr>
              <a:spLocks noChangeArrowheads="1"/>
            </p:cNvSpPr>
            <p:nvPr/>
          </p:nvSpPr>
          <p:spPr bwMode="auto">
            <a:xfrm>
              <a:off x="3638"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48" name="Oval 32"/>
            <p:cNvSpPr>
              <a:spLocks noChangeArrowheads="1"/>
            </p:cNvSpPr>
            <p:nvPr/>
          </p:nvSpPr>
          <p:spPr bwMode="auto">
            <a:xfrm>
              <a:off x="3504"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49" name="Oval 33"/>
            <p:cNvSpPr>
              <a:spLocks noChangeArrowheads="1"/>
            </p:cNvSpPr>
            <p:nvPr/>
          </p:nvSpPr>
          <p:spPr bwMode="auto">
            <a:xfrm>
              <a:off x="3590" y="20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50" name="Oval 34"/>
            <p:cNvSpPr>
              <a:spLocks noChangeArrowheads="1"/>
            </p:cNvSpPr>
            <p:nvPr/>
          </p:nvSpPr>
          <p:spPr bwMode="auto">
            <a:xfrm>
              <a:off x="3542" y="22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51" name="Oval 35"/>
            <p:cNvSpPr>
              <a:spLocks noChangeArrowheads="1"/>
            </p:cNvSpPr>
            <p:nvPr/>
          </p:nvSpPr>
          <p:spPr bwMode="auto">
            <a:xfrm>
              <a:off x="3590" y="219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52" name="Oval 36"/>
            <p:cNvSpPr>
              <a:spLocks noChangeArrowheads="1"/>
            </p:cNvSpPr>
            <p:nvPr/>
          </p:nvSpPr>
          <p:spPr bwMode="auto">
            <a:xfrm>
              <a:off x="3542" y="21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53" name="Oval 37"/>
            <p:cNvSpPr>
              <a:spLocks noChangeArrowheads="1"/>
            </p:cNvSpPr>
            <p:nvPr/>
          </p:nvSpPr>
          <p:spPr bwMode="auto">
            <a:xfrm>
              <a:off x="3470" y="220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54" name="Oval 38"/>
            <p:cNvSpPr>
              <a:spLocks noChangeArrowheads="1"/>
            </p:cNvSpPr>
            <p:nvPr/>
          </p:nvSpPr>
          <p:spPr bwMode="auto">
            <a:xfrm>
              <a:off x="3446" y="22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55" name="Oval 39"/>
            <p:cNvSpPr>
              <a:spLocks noChangeArrowheads="1"/>
            </p:cNvSpPr>
            <p:nvPr/>
          </p:nvSpPr>
          <p:spPr bwMode="auto">
            <a:xfrm>
              <a:off x="3542" y="239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56" name="Oval 40"/>
            <p:cNvSpPr>
              <a:spLocks noChangeArrowheads="1"/>
            </p:cNvSpPr>
            <p:nvPr/>
          </p:nvSpPr>
          <p:spPr bwMode="auto">
            <a:xfrm>
              <a:off x="3360"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57" name="Oval 41"/>
            <p:cNvSpPr>
              <a:spLocks noChangeArrowheads="1"/>
            </p:cNvSpPr>
            <p:nvPr/>
          </p:nvSpPr>
          <p:spPr bwMode="auto">
            <a:xfrm>
              <a:off x="4598"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58" name="Oval 42"/>
            <p:cNvSpPr>
              <a:spLocks noChangeArrowheads="1"/>
            </p:cNvSpPr>
            <p:nvPr/>
          </p:nvSpPr>
          <p:spPr bwMode="auto">
            <a:xfrm>
              <a:off x="4646" y="294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59" name="Oval 43"/>
            <p:cNvSpPr>
              <a:spLocks noChangeArrowheads="1"/>
            </p:cNvSpPr>
            <p:nvPr/>
          </p:nvSpPr>
          <p:spPr bwMode="auto">
            <a:xfrm>
              <a:off x="4598" y="284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60" name="Oval 44"/>
            <p:cNvSpPr>
              <a:spLocks noChangeArrowheads="1"/>
            </p:cNvSpPr>
            <p:nvPr/>
          </p:nvSpPr>
          <p:spPr bwMode="auto">
            <a:xfrm>
              <a:off x="4526"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61" name="Oval 45"/>
            <p:cNvSpPr>
              <a:spLocks noChangeArrowheads="1"/>
            </p:cNvSpPr>
            <p:nvPr/>
          </p:nvSpPr>
          <p:spPr bwMode="auto">
            <a:xfrm>
              <a:off x="4502"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62" name="Oval 46"/>
            <p:cNvSpPr>
              <a:spLocks noChangeArrowheads="1"/>
            </p:cNvSpPr>
            <p:nvPr/>
          </p:nvSpPr>
          <p:spPr bwMode="auto">
            <a:xfrm>
              <a:off x="4598" y="313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63" name="Oval 47"/>
            <p:cNvSpPr>
              <a:spLocks noChangeArrowheads="1"/>
            </p:cNvSpPr>
            <p:nvPr/>
          </p:nvSpPr>
          <p:spPr bwMode="auto">
            <a:xfrm>
              <a:off x="4550"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64" name="Oval 48"/>
            <p:cNvSpPr>
              <a:spLocks noChangeArrowheads="1"/>
            </p:cNvSpPr>
            <p:nvPr/>
          </p:nvSpPr>
          <p:spPr bwMode="auto">
            <a:xfrm>
              <a:off x="3264" y="244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65" name="Oval 49"/>
            <p:cNvSpPr>
              <a:spLocks noChangeArrowheads="1"/>
            </p:cNvSpPr>
            <p:nvPr/>
          </p:nvSpPr>
          <p:spPr bwMode="auto">
            <a:xfrm>
              <a:off x="3312" y="23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66" name="Oval 50"/>
            <p:cNvSpPr>
              <a:spLocks noChangeArrowheads="1"/>
            </p:cNvSpPr>
            <p:nvPr/>
          </p:nvSpPr>
          <p:spPr bwMode="auto">
            <a:xfrm>
              <a:off x="3192" y="23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67" name="Oval 51"/>
            <p:cNvSpPr>
              <a:spLocks noChangeArrowheads="1"/>
            </p:cNvSpPr>
            <p:nvPr/>
          </p:nvSpPr>
          <p:spPr bwMode="auto">
            <a:xfrm>
              <a:off x="3168" y="244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68" name="Oval 52"/>
            <p:cNvSpPr>
              <a:spLocks noChangeArrowheads="1"/>
            </p:cNvSpPr>
            <p:nvPr/>
          </p:nvSpPr>
          <p:spPr bwMode="auto">
            <a:xfrm>
              <a:off x="3264" y="25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69" name="Oval 53"/>
            <p:cNvSpPr>
              <a:spLocks noChangeArrowheads="1"/>
            </p:cNvSpPr>
            <p:nvPr/>
          </p:nvSpPr>
          <p:spPr bwMode="auto">
            <a:xfrm>
              <a:off x="3368" y="16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70" name="Oval 54"/>
            <p:cNvSpPr>
              <a:spLocks noChangeArrowheads="1"/>
            </p:cNvSpPr>
            <p:nvPr/>
          </p:nvSpPr>
          <p:spPr bwMode="auto">
            <a:xfrm>
              <a:off x="3416" y="158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71" name="Oval 55"/>
            <p:cNvSpPr>
              <a:spLocks noChangeArrowheads="1"/>
            </p:cNvSpPr>
            <p:nvPr/>
          </p:nvSpPr>
          <p:spPr bwMode="auto">
            <a:xfrm>
              <a:off x="3296" y="15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72" name="Oval 56"/>
            <p:cNvSpPr>
              <a:spLocks noChangeArrowheads="1"/>
            </p:cNvSpPr>
            <p:nvPr/>
          </p:nvSpPr>
          <p:spPr bwMode="auto">
            <a:xfrm>
              <a:off x="3272" y="16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73" name="Oval 57"/>
            <p:cNvSpPr>
              <a:spLocks noChangeArrowheads="1"/>
            </p:cNvSpPr>
            <p:nvPr/>
          </p:nvSpPr>
          <p:spPr bwMode="auto">
            <a:xfrm>
              <a:off x="3264" y="17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74" name="Oval 58"/>
            <p:cNvSpPr>
              <a:spLocks noChangeArrowheads="1"/>
            </p:cNvSpPr>
            <p:nvPr/>
          </p:nvSpPr>
          <p:spPr bwMode="auto">
            <a:xfrm>
              <a:off x="4296"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75" name="Oval 59"/>
            <p:cNvSpPr>
              <a:spLocks noChangeArrowheads="1"/>
            </p:cNvSpPr>
            <p:nvPr/>
          </p:nvSpPr>
          <p:spPr bwMode="auto">
            <a:xfrm>
              <a:off x="4344" y="296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76" name="Oval 60"/>
            <p:cNvSpPr>
              <a:spLocks noChangeArrowheads="1"/>
            </p:cNvSpPr>
            <p:nvPr/>
          </p:nvSpPr>
          <p:spPr bwMode="auto">
            <a:xfrm>
              <a:off x="4224" y="2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77" name="Oval 61"/>
            <p:cNvSpPr>
              <a:spLocks noChangeArrowheads="1"/>
            </p:cNvSpPr>
            <p:nvPr/>
          </p:nvSpPr>
          <p:spPr bwMode="auto">
            <a:xfrm>
              <a:off x="4200"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78" name="Oval 62"/>
            <p:cNvSpPr>
              <a:spLocks noChangeArrowheads="1"/>
            </p:cNvSpPr>
            <p:nvPr/>
          </p:nvSpPr>
          <p:spPr bwMode="auto">
            <a:xfrm>
              <a:off x="3456" y="17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79" name="Oval 63"/>
            <p:cNvSpPr>
              <a:spLocks noChangeArrowheads="1"/>
            </p:cNvSpPr>
            <p:nvPr/>
          </p:nvSpPr>
          <p:spPr bwMode="auto">
            <a:xfrm>
              <a:off x="3416" y="250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80" name="Oval 64"/>
            <p:cNvSpPr>
              <a:spLocks noChangeArrowheads="1"/>
            </p:cNvSpPr>
            <p:nvPr/>
          </p:nvSpPr>
          <p:spPr bwMode="auto">
            <a:xfrm>
              <a:off x="3464" y="24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81" name="Oval 65"/>
            <p:cNvSpPr>
              <a:spLocks noChangeArrowheads="1"/>
            </p:cNvSpPr>
            <p:nvPr/>
          </p:nvSpPr>
          <p:spPr bwMode="auto">
            <a:xfrm>
              <a:off x="3344" y="24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82" name="Oval 66"/>
            <p:cNvSpPr>
              <a:spLocks noChangeArrowheads="1"/>
            </p:cNvSpPr>
            <p:nvPr/>
          </p:nvSpPr>
          <p:spPr bwMode="auto">
            <a:xfrm>
              <a:off x="3320" y="250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83" name="Oval 67"/>
            <p:cNvSpPr>
              <a:spLocks noChangeArrowheads="1"/>
            </p:cNvSpPr>
            <p:nvPr/>
          </p:nvSpPr>
          <p:spPr bwMode="auto">
            <a:xfrm>
              <a:off x="4392"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84" name="Oval 68"/>
            <p:cNvSpPr>
              <a:spLocks noChangeArrowheads="1"/>
            </p:cNvSpPr>
            <p:nvPr/>
          </p:nvSpPr>
          <p:spPr bwMode="auto">
            <a:xfrm>
              <a:off x="4440"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85" name="Oval 69"/>
            <p:cNvSpPr>
              <a:spLocks noChangeArrowheads="1"/>
            </p:cNvSpPr>
            <p:nvPr/>
          </p:nvSpPr>
          <p:spPr bwMode="auto">
            <a:xfrm>
              <a:off x="4512" y="315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86" name="Oval 70"/>
            <p:cNvSpPr>
              <a:spLocks noChangeArrowheads="1"/>
            </p:cNvSpPr>
            <p:nvPr/>
          </p:nvSpPr>
          <p:spPr bwMode="auto">
            <a:xfrm>
              <a:off x="4296"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87" name="Oval 71"/>
            <p:cNvSpPr>
              <a:spLocks noChangeArrowheads="1"/>
            </p:cNvSpPr>
            <p:nvPr/>
          </p:nvSpPr>
          <p:spPr bwMode="auto">
            <a:xfrm>
              <a:off x="4800"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88" name="Oval 72"/>
            <p:cNvSpPr>
              <a:spLocks noChangeArrowheads="1"/>
            </p:cNvSpPr>
            <p:nvPr/>
          </p:nvSpPr>
          <p:spPr bwMode="auto">
            <a:xfrm>
              <a:off x="4848" y="29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89" name="Oval 73"/>
            <p:cNvSpPr>
              <a:spLocks noChangeArrowheads="1"/>
            </p:cNvSpPr>
            <p:nvPr/>
          </p:nvSpPr>
          <p:spPr bwMode="auto">
            <a:xfrm>
              <a:off x="4728" y="29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90" name="Oval 74"/>
            <p:cNvSpPr>
              <a:spLocks noChangeArrowheads="1"/>
            </p:cNvSpPr>
            <p:nvPr/>
          </p:nvSpPr>
          <p:spPr bwMode="auto">
            <a:xfrm>
              <a:off x="4704"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91" name="Oval 75"/>
            <p:cNvSpPr>
              <a:spLocks noChangeArrowheads="1"/>
            </p:cNvSpPr>
            <p:nvPr/>
          </p:nvSpPr>
          <p:spPr bwMode="auto">
            <a:xfrm>
              <a:off x="3120"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92" name="Oval 76"/>
            <p:cNvSpPr>
              <a:spLocks noChangeArrowheads="1"/>
            </p:cNvSpPr>
            <p:nvPr/>
          </p:nvSpPr>
          <p:spPr bwMode="auto">
            <a:xfrm>
              <a:off x="3408" y="21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93" name="Oval 77"/>
            <p:cNvSpPr>
              <a:spLocks noChangeArrowheads="1"/>
            </p:cNvSpPr>
            <p:nvPr/>
          </p:nvSpPr>
          <p:spPr bwMode="auto">
            <a:xfrm>
              <a:off x="4790"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94" name="Oval 78"/>
            <p:cNvSpPr>
              <a:spLocks noChangeArrowheads="1"/>
            </p:cNvSpPr>
            <p:nvPr/>
          </p:nvSpPr>
          <p:spPr bwMode="auto">
            <a:xfrm>
              <a:off x="4886" y="313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95" name="Oval 79"/>
            <p:cNvSpPr>
              <a:spLocks noChangeArrowheads="1"/>
            </p:cNvSpPr>
            <p:nvPr/>
          </p:nvSpPr>
          <p:spPr bwMode="auto">
            <a:xfrm>
              <a:off x="3344" y="17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96" name="Oval 80"/>
            <p:cNvSpPr>
              <a:spLocks noChangeArrowheads="1"/>
            </p:cNvSpPr>
            <p:nvPr/>
          </p:nvSpPr>
          <p:spPr bwMode="auto">
            <a:xfrm>
              <a:off x="3552"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97" name="Oval 81"/>
            <p:cNvSpPr>
              <a:spLocks noChangeArrowheads="1"/>
            </p:cNvSpPr>
            <p:nvPr/>
          </p:nvSpPr>
          <p:spPr bwMode="auto">
            <a:xfrm>
              <a:off x="3696"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98" name="Oval 82"/>
            <p:cNvSpPr>
              <a:spLocks noChangeArrowheads="1"/>
            </p:cNvSpPr>
            <p:nvPr/>
          </p:nvSpPr>
          <p:spPr bwMode="auto">
            <a:xfrm>
              <a:off x="3744" y="163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99" name="Oval 83"/>
            <p:cNvSpPr>
              <a:spLocks noChangeArrowheads="1"/>
            </p:cNvSpPr>
            <p:nvPr/>
          </p:nvSpPr>
          <p:spPr bwMode="auto">
            <a:xfrm>
              <a:off x="3168" y="25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00" name="Oval 84"/>
            <p:cNvSpPr>
              <a:spLocks noChangeArrowheads="1"/>
            </p:cNvSpPr>
            <p:nvPr/>
          </p:nvSpPr>
          <p:spPr bwMode="auto">
            <a:xfrm>
              <a:off x="3072" y="23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01" name="Oval 85"/>
            <p:cNvSpPr>
              <a:spLocks noChangeArrowheads="1"/>
            </p:cNvSpPr>
            <p:nvPr/>
          </p:nvSpPr>
          <p:spPr bwMode="auto">
            <a:xfrm>
              <a:off x="4992"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02" name="Oval 86"/>
            <p:cNvSpPr>
              <a:spLocks noChangeArrowheads="1"/>
            </p:cNvSpPr>
            <p:nvPr/>
          </p:nvSpPr>
          <p:spPr bwMode="auto">
            <a:xfrm>
              <a:off x="4896"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03" name="Oval 87"/>
            <p:cNvSpPr>
              <a:spLocks noChangeArrowheads="1"/>
            </p:cNvSpPr>
            <p:nvPr/>
          </p:nvSpPr>
          <p:spPr bwMode="auto">
            <a:xfrm>
              <a:off x="5088" y="311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04" name="Oval 88"/>
            <p:cNvSpPr>
              <a:spLocks noChangeArrowheads="1"/>
            </p:cNvSpPr>
            <p:nvPr/>
          </p:nvSpPr>
          <p:spPr bwMode="auto">
            <a:xfrm>
              <a:off x="5136"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05" name="Oval 89"/>
            <p:cNvSpPr>
              <a:spLocks noChangeArrowheads="1"/>
            </p:cNvSpPr>
            <p:nvPr/>
          </p:nvSpPr>
          <p:spPr bwMode="auto">
            <a:xfrm>
              <a:off x="4992" y="311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06" name="Oval 90"/>
            <p:cNvSpPr>
              <a:spLocks noChangeArrowheads="1"/>
            </p:cNvSpPr>
            <p:nvPr/>
          </p:nvSpPr>
          <p:spPr bwMode="auto">
            <a:xfrm>
              <a:off x="4176"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07" name="Oval 91"/>
            <p:cNvSpPr>
              <a:spLocks noChangeArrowheads="1"/>
            </p:cNvSpPr>
            <p:nvPr/>
          </p:nvSpPr>
          <p:spPr bwMode="auto">
            <a:xfrm>
              <a:off x="4104" y="307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08" name="Oval 92"/>
            <p:cNvSpPr>
              <a:spLocks noChangeArrowheads="1"/>
            </p:cNvSpPr>
            <p:nvPr/>
          </p:nvSpPr>
          <p:spPr bwMode="auto">
            <a:xfrm>
              <a:off x="4080"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09" name="Oval 93"/>
            <p:cNvSpPr>
              <a:spLocks noChangeArrowheads="1"/>
            </p:cNvSpPr>
            <p:nvPr/>
          </p:nvSpPr>
          <p:spPr bwMode="auto">
            <a:xfrm>
              <a:off x="3984"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10" name="Oval 94"/>
            <p:cNvSpPr>
              <a:spLocks noChangeArrowheads="1"/>
            </p:cNvSpPr>
            <p:nvPr/>
          </p:nvSpPr>
          <p:spPr bwMode="auto">
            <a:xfrm>
              <a:off x="3928"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11" name="Oval 95"/>
            <p:cNvSpPr>
              <a:spLocks noChangeArrowheads="1"/>
            </p:cNvSpPr>
            <p:nvPr/>
          </p:nvSpPr>
          <p:spPr bwMode="auto">
            <a:xfrm>
              <a:off x="3904" y="31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12" name="Oval 96"/>
            <p:cNvSpPr>
              <a:spLocks noChangeArrowheads="1"/>
            </p:cNvSpPr>
            <p:nvPr/>
          </p:nvSpPr>
          <p:spPr bwMode="auto">
            <a:xfrm>
              <a:off x="4118" y="306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13" name="Oval 97"/>
            <p:cNvSpPr>
              <a:spLocks noChangeArrowheads="1"/>
            </p:cNvSpPr>
            <p:nvPr/>
          </p:nvSpPr>
          <p:spPr bwMode="auto">
            <a:xfrm>
              <a:off x="4046" y="297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14" name="Oval 98"/>
            <p:cNvSpPr>
              <a:spLocks noChangeArrowheads="1"/>
            </p:cNvSpPr>
            <p:nvPr/>
          </p:nvSpPr>
          <p:spPr bwMode="auto">
            <a:xfrm>
              <a:off x="4022" y="306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15" name="Oval 99"/>
            <p:cNvSpPr>
              <a:spLocks noChangeArrowheads="1"/>
            </p:cNvSpPr>
            <p:nvPr/>
          </p:nvSpPr>
          <p:spPr bwMode="auto">
            <a:xfrm>
              <a:off x="4800" y="32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16" name="Oval 100"/>
            <p:cNvSpPr>
              <a:spLocks noChangeArrowheads="1"/>
            </p:cNvSpPr>
            <p:nvPr/>
          </p:nvSpPr>
          <p:spPr bwMode="auto">
            <a:xfrm>
              <a:off x="4728"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17" name="Oval 101"/>
            <p:cNvSpPr>
              <a:spLocks noChangeArrowheads="1"/>
            </p:cNvSpPr>
            <p:nvPr/>
          </p:nvSpPr>
          <p:spPr bwMode="auto">
            <a:xfrm>
              <a:off x="4704" y="32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18" name="Oval 102"/>
            <p:cNvSpPr>
              <a:spLocks noChangeArrowheads="1"/>
            </p:cNvSpPr>
            <p:nvPr/>
          </p:nvSpPr>
          <p:spPr bwMode="auto">
            <a:xfrm>
              <a:off x="5072" y="29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19" name="Oval 103"/>
            <p:cNvSpPr>
              <a:spLocks noChangeArrowheads="1"/>
            </p:cNvSpPr>
            <p:nvPr/>
          </p:nvSpPr>
          <p:spPr bwMode="auto">
            <a:xfrm>
              <a:off x="5000" y="28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20" name="Oval 104"/>
            <p:cNvSpPr>
              <a:spLocks noChangeArrowheads="1"/>
            </p:cNvSpPr>
            <p:nvPr/>
          </p:nvSpPr>
          <p:spPr bwMode="auto">
            <a:xfrm>
              <a:off x="4976" y="29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21" name="Oval 105"/>
            <p:cNvSpPr>
              <a:spLocks noChangeArrowheads="1"/>
            </p:cNvSpPr>
            <p:nvPr/>
          </p:nvSpPr>
          <p:spPr bwMode="auto">
            <a:xfrm>
              <a:off x="4502" y="28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22" name="Oval 106"/>
            <p:cNvSpPr>
              <a:spLocks noChangeArrowheads="1"/>
            </p:cNvSpPr>
            <p:nvPr/>
          </p:nvSpPr>
          <p:spPr bwMode="auto">
            <a:xfrm>
              <a:off x="4430" y="291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23" name="Oval 107"/>
            <p:cNvSpPr>
              <a:spLocks noChangeArrowheads="1"/>
            </p:cNvSpPr>
            <p:nvPr/>
          </p:nvSpPr>
          <p:spPr bwMode="auto">
            <a:xfrm>
              <a:off x="4406" y="30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24" name="Oval 108"/>
            <p:cNvSpPr>
              <a:spLocks noChangeArrowheads="1"/>
            </p:cNvSpPr>
            <p:nvPr/>
          </p:nvSpPr>
          <p:spPr bwMode="auto">
            <a:xfrm>
              <a:off x="4598" y="291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25" name="Oval 109"/>
            <p:cNvSpPr>
              <a:spLocks noChangeArrowheads="1"/>
            </p:cNvSpPr>
            <p:nvPr/>
          </p:nvSpPr>
          <p:spPr bwMode="auto">
            <a:xfrm>
              <a:off x="4142" y="2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26" name="Oval 110"/>
            <p:cNvSpPr>
              <a:spLocks noChangeArrowheads="1"/>
            </p:cNvSpPr>
            <p:nvPr/>
          </p:nvSpPr>
          <p:spPr bwMode="auto">
            <a:xfrm>
              <a:off x="4270" y="29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27" name="Oval 111"/>
            <p:cNvSpPr>
              <a:spLocks noChangeArrowheads="1"/>
            </p:cNvSpPr>
            <p:nvPr/>
          </p:nvSpPr>
          <p:spPr bwMode="auto">
            <a:xfrm>
              <a:off x="4368" y="30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28" name="Oval 112"/>
            <p:cNvSpPr>
              <a:spLocks noChangeArrowheads="1"/>
            </p:cNvSpPr>
            <p:nvPr/>
          </p:nvSpPr>
          <p:spPr bwMode="auto">
            <a:xfrm>
              <a:off x="4224" y="32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29" name="Oval 113"/>
            <p:cNvSpPr>
              <a:spLocks noChangeArrowheads="1"/>
            </p:cNvSpPr>
            <p:nvPr/>
          </p:nvSpPr>
          <p:spPr bwMode="auto">
            <a:xfrm>
              <a:off x="4336"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30" name="Oval 114"/>
            <p:cNvSpPr>
              <a:spLocks noChangeArrowheads="1"/>
            </p:cNvSpPr>
            <p:nvPr/>
          </p:nvSpPr>
          <p:spPr bwMode="auto">
            <a:xfrm>
              <a:off x="4454"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31" name="Oval 115"/>
            <p:cNvSpPr>
              <a:spLocks noChangeArrowheads="1"/>
            </p:cNvSpPr>
            <p:nvPr/>
          </p:nvSpPr>
          <p:spPr bwMode="auto">
            <a:xfrm>
              <a:off x="4704"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32" name="Oval 116"/>
            <p:cNvSpPr>
              <a:spLocks noChangeArrowheads="1"/>
            </p:cNvSpPr>
            <p:nvPr/>
          </p:nvSpPr>
          <p:spPr bwMode="auto">
            <a:xfrm>
              <a:off x="4830" y="28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33" name="Oval 117"/>
            <p:cNvSpPr>
              <a:spLocks noChangeArrowheads="1"/>
            </p:cNvSpPr>
            <p:nvPr/>
          </p:nvSpPr>
          <p:spPr bwMode="auto">
            <a:xfrm>
              <a:off x="4902" y="320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34" name="Oval 118"/>
            <p:cNvSpPr>
              <a:spLocks noChangeArrowheads="1"/>
            </p:cNvSpPr>
            <p:nvPr/>
          </p:nvSpPr>
          <p:spPr bwMode="auto">
            <a:xfrm>
              <a:off x="5104" y="318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35" name="Oval 119"/>
            <p:cNvSpPr>
              <a:spLocks noChangeArrowheads="1"/>
            </p:cNvSpPr>
            <p:nvPr/>
          </p:nvSpPr>
          <p:spPr bwMode="auto">
            <a:xfrm>
              <a:off x="5008" y="318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36" name="Oval 120"/>
            <p:cNvSpPr>
              <a:spLocks noChangeArrowheads="1"/>
            </p:cNvSpPr>
            <p:nvPr/>
          </p:nvSpPr>
          <p:spPr bwMode="auto">
            <a:xfrm>
              <a:off x="5270"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37" name="Oval 121"/>
            <p:cNvSpPr>
              <a:spLocks noChangeArrowheads="1"/>
            </p:cNvSpPr>
            <p:nvPr/>
          </p:nvSpPr>
          <p:spPr bwMode="auto">
            <a:xfrm>
              <a:off x="5174"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38" name="Oval 122"/>
            <p:cNvSpPr>
              <a:spLocks noChangeArrowheads="1"/>
            </p:cNvSpPr>
            <p:nvPr/>
          </p:nvSpPr>
          <p:spPr bwMode="auto">
            <a:xfrm>
              <a:off x="5200"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39" name="Oval 123"/>
            <p:cNvSpPr>
              <a:spLocks noChangeArrowheads="1"/>
            </p:cNvSpPr>
            <p:nvPr/>
          </p:nvSpPr>
          <p:spPr bwMode="auto">
            <a:xfrm>
              <a:off x="5104"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40" name="Oval 124"/>
            <p:cNvSpPr>
              <a:spLocks noChangeArrowheads="1"/>
            </p:cNvSpPr>
            <p:nvPr/>
          </p:nvSpPr>
          <p:spPr bwMode="auto">
            <a:xfrm>
              <a:off x="5270"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41" name="Oval 125"/>
            <p:cNvSpPr>
              <a:spLocks noChangeArrowheads="1"/>
            </p:cNvSpPr>
            <p:nvPr/>
          </p:nvSpPr>
          <p:spPr bwMode="auto">
            <a:xfrm>
              <a:off x="5174"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42" name="Oval 126"/>
            <p:cNvSpPr>
              <a:spLocks noChangeArrowheads="1"/>
            </p:cNvSpPr>
            <p:nvPr/>
          </p:nvSpPr>
          <p:spPr bwMode="auto">
            <a:xfrm>
              <a:off x="5318" y="30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43" name="Oval 127"/>
            <p:cNvSpPr>
              <a:spLocks noChangeArrowheads="1"/>
            </p:cNvSpPr>
            <p:nvPr/>
          </p:nvSpPr>
          <p:spPr bwMode="auto">
            <a:xfrm>
              <a:off x="5222" y="30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44" name="Oval 128"/>
            <p:cNvSpPr>
              <a:spLocks noChangeArrowheads="1"/>
            </p:cNvSpPr>
            <p:nvPr/>
          </p:nvSpPr>
          <p:spPr bwMode="auto">
            <a:xfrm>
              <a:off x="5400" y="30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45" name="Oval 129"/>
            <p:cNvSpPr>
              <a:spLocks noChangeArrowheads="1"/>
            </p:cNvSpPr>
            <p:nvPr/>
          </p:nvSpPr>
          <p:spPr bwMode="auto">
            <a:xfrm>
              <a:off x="5366" y="291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46" name="Oval 130"/>
            <p:cNvSpPr>
              <a:spLocks noChangeArrowheads="1"/>
            </p:cNvSpPr>
            <p:nvPr/>
          </p:nvSpPr>
          <p:spPr bwMode="auto">
            <a:xfrm>
              <a:off x="3648" y="211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47" name="Oval 131"/>
            <p:cNvSpPr>
              <a:spLocks noChangeArrowheads="1"/>
            </p:cNvSpPr>
            <p:nvPr/>
          </p:nvSpPr>
          <p:spPr bwMode="auto">
            <a:xfrm>
              <a:off x="3672" y="19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48" name="Oval 132"/>
            <p:cNvSpPr>
              <a:spLocks noChangeArrowheads="1"/>
            </p:cNvSpPr>
            <p:nvPr/>
          </p:nvSpPr>
          <p:spPr bwMode="auto">
            <a:xfrm>
              <a:off x="5040" y="26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49" name="Oval 133"/>
            <p:cNvSpPr>
              <a:spLocks noChangeArrowheads="1"/>
            </p:cNvSpPr>
            <p:nvPr/>
          </p:nvSpPr>
          <p:spPr bwMode="auto">
            <a:xfrm>
              <a:off x="4368"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50" name="Oval 134"/>
            <p:cNvSpPr>
              <a:spLocks noChangeArrowheads="1"/>
            </p:cNvSpPr>
            <p:nvPr/>
          </p:nvSpPr>
          <p:spPr bwMode="auto">
            <a:xfrm>
              <a:off x="5088" y="1680"/>
              <a:ext cx="288" cy="192"/>
            </a:xfrm>
            <a:prstGeom prst="ellipse">
              <a:avLst/>
            </a:prstGeom>
            <a:noFill/>
            <a:ln w="9360">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51" name="Oval 135"/>
            <p:cNvSpPr>
              <a:spLocks noChangeArrowheads="1"/>
            </p:cNvSpPr>
            <p:nvPr/>
          </p:nvSpPr>
          <p:spPr bwMode="auto">
            <a:xfrm>
              <a:off x="5132" y="17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52" name="Oval 136"/>
            <p:cNvSpPr>
              <a:spLocks noChangeArrowheads="1"/>
            </p:cNvSpPr>
            <p:nvPr/>
          </p:nvSpPr>
          <p:spPr bwMode="auto">
            <a:xfrm>
              <a:off x="5302" y="17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53" name="Oval 137"/>
            <p:cNvSpPr>
              <a:spLocks noChangeArrowheads="1"/>
            </p:cNvSpPr>
            <p:nvPr/>
          </p:nvSpPr>
          <p:spPr bwMode="auto">
            <a:xfrm>
              <a:off x="5206" y="169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54" name="Oval 138"/>
            <p:cNvSpPr>
              <a:spLocks noChangeArrowheads="1"/>
            </p:cNvSpPr>
            <p:nvPr/>
          </p:nvSpPr>
          <p:spPr bwMode="auto">
            <a:xfrm>
              <a:off x="5116" y="17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55" name="Oval 139"/>
            <p:cNvSpPr>
              <a:spLocks noChangeArrowheads="1"/>
            </p:cNvSpPr>
            <p:nvPr/>
          </p:nvSpPr>
          <p:spPr bwMode="auto">
            <a:xfrm>
              <a:off x="5222" y="18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56" name="Text Box 140"/>
            <p:cNvSpPr txBox="1">
              <a:spLocks noChangeArrowheads="1"/>
            </p:cNvSpPr>
            <p:nvPr/>
          </p:nvSpPr>
          <p:spPr bwMode="auto">
            <a:xfrm>
              <a:off x="3596" y="1228"/>
              <a:ext cx="323"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nSpc>
                  <a:spcPct val="100000"/>
                </a:lnSpc>
              </a:pPr>
              <a:r>
                <a:rPr lang="en-GB" altLang="en-US" sz="1600" b="1" dirty="0"/>
                <a:t>N</a:t>
              </a:r>
              <a:r>
                <a:rPr lang="en-GB" altLang="en-US" sz="1600" b="1" baseline="-25000" dirty="0"/>
                <a:t>1</a:t>
              </a:r>
            </a:p>
          </p:txBody>
        </p:sp>
        <p:sp>
          <p:nvSpPr>
            <p:cNvPr id="9357" name="Text Box 141"/>
            <p:cNvSpPr txBox="1">
              <a:spLocks noChangeArrowheads="1"/>
            </p:cNvSpPr>
            <p:nvPr/>
          </p:nvSpPr>
          <p:spPr bwMode="auto">
            <a:xfrm>
              <a:off x="3780" y="2764"/>
              <a:ext cx="323"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nSpc>
                  <a:spcPct val="100000"/>
                </a:lnSpc>
              </a:pPr>
              <a:r>
                <a:rPr lang="en-GB" altLang="en-US" sz="1600" b="1" dirty="0"/>
                <a:t>N</a:t>
              </a:r>
              <a:r>
                <a:rPr lang="en-GB" altLang="en-US" sz="1600" b="1" baseline="-25000" dirty="0"/>
                <a:t>2</a:t>
              </a:r>
            </a:p>
          </p:txBody>
        </p:sp>
        <p:sp>
          <p:nvSpPr>
            <p:cNvPr id="9358" name="Text Box 142"/>
            <p:cNvSpPr txBox="1">
              <a:spLocks noChangeArrowheads="1"/>
            </p:cNvSpPr>
            <p:nvPr/>
          </p:nvSpPr>
          <p:spPr bwMode="auto">
            <a:xfrm>
              <a:off x="4277" y="1240"/>
              <a:ext cx="305"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nSpc>
                  <a:spcPct val="100000"/>
                </a:lnSpc>
              </a:pPr>
              <a:r>
                <a:rPr lang="en-GB" altLang="en-US" sz="1600" b="1" dirty="0"/>
                <a:t>o</a:t>
              </a:r>
              <a:r>
                <a:rPr lang="en-GB" altLang="en-US" sz="1600" b="1" baseline="-25000" dirty="0"/>
                <a:t>1</a:t>
              </a:r>
            </a:p>
          </p:txBody>
        </p:sp>
        <p:sp>
          <p:nvSpPr>
            <p:cNvPr id="9359" name="Text Box 143"/>
            <p:cNvSpPr txBox="1">
              <a:spLocks noChangeArrowheads="1"/>
            </p:cNvSpPr>
            <p:nvPr/>
          </p:nvSpPr>
          <p:spPr bwMode="auto">
            <a:xfrm>
              <a:off x="4898" y="2448"/>
              <a:ext cx="305"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nSpc>
                  <a:spcPct val="100000"/>
                </a:lnSpc>
              </a:pPr>
              <a:r>
                <a:rPr lang="en-GB" altLang="en-US" sz="1600" b="1" dirty="0"/>
                <a:t>o</a:t>
              </a:r>
              <a:r>
                <a:rPr lang="en-GB" altLang="en-US" sz="1600" b="1" baseline="-25000" dirty="0"/>
                <a:t>2</a:t>
              </a:r>
            </a:p>
          </p:txBody>
        </p:sp>
        <p:sp>
          <p:nvSpPr>
            <p:cNvPr id="9360" name="Text Box 144"/>
            <p:cNvSpPr txBox="1">
              <a:spLocks noChangeArrowheads="1"/>
            </p:cNvSpPr>
            <p:nvPr/>
          </p:nvSpPr>
          <p:spPr bwMode="auto">
            <a:xfrm>
              <a:off x="5186" y="1488"/>
              <a:ext cx="333"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57200" eaLnBrk="0" fontAlgn="base" hangingPunct="0">
                <a:lnSpc>
                  <a:spcPct val="104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nSpc>
                  <a:spcPct val="100000"/>
                </a:lnSpc>
              </a:pPr>
              <a:r>
                <a:rPr lang="en-GB" altLang="en-US" sz="1600" b="1" dirty="0"/>
                <a:t>O</a:t>
              </a:r>
              <a:r>
                <a:rPr lang="en-GB" altLang="en-US" sz="1600" b="1" baseline="-25000" dirty="0"/>
                <a:t>3</a:t>
              </a:r>
            </a:p>
          </p:txBody>
        </p:sp>
      </p:grpSp>
      <p:sp>
        <p:nvSpPr>
          <p:cNvPr id="147" name="Rectangle 2"/>
          <p:cNvSpPr txBox="1">
            <a:spLocks noChangeArrowheads="1"/>
          </p:cNvSpPr>
          <p:nvPr/>
        </p:nvSpPr>
        <p:spPr>
          <a:xfrm>
            <a:off x="423894" y="1556343"/>
            <a:ext cx="5340672" cy="4648200"/>
          </a:xfrm>
          <a:prstGeom prst="rect">
            <a:avLst/>
          </a:prstGeom>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N</a:t>
            </a:r>
            <a:r>
              <a:rPr lang="en-GB" altLang="en-US" baseline="-25000" dirty="0" smtClean="0"/>
              <a:t>1</a:t>
            </a:r>
            <a:r>
              <a:rPr lang="en-GB" altLang="en-US" dirty="0" smtClean="0"/>
              <a:t> and N</a:t>
            </a:r>
            <a:r>
              <a:rPr lang="en-GB" altLang="en-US" baseline="-25000" dirty="0" smtClean="0"/>
              <a:t>2</a:t>
            </a:r>
            <a:r>
              <a:rPr lang="en-GB" altLang="en-US" dirty="0" smtClean="0"/>
              <a:t> are regions of normal behaviour</a:t>
            </a:r>
          </a:p>
          <a:p>
            <a:pPr lvl="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Say, normal flows in a network</a:t>
            </a:r>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Points o</a:t>
            </a:r>
            <a:r>
              <a:rPr lang="en-GB" altLang="en-US" baseline="-25000" dirty="0" smtClean="0"/>
              <a:t>1</a:t>
            </a:r>
            <a:r>
              <a:rPr lang="en-GB" altLang="en-US" dirty="0" smtClean="0"/>
              <a:t> and o</a:t>
            </a:r>
            <a:r>
              <a:rPr lang="en-GB" altLang="en-US" baseline="-25000" dirty="0" smtClean="0"/>
              <a:t>2</a:t>
            </a:r>
            <a:r>
              <a:rPr lang="en-GB" altLang="en-US" dirty="0" smtClean="0"/>
              <a:t> are anomalies</a:t>
            </a:r>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Points in region O</a:t>
            </a:r>
            <a:r>
              <a:rPr lang="en-GB" altLang="en-US" baseline="-25000" dirty="0" smtClean="0"/>
              <a:t>3</a:t>
            </a:r>
            <a:r>
              <a:rPr lang="en-GB" altLang="en-US" dirty="0" smtClean="0"/>
              <a:t> are anomalies</a:t>
            </a:r>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Challenge:</a:t>
            </a:r>
          </a:p>
          <a:p>
            <a:pPr lvl="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How to define “normal” regions?</a:t>
            </a:r>
          </a:p>
          <a:p>
            <a:pPr lvl="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How to find the outlier points? </a:t>
            </a:r>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This is the job of machine learning </a:t>
            </a:r>
          </a:p>
        </p:txBody>
      </p:sp>
    </p:spTree>
    <p:extLst>
      <p:ext uri="{BB962C8B-B14F-4D97-AF65-F5344CB8AC3E}">
        <p14:creationId xmlns:p14="http://schemas.microsoft.com/office/powerpoint/2010/main" val="3754225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0435" name="Rectangle 3"/>
          <p:cNvSpPr>
            <a:spLocks noGrp="1" noChangeArrowheads="1"/>
          </p:cNvSpPr>
          <p:nvPr>
            <p:ph type="title"/>
          </p:nvPr>
        </p:nvSpPr>
        <p:spPr>
          <a:xfrm>
            <a:off x="2752058" y="365125"/>
            <a:ext cx="6687884" cy="1325563"/>
          </a:xfrm>
        </p:spPr>
        <p:txBody>
          <a:bodyPr/>
          <a:lstStyle/>
          <a:p>
            <a:r>
              <a:rPr lang="en-US" altLang="en-US" dirty="0"/>
              <a:t>Anomaly Detection Schemes </a:t>
            </a:r>
          </a:p>
        </p:txBody>
      </p:sp>
      <p:grpSp>
        <p:nvGrpSpPr>
          <p:cNvPr id="3" name="Group 2"/>
          <p:cNvGrpSpPr/>
          <p:nvPr/>
        </p:nvGrpSpPr>
        <p:grpSpPr>
          <a:xfrm>
            <a:off x="6339114" y="3792764"/>
            <a:ext cx="3338286" cy="2591707"/>
            <a:chOff x="4772025" y="2590800"/>
            <a:chExt cx="4371975" cy="3600450"/>
          </a:xfrm>
        </p:grpSpPr>
        <p:pic>
          <p:nvPicPr>
            <p:cNvPr id="1810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025" y="2590800"/>
              <a:ext cx="43719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810437" name="Oval 5"/>
            <p:cNvSpPr>
              <a:spLocks noChangeArrowheads="1"/>
            </p:cNvSpPr>
            <p:nvPr/>
          </p:nvSpPr>
          <p:spPr bwMode="auto">
            <a:xfrm>
              <a:off x="5334000" y="4114800"/>
              <a:ext cx="177800" cy="16192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810438" name="Oval 6"/>
            <p:cNvSpPr>
              <a:spLocks noChangeArrowheads="1"/>
            </p:cNvSpPr>
            <p:nvPr/>
          </p:nvSpPr>
          <p:spPr bwMode="auto">
            <a:xfrm>
              <a:off x="7467600" y="3810000"/>
              <a:ext cx="381000" cy="381000"/>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810439" name="Oval 7"/>
            <p:cNvSpPr>
              <a:spLocks noChangeArrowheads="1"/>
            </p:cNvSpPr>
            <p:nvPr/>
          </p:nvSpPr>
          <p:spPr bwMode="auto">
            <a:xfrm>
              <a:off x="8839200" y="5334000"/>
              <a:ext cx="177800" cy="16192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810440" name="Oval 8"/>
            <p:cNvSpPr>
              <a:spLocks noChangeArrowheads="1"/>
            </p:cNvSpPr>
            <p:nvPr/>
          </p:nvSpPr>
          <p:spPr bwMode="auto">
            <a:xfrm>
              <a:off x="6172200" y="5486400"/>
              <a:ext cx="177800" cy="16192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810441" name="Oval 9"/>
            <p:cNvSpPr>
              <a:spLocks noChangeArrowheads="1"/>
            </p:cNvSpPr>
            <p:nvPr/>
          </p:nvSpPr>
          <p:spPr bwMode="auto">
            <a:xfrm>
              <a:off x="5029200" y="3581400"/>
              <a:ext cx="177800" cy="16192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grpSp>
      <p:sp>
        <p:nvSpPr>
          <p:cNvPr id="11" name="Rectangle 4"/>
          <p:cNvSpPr txBox="1">
            <a:spLocks noChangeArrowheads="1"/>
          </p:cNvSpPr>
          <p:nvPr/>
        </p:nvSpPr>
        <p:spPr>
          <a:xfrm>
            <a:off x="561841" y="1869622"/>
            <a:ext cx="8580437" cy="45148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2400" dirty="0"/>
              <a:t>General Steps</a:t>
            </a:r>
          </a:p>
          <a:p>
            <a:pPr lvl="1"/>
            <a:r>
              <a:rPr lang="en-US" altLang="en-US" sz="2000" dirty="0"/>
              <a:t>Build a profile of the “normal” behavior</a:t>
            </a:r>
          </a:p>
          <a:p>
            <a:pPr lvl="2"/>
            <a:r>
              <a:rPr lang="en-US" altLang="en-US" sz="1800" dirty="0"/>
              <a:t>Profile can be patterns or summary statistics for the overall population</a:t>
            </a:r>
          </a:p>
          <a:p>
            <a:pPr lvl="1"/>
            <a:r>
              <a:rPr lang="en-US" altLang="en-US" sz="2000" dirty="0"/>
              <a:t>Use the “normal” profile to detect anomalies</a:t>
            </a:r>
          </a:p>
          <a:p>
            <a:pPr lvl="2"/>
            <a:r>
              <a:rPr lang="en-US" altLang="en-US" sz="1800" dirty="0"/>
              <a:t>Anomalies are observations whose characteristics</a:t>
            </a:r>
            <a:br>
              <a:rPr lang="en-US" altLang="en-US" sz="1800" dirty="0"/>
            </a:br>
            <a:r>
              <a:rPr lang="en-US" altLang="en-US" sz="1800" dirty="0"/>
              <a:t>differ significantly from the normal profile</a:t>
            </a:r>
          </a:p>
          <a:p>
            <a:pPr lvl="1"/>
            <a:endParaRPr lang="en-US" altLang="en-US" sz="2000" dirty="0"/>
          </a:p>
          <a:p>
            <a:r>
              <a:rPr lang="en-US" altLang="en-US" sz="2400" dirty="0"/>
              <a:t>Types of anomaly detection schemes</a:t>
            </a:r>
          </a:p>
          <a:p>
            <a:pPr lvl="1"/>
            <a:r>
              <a:rPr lang="en-US" altLang="en-US" sz="2000" dirty="0"/>
              <a:t>Graphical &amp; Statistical-based</a:t>
            </a:r>
          </a:p>
          <a:p>
            <a:pPr lvl="1"/>
            <a:r>
              <a:rPr lang="en-US" altLang="en-US" sz="2000" dirty="0"/>
              <a:t>Distance-based</a:t>
            </a:r>
          </a:p>
          <a:p>
            <a:pPr lvl="1"/>
            <a:r>
              <a:rPr lang="en-US" altLang="en-US" sz="2000" dirty="0"/>
              <a:t>Model-based</a:t>
            </a:r>
          </a:p>
          <a:p>
            <a:pPr lvl="1"/>
            <a:r>
              <a:rPr lang="en-US" altLang="en-US" sz="2000" dirty="0"/>
              <a:t>FP Mining, K-means, …</a:t>
            </a:r>
          </a:p>
        </p:txBody>
      </p:sp>
    </p:spTree>
    <p:extLst>
      <p:ext uri="{BB962C8B-B14F-4D97-AF65-F5344CB8AC3E}">
        <p14:creationId xmlns:p14="http://schemas.microsoft.com/office/powerpoint/2010/main" val="13048890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1"/>
          <p:cNvSpPr>
            <a:spLocks noGrp="1" noChangeArrowheads="1"/>
          </p:cNvSpPr>
          <p:nvPr>
            <p:ph type="title" idx="4294967295"/>
          </p:nvPr>
        </p:nvSpPr>
        <p:spPr>
          <a:xfrm>
            <a:off x="3105150" y="228600"/>
            <a:ext cx="5981700" cy="10668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t>3 Main Types </a:t>
            </a:r>
            <a:r>
              <a:rPr lang="en-GB" altLang="en-US" dirty="0"/>
              <a:t>of Anomaly</a:t>
            </a:r>
          </a:p>
        </p:txBody>
      </p:sp>
      <p:sp>
        <p:nvSpPr>
          <p:cNvPr id="8" name="Rectangle 2"/>
          <p:cNvSpPr txBox="1">
            <a:spLocks noChangeArrowheads="1"/>
          </p:cNvSpPr>
          <p:nvPr/>
        </p:nvSpPr>
        <p:spPr bwMode="auto">
          <a:xfrm>
            <a:off x="742950" y="2527973"/>
            <a:ext cx="8686800" cy="2940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tx1"/>
                </a:solidFill>
                <a:latin typeface="Arial" charset="0"/>
                <a:ea typeface="Arial" charset="0"/>
                <a:cs typeface="Arial" charset="0"/>
              </a:defRPr>
            </a:lvl1pPr>
            <a:lvl2pPr marL="742950" indent="-28575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tx1"/>
                </a:solidFill>
                <a:latin typeface="Arial" charset="0"/>
                <a:ea typeface="Arial" charset="0"/>
                <a:cs typeface="Arial" charset="0"/>
              </a:defRPr>
            </a:lvl2pPr>
            <a:lvl3pPr marL="11430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tx1"/>
                </a:solidFill>
                <a:latin typeface="Arial" charset="0"/>
                <a:ea typeface="Arial" charset="0"/>
                <a:cs typeface="Arial" charset="0"/>
              </a:defRPr>
            </a:lvl3pPr>
            <a:lvl4pPr marL="16002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tx1"/>
                </a:solidFill>
                <a:latin typeface="Arial" charset="0"/>
                <a:ea typeface="Arial" charset="0"/>
                <a:cs typeface="Arial" charset="0"/>
              </a:defRPr>
            </a:lvl4pPr>
            <a:lvl5pPr marL="20574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tx1"/>
                </a:solidFill>
                <a:latin typeface="Arial" charset="0"/>
                <a:ea typeface="Arial" charset="0"/>
                <a:cs typeface="Arial" charset="0"/>
              </a:defRPr>
            </a:lvl5pPr>
            <a:lvl6pPr marL="2514600" indent="-228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tx1"/>
                </a:solidFill>
                <a:latin typeface="Arial" charset="0"/>
                <a:ea typeface="Arial" charset="0"/>
                <a:cs typeface="Arial" charset="0"/>
              </a:defRPr>
            </a:lvl9pPr>
          </a:lstStyle>
          <a:p>
            <a:pPr eaLnBrk="1" hangingPunct="1">
              <a:lnSpc>
                <a:spcPct val="80000"/>
              </a:lnSpc>
              <a:spcBef>
                <a:spcPts val="700"/>
              </a:spcBef>
              <a:buFont typeface="Arial" charset="0"/>
              <a:buChar char="•"/>
            </a:pPr>
            <a:r>
              <a:rPr lang="en-GB" altLang="en-US" sz="3200" dirty="0">
                <a:latin typeface="Calibri" charset="0"/>
              </a:rPr>
              <a:t>Point Anomalies</a:t>
            </a:r>
          </a:p>
          <a:p>
            <a:pPr eaLnBrk="1" hangingPunct="1">
              <a:lnSpc>
                <a:spcPct val="80000"/>
              </a:lnSpc>
              <a:spcBef>
                <a:spcPts val="700"/>
              </a:spcBef>
            </a:pPr>
            <a:endParaRPr lang="en-GB" altLang="en-US" sz="3200" dirty="0">
              <a:latin typeface="Calibri" charset="0"/>
            </a:endParaRPr>
          </a:p>
          <a:p>
            <a:pPr eaLnBrk="1" hangingPunct="1">
              <a:lnSpc>
                <a:spcPct val="80000"/>
              </a:lnSpc>
              <a:spcBef>
                <a:spcPts val="700"/>
              </a:spcBef>
              <a:buFont typeface="Arial" charset="0"/>
              <a:buChar char="•"/>
            </a:pPr>
            <a:r>
              <a:rPr lang="en-GB" altLang="en-US" sz="3200" dirty="0">
                <a:latin typeface="Calibri" charset="0"/>
              </a:rPr>
              <a:t>Contextual Anomalies</a:t>
            </a:r>
          </a:p>
          <a:p>
            <a:pPr eaLnBrk="1" hangingPunct="1">
              <a:lnSpc>
                <a:spcPct val="80000"/>
              </a:lnSpc>
              <a:spcBef>
                <a:spcPts val="700"/>
              </a:spcBef>
            </a:pPr>
            <a:endParaRPr lang="en-GB" altLang="en-US" sz="3200" dirty="0">
              <a:latin typeface="Calibri" charset="0"/>
            </a:endParaRPr>
          </a:p>
          <a:p>
            <a:pPr eaLnBrk="1" hangingPunct="1">
              <a:lnSpc>
                <a:spcPct val="80000"/>
              </a:lnSpc>
              <a:spcBef>
                <a:spcPts val="700"/>
              </a:spcBef>
              <a:buFont typeface="Arial" charset="0"/>
              <a:buChar char="•"/>
            </a:pPr>
            <a:r>
              <a:rPr lang="en-GB" altLang="en-US" sz="3200" dirty="0">
                <a:latin typeface="Calibri" charset="0"/>
              </a:rPr>
              <a:t>Collective Anomalies</a:t>
            </a:r>
          </a:p>
        </p:txBody>
      </p:sp>
    </p:spTree>
    <p:extLst>
      <p:ext uri="{BB962C8B-B14F-4D97-AF65-F5344CB8AC3E}">
        <p14:creationId xmlns:p14="http://schemas.microsoft.com/office/powerpoint/2010/main" val="11664870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945" y="2399096"/>
            <a:ext cx="10666692" cy="1000273"/>
          </a:xfrm>
        </p:spPr>
        <p:txBody>
          <a:bodyPr/>
          <a:lstStyle/>
          <a:p>
            <a:r>
              <a:rPr lang="en-US" sz="7200" dirty="0"/>
              <a:t>Macro </a:t>
            </a:r>
            <a:r>
              <a:rPr lang="en-US" sz="7200" dirty="0" smtClean="0"/>
              <a:t>trends</a:t>
            </a:r>
            <a:endParaRPr lang="en-US" sz="7200" dirty="0"/>
          </a:p>
        </p:txBody>
      </p:sp>
      <p:pic>
        <p:nvPicPr>
          <p:cNvPr id="7" name="Picture Placeholder 6" descr="nescott_reef.jpg"/>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0537" b="42715"/>
          <a:stretch/>
        </p:blipFill>
        <p:spPr>
          <a:xfrm>
            <a:off x="0" y="3412068"/>
            <a:ext cx="12192000" cy="3445933"/>
          </a:xfrm>
          <a:ln>
            <a:noFill/>
          </a:ln>
        </p:spPr>
      </p:pic>
      <p:sp>
        <p:nvSpPr>
          <p:cNvPr id="5" name="Rectangle 4"/>
          <p:cNvSpPr/>
          <p:nvPr/>
        </p:nvSpPr>
        <p:spPr>
          <a:xfrm>
            <a:off x="0" y="3412068"/>
            <a:ext cx="12192000" cy="3445933"/>
          </a:xfrm>
          <a:prstGeom prst="rect">
            <a:avLst/>
          </a:prstGeom>
          <a:gradFill flip="none" rotWithShape="1">
            <a:gsLst>
              <a:gs pos="0">
                <a:schemeClr val="tx1">
                  <a:alpha val="0"/>
                </a:schemeClr>
              </a:gs>
              <a:gs pos="50000">
                <a:schemeClr val="tx1">
                  <a:alpha val="0"/>
                </a:schemeClr>
              </a:gs>
              <a:gs pos="100000">
                <a:schemeClr val="tx1">
                  <a:alpha val="4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13853785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a:xfrm>
            <a:off x="4150997" y="228601"/>
            <a:ext cx="3890006" cy="1065213"/>
          </a:xfrm>
        </p:spPr>
        <p:txBody>
          <a:bodyPr/>
          <a:lstStyle/>
          <a:p>
            <a:pPr eaLnBrk="1" hangingPunct="1"/>
            <a:r>
              <a:rPr lang="en-US" altLang="en-US" dirty="0"/>
              <a:t>Point Anomalies</a:t>
            </a:r>
          </a:p>
        </p:txBody>
      </p:sp>
      <p:sp>
        <p:nvSpPr>
          <p:cNvPr id="13318" name="Rectangle 3"/>
          <p:cNvSpPr txBox="1">
            <a:spLocks noChangeArrowheads="1"/>
          </p:cNvSpPr>
          <p:nvPr/>
        </p:nvSpPr>
        <p:spPr bwMode="auto">
          <a:xfrm>
            <a:off x="691368" y="1277246"/>
            <a:ext cx="8685213" cy="464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20000"/>
              </a:spcBef>
              <a:buFont typeface="Arial" charset="0"/>
              <a:buChar char="•"/>
            </a:pPr>
            <a:r>
              <a:rPr lang="en-GB" altLang="en-US" sz="3200" dirty="0">
                <a:latin typeface="Calibri" charset="0"/>
              </a:rPr>
              <a:t>An individual data instance is anomalous if it deviates significantly from the rest of the data set.</a:t>
            </a:r>
            <a:endParaRPr lang="en-US" altLang="en-US" sz="3200" dirty="0">
              <a:latin typeface="Calibri" charset="0"/>
            </a:endParaRPr>
          </a:p>
        </p:txBody>
      </p:sp>
      <p:grpSp>
        <p:nvGrpSpPr>
          <p:cNvPr id="152" name="Group 151"/>
          <p:cNvGrpSpPr/>
          <p:nvPr/>
        </p:nvGrpSpPr>
        <p:grpSpPr>
          <a:xfrm>
            <a:off x="2942710" y="2722563"/>
            <a:ext cx="4182528" cy="3906126"/>
            <a:chOff x="4161295" y="2894013"/>
            <a:chExt cx="4182528" cy="3906126"/>
          </a:xfrm>
        </p:grpSpPr>
        <p:grpSp>
          <p:nvGrpSpPr>
            <p:cNvPr id="153" name="Group 152"/>
            <p:cNvGrpSpPr/>
            <p:nvPr/>
          </p:nvGrpSpPr>
          <p:grpSpPr>
            <a:xfrm>
              <a:off x="4161295" y="2894013"/>
              <a:ext cx="4182528" cy="3906126"/>
              <a:chOff x="2590800" y="2590800"/>
              <a:chExt cx="4182528" cy="3906126"/>
            </a:xfrm>
          </p:grpSpPr>
          <p:grpSp>
            <p:nvGrpSpPr>
              <p:cNvPr id="156" name="Group 4"/>
              <p:cNvGrpSpPr>
                <a:grpSpLocks/>
              </p:cNvGrpSpPr>
              <p:nvPr/>
            </p:nvGrpSpPr>
            <p:grpSpPr bwMode="auto">
              <a:xfrm>
                <a:off x="2590800" y="2590800"/>
                <a:ext cx="4182528" cy="3906126"/>
                <a:chOff x="2584" y="844"/>
                <a:chExt cx="3168" cy="2893"/>
              </a:xfrm>
            </p:grpSpPr>
            <p:sp>
              <p:nvSpPr>
                <p:cNvPr id="159" name="Line 5"/>
                <p:cNvSpPr>
                  <a:spLocks noChangeShapeType="1"/>
                </p:cNvSpPr>
                <p:nvPr/>
              </p:nvSpPr>
              <p:spPr bwMode="auto">
                <a:xfrm flipV="1">
                  <a:off x="2832" y="863"/>
                  <a:ext cx="1" cy="2594"/>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160" name="Line 6"/>
                <p:cNvSpPr>
                  <a:spLocks noChangeShapeType="1"/>
                </p:cNvSpPr>
                <p:nvPr/>
              </p:nvSpPr>
              <p:spPr bwMode="auto">
                <a:xfrm>
                  <a:off x="2832" y="3456"/>
                  <a:ext cx="2832" cy="1"/>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sp>
              <p:nvSpPr>
                <p:cNvPr id="161" name="Text Box 7"/>
                <p:cNvSpPr txBox="1">
                  <a:spLocks noChangeArrowheads="1"/>
                </p:cNvSpPr>
                <p:nvPr/>
              </p:nvSpPr>
              <p:spPr bwMode="auto">
                <a:xfrm>
                  <a:off x="5511" y="3485"/>
                  <a:ext cx="24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eaLnBrk="1" hangingPunct="1"/>
                  <a:r>
                    <a:rPr lang="en-GB" altLang="en-US" sz="1600" b="1" i="1" dirty="0">
                      <a:solidFill>
                        <a:srgbClr val="000000"/>
                      </a:solidFill>
                    </a:rPr>
                    <a:t>X</a:t>
                  </a:r>
                </a:p>
              </p:txBody>
            </p:sp>
            <p:sp>
              <p:nvSpPr>
                <p:cNvPr id="162" name="Text Box 8"/>
                <p:cNvSpPr txBox="1">
                  <a:spLocks noChangeArrowheads="1"/>
                </p:cNvSpPr>
                <p:nvPr/>
              </p:nvSpPr>
              <p:spPr bwMode="auto">
                <a:xfrm>
                  <a:off x="2584" y="844"/>
                  <a:ext cx="241"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eaLnBrk="1" hangingPunct="1"/>
                  <a:r>
                    <a:rPr lang="en-GB" altLang="en-US" sz="1600" b="1" i="1" dirty="0">
                      <a:solidFill>
                        <a:srgbClr val="000000"/>
                      </a:solidFill>
                    </a:rPr>
                    <a:t>Y</a:t>
                  </a:r>
                </a:p>
              </p:txBody>
            </p:sp>
            <p:sp>
              <p:nvSpPr>
                <p:cNvPr id="163" name="Freeform 9"/>
                <p:cNvSpPr>
                  <a:spLocks noChangeArrowheads="1"/>
                </p:cNvSpPr>
                <p:nvPr/>
              </p:nvSpPr>
              <p:spPr bwMode="auto">
                <a:xfrm>
                  <a:off x="3072" y="1392"/>
                  <a:ext cx="784" cy="1289"/>
                </a:xfrm>
                <a:custGeom>
                  <a:avLst/>
                  <a:gdLst>
                    <a:gd name="T0" fmla="*/ 257 w 880"/>
                    <a:gd name="T1" fmla="*/ 49 h 1577"/>
                    <a:gd name="T2" fmla="*/ 192 w 880"/>
                    <a:gd name="T3" fmla="*/ 141 h 1577"/>
                    <a:gd name="T4" fmla="*/ 150 w 880"/>
                    <a:gd name="T5" fmla="*/ 211 h 1577"/>
                    <a:gd name="T6" fmla="*/ 134 w 880"/>
                    <a:gd name="T7" fmla="*/ 240 h 1577"/>
                    <a:gd name="T8" fmla="*/ 113 w 880"/>
                    <a:gd name="T9" fmla="*/ 285 h 1577"/>
                    <a:gd name="T10" fmla="*/ 75 w 880"/>
                    <a:gd name="T11" fmla="*/ 356 h 1577"/>
                    <a:gd name="T12" fmla="*/ 69 w 880"/>
                    <a:gd name="T13" fmla="*/ 372 h 1577"/>
                    <a:gd name="T14" fmla="*/ 48 w 880"/>
                    <a:gd name="T15" fmla="*/ 397 h 1577"/>
                    <a:gd name="T16" fmla="*/ 16 w 880"/>
                    <a:gd name="T17" fmla="*/ 513 h 1577"/>
                    <a:gd name="T18" fmla="*/ 0 w 880"/>
                    <a:gd name="T19" fmla="*/ 671 h 1577"/>
                    <a:gd name="T20" fmla="*/ 37 w 880"/>
                    <a:gd name="T21" fmla="*/ 803 h 1577"/>
                    <a:gd name="T22" fmla="*/ 59 w 880"/>
                    <a:gd name="T23" fmla="*/ 824 h 1577"/>
                    <a:gd name="T24" fmla="*/ 63 w 880"/>
                    <a:gd name="T25" fmla="*/ 836 h 1577"/>
                    <a:gd name="T26" fmla="*/ 160 w 880"/>
                    <a:gd name="T27" fmla="*/ 862 h 1577"/>
                    <a:gd name="T28" fmla="*/ 225 w 880"/>
                    <a:gd name="T29" fmla="*/ 857 h 1577"/>
                    <a:gd name="T30" fmla="*/ 257 w 880"/>
                    <a:gd name="T31" fmla="*/ 840 h 1577"/>
                    <a:gd name="T32" fmla="*/ 295 w 880"/>
                    <a:gd name="T33" fmla="*/ 815 h 1577"/>
                    <a:gd name="T34" fmla="*/ 321 w 880"/>
                    <a:gd name="T35" fmla="*/ 799 h 1577"/>
                    <a:gd name="T36" fmla="*/ 359 w 880"/>
                    <a:gd name="T37" fmla="*/ 770 h 1577"/>
                    <a:gd name="T38" fmla="*/ 407 w 880"/>
                    <a:gd name="T39" fmla="*/ 712 h 1577"/>
                    <a:gd name="T40" fmla="*/ 450 w 880"/>
                    <a:gd name="T41" fmla="*/ 638 h 1577"/>
                    <a:gd name="T42" fmla="*/ 498 w 880"/>
                    <a:gd name="T43" fmla="*/ 517 h 1577"/>
                    <a:gd name="T44" fmla="*/ 535 w 880"/>
                    <a:gd name="T45" fmla="*/ 423 h 1577"/>
                    <a:gd name="T46" fmla="*/ 573 w 880"/>
                    <a:gd name="T47" fmla="*/ 339 h 1577"/>
                    <a:gd name="T48" fmla="*/ 530 w 880"/>
                    <a:gd name="T49" fmla="*/ 66 h 1577"/>
                    <a:gd name="T50" fmla="*/ 487 w 880"/>
                    <a:gd name="T51" fmla="*/ 34 h 1577"/>
                    <a:gd name="T52" fmla="*/ 429 w 880"/>
                    <a:gd name="T53" fmla="*/ 0 h 1577"/>
                    <a:gd name="T54" fmla="*/ 279 w 880"/>
                    <a:gd name="T55" fmla="*/ 13 h 1577"/>
                    <a:gd name="T56" fmla="*/ 257 w 880"/>
                    <a:gd name="T57" fmla="*/ 49 h 15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80" h="1577">
                      <a:moveTo>
                        <a:pt x="363" y="91"/>
                      </a:moveTo>
                      <a:cubicBezTo>
                        <a:pt x="328" y="145"/>
                        <a:pt x="302" y="202"/>
                        <a:pt x="272" y="258"/>
                      </a:cubicBezTo>
                      <a:cubicBezTo>
                        <a:pt x="250" y="299"/>
                        <a:pt x="238" y="348"/>
                        <a:pt x="212" y="387"/>
                      </a:cubicBezTo>
                      <a:cubicBezTo>
                        <a:pt x="189" y="473"/>
                        <a:pt x="221" y="367"/>
                        <a:pt x="189" y="440"/>
                      </a:cubicBezTo>
                      <a:cubicBezTo>
                        <a:pt x="176" y="470"/>
                        <a:pt x="177" y="495"/>
                        <a:pt x="159" y="523"/>
                      </a:cubicBezTo>
                      <a:cubicBezTo>
                        <a:pt x="147" y="568"/>
                        <a:pt x="123" y="609"/>
                        <a:pt x="106" y="652"/>
                      </a:cubicBezTo>
                      <a:cubicBezTo>
                        <a:pt x="102" y="662"/>
                        <a:pt x="103" y="673"/>
                        <a:pt x="98" y="682"/>
                      </a:cubicBezTo>
                      <a:cubicBezTo>
                        <a:pt x="90" y="698"/>
                        <a:pt x="68" y="728"/>
                        <a:pt x="68" y="728"/>
                      </a:cubicBezTo>
                      <a:cubicBezTo>
                        <a:pt x="53" y="799"/>
                        <a:pt x="35" y="869"/>
                        <a:pt x="22" y="940"/>
                      </a:cubicBezTo>
                      <a:cubicBezTo>
                        <a:pt x="17" y="1037"/>
                        <a:pt x="13" y="1132"/>
                        <a:pt x="0" y="1228"/>
                      </a:cubicBezTo>
                      <a:cubicBezTo>
                        <a:pt x="4" y="1289"/>
                        <a:pt x="0" y="1418"/>
                        <a:pt x="53" y="1471"/>
                      </a:cubicBezTo>
                      <a:cubicBezTo>
                        <a:pt x="71" y="1527"/>
                        <a:pt x="44" y="1458"/>
                        <a:pt x="83" y="1508"/>
                      </a:cubicBezTo>
                      <a:cubicBezTo>
                        <a:pt x="88" y="1514"/>
                        <a:pt x="84" y="1525"/>
                        <a:pt x="90" y="1531"/>
                      </a:cubicBezTo>
                      <a:cubicBezTo>
                        <a:pt x="130" y="1571"/>
                        <a:pt x="174" y="1571"/>
                        <a:pt x="227" y="1577"/>
                      </a:cubicBezTo>
                      <a:cubicBezTo>
                        <a:pt x="257" y="1574"/>
                        <a:pt x="289" y="1577"/>
                        <a:pt x="318" y="1569"/>
                      </a:cubicBezTo>
                      <a:cubicBezTo>
                        <a:pt x="335" y="1564"/>
                        <a:pt x="363" y="1539"/>
                        <a:pt x="363" y="1539"/>
                      </a:cubicBezTo>
                      <a:cubicBezTo>
                        <a:pt x="380" y="1513"/>
                        <a:pt x="387" y="1503"/>
                        <a:pt x="416" y="1493"/>
                      </a:cubicBezTo>
                      <a:cubicBezTo>
                        <a:pt x="428" y="1482"/>
                        <a:pt x="443" y="1475"/>
                        <a:pt x="454" y="1463"/>
                      </a:cubicBezTo>
                      <a:cubicBezTo>
                        <a:pt x="474" y="1442"/>
                        <a:pt x="482" y="1427"/>
                        <a:pt x="507" y="1410"/>
                      </a:cubicBezTo>
                      <a:cubicBezTo>
                        <a:pt x="519" y="1375"/>
                        <a:pt x="545" y="1324"/>
                        <a:pt x="576" y="1304"/>
                      </a:cubicBezTo>
                      <a:cubicBezTo>
                        <a:pt x="591" y="1256"/>
                        <a:pt x="621" y="1216"/>
                        <a:pt x="636" y="1167"/>
                      </a:cubicBezTo>
                      <a:cubicBezTo>
                        <a:pt x="648" y="1088"/>
                        <a:pt x="672" y="1019"/>
                        <a:pt x="704" y="948"/>
                      </a:cubicBezTo>
                      <a:cubicBezTo>
                        <a:pt x="729" y="892"/>
                        <a:pt x="738" y="830"/>
                        <a:pt x="757" y="773"/>
                      </a:cubicBezTo>
                      <a:cubicBezTo>
                        <a:pt x="775" y="721"/>
                        <a:pt x="800" y="676"/>
                        <a:pt x="810" y="622"/>
                      </a:cubicBezTo>
                      <a:cubicBezTo>
                        <a:pt x="810" y="611"/>
                        <a:pt x="880" y="211"/>
                        <a:pt x="750" y="121"/>
                      </a:cubicBezTo>
                      <a:cubicBezTo>
                        <a:pt x="732" y="95"/>
                        <a:pt x="715" y="78"/>
                        <a:pt x="689" y="61"/>
                      </a:cubicBezTo>
                      <a:cubicBezTo>
                        <a:pt x="667" y="27"/>
                        <a:pt x="639" y="21"/>
                        <a:pt x="606" y="0"/>
                      </a:cubicBezTo>
                      <a:cubicBezTo>
                        <a:pt x="529" y="5"/>
                        <a:pt x="469" y="15"/>
                        <a:pt x="394" y="23"/>
                      </a:cubicBezTo>
                      <a:cubicBezTo>
                        <a:pt x="354" y="37"/>
                        <a:pt x="363" y="53"/>
                        <a:pt x="363" y="91"/>
                      </a:cubicBez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64" name="Freeform 10"/>
                <p:cNvSpPr>
                  <a:spLocks noChangeArrowheads="1"/>
                </p:cNvSpPr>
                <p:nvPr/>
              </p:nvSpPr>
              <p:spPr bwMode="auto">
                <a:xfrm rot="4620000">
                  <a:off x="4383" y="2291"/>
                  <a:ext cx="611" cy="1597"/>
                </a:xfrm>
                <a:custGeom>
                  <a:avLst/>
                  <a:gdLst>
                    <a:gd name="T0" fmla="*/ 122 w 880"/>
                    <a:gd name="T1" fmla="*/ 94 h 1577"/>
                    <a:gd name="T2" fmla="*/ 91 w 880"/>
                    <a:gd name="T3" fmla="*/ 267 h 1577"/>
                    <a:gd name="T4" fmla="*/ 71 w 880"/>
                    <a:gd name="T5" fmla="*/ 402 h 1577"/>
                    <a:gd name="T6" fmla="*/ 63 w 880"/>
                    <a:gd name="T7" fmla="*/ 458 h 1577"/>
                    <a:gd name="T8" fmla="*/ 53 w 880"/>
                    <a:gd name="T9" fmla="*/ 544 h 1577"/>
                    <a:gd name="T10" fmla="*/ 35 w 880"/>
                    <a:gd name="T11" fmla="*/ 676 h 1577"/>
                    <a:gd name="T12" fmla="*/ 33 w 880"/>
                    <a:gd name="T13" fmla="*/ 709 h 1577"/>
                    <a:gd name="T14" fmla="*/ 23 w 880"/>
                    <a:gd name="T15" fmla="*/ 755 h 1577"/>
                    <a:gd name="T16" fmla="*/ 7 w 880"/>
                    <a:gd name="T17" fmla="*/ 976 h 1577"/>
                    <a:gd name="T18" fmla="*/ 0 w 880"/>
                    <a:gd name="T19" fmla="*/ 1276 h 1577"/>
                    <a:gd name="T20" fmla="*/ 18 w 880"/>
                    <a:gd name="T21" fmla="*/ 1528 h 1577"/>
                    <a:gd name="T22" fmla="*/ 28 w 880"/>
                    <a:gd name="T23" fmla="*/ 1566 h 1577"/>
                    <a:gd name="T24" fmla="*/ 30 w 880"/>
                    <a:gd name="T25" fmla="*/ 1590 h 1577"/>
                    <a:gd name="T26" fmla="*/ 76 w 880"/>
                    <a:gd name="T27" fmla="*/ 1638 h 1577"/>
                    <a:gd name="T28" fmla="*/ 106 w 880"/>
                    <a:gd name="T29" fmla="*/ 1629 h 1577"/>
                    <a:gd name="T30" fmla="*/ 122 w 880"/>
                    <a:gd name="T31" fmla="*/ 1599 h 1577"/>
                    <a:gd name="T32" fmla="*/ 140 w 880"/>
                    <a:gd name="T33" fmla="*/ 1550 h 1577"/>
                    <a:gd name="T34" fmla="*/ 152 w 880"/>
                    <a:gd name="T35" fmla="*/ 1520 h 1577"/>
                    <a:gd name="T36" fmla="*/ 169 w 880"/>
                    <a:gd name="T37" fmla="*/ 1464 h 1577"/>
                    <a:gd name="T38" fmla="*/ 193 w 880"/>
                    <a:gd name="T39" fmla="*/ 1355 h 1577"/>
                    <a:gd name="T40" fmla="*/ 213 w 880"/>
                    <a:gd name="T41" fmla="*/ 1212 h 1577"/>
                    <a:gd name="T42" fmla="*/ 236 w 880"/>
                    <a:gd name="T43" fmla="*/ 984 h 1577"/>
                    <a:gd name="T44" fmla="*/ 253 w 880"/>
                    <a:gd name="T45" fmla="*/ 803 h 1577"/>
                    <a:gd name="T46" fmla="*/ 271 w 880"/>
                    <a:gd name="T47" fmla="*/ 646 h 1577"/>
                    <a:gd name="T48" fmla="*/ 251 w 880"/>
                    <a:gd name="T49" fmla="*/ 127 h 1577"/>
                    <a:gd name="T50" fmla="*/ 231 w 880"/>
                    <a:gd name="T51" fmla="*/ 64 h 1577"/>
                    <a:gd name="T52" fmla="*/ 203 w 880"/>
                    <a:gd name="T53" fmla="*/ 0 h 1577"/>
                    <a:gd name="T54" fmla="*/ 132 w 880"/>
                    <a:gd name="T55" fmla="*/ 23 h 1577"/>
                    <a:gd name="T56" fmla="*/ 122 w 880"/>
                    <a:gd name="T57" fmla="*/ 94 h 15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80" h="1577">
                      <a:moveTo>
                        <a:pt x="363" y="91"/>
                      </a:moveTo>
                      <a:cubicBezTo>
                        <a:pt x="328" y="145"/>
                        <a:pt x="302" y="202"/>
                        <a:pt x="272" y="258"/>
                      </a:cubicBezTo>
                      <a:cubicBezTo>
                        <a:pt x="250" y="299"/>
                        <a:pt x="238" y="348"/>
                        <a:pt x="212" y="387"/>
                      </a:cubicBezTo>
                      <a:cubicBezTo>
                        <a:pt x="189" y="473"/>
                        <a:pt x="221" y="367"/>
                        <a:pt x="189" y="440"/>
                      </a:cubicBezTo>
                      <a:cubicBezTo>
                        <a:pt x="176" y="470"/>
                        <a:pt x="177" y="495"/>
                        <a:pt x="159" y="523"/>
                      </a:cubicBezTo>
                      <a:cubicBezTo>
                        <a:pt x="147" y="568"/>
                        <a:pt x="123" y="609"/>
                        <a:pt x="106" y="652"/>
                      </a:cubicBezTo>
                      <a:cubicBezTo>
                        <a:pt x="102" y="662"/>
                        <a:pt x="103" y="673"/>
                        <a:pt x="98" y="682"/>
                      </a:cubicBezTo>
                      <a:cubicBezTo>
                        <a:pt x="90" y="698"/>
                        <a:pt x="68" y="728"/>
                        <a:pt x="68" y="728"/>
                      </a:cubicBezTo>
                      <a:cubicBezTo>
                        <a:pt x="53" y="799"/>
                        <a:pt x="35" y="869"/>
                        <a:pt x="22" y="940"/>
                      </a:cubicBezTo>
                      <a:cubicBezTo>
                        <a:pt x="17" y="1037"/>
                        <a:pt x="13" y="1132"/>
                        <a:pt x="0" y="1228"/>
                      </a:cubicBezTo>
                      <a:cubicBezTo>
                        <a:pt x="4" y="1289"/>
                        <a:pt x="0" y="1418"/>
                        <a:pt x="53" y="1471"/>
                      </a:cubicBezTo>
                      <a:cubicBezTo>
                        <a:pt x="71" y="1527"/>
                        <a:pt x="44" y="1458"/>
                        <a:pt x="83" y="1508"/>
                      </a:cubicBezTo>
                      <a:cubicBezTo>
                        <a:pt x="88" y="1514"/>
                        <a:pt x="84" y="1525"/>
                        <a:pt x="90" y="1531"/>
                      </a:cubicBezTo>
                      <a:cubicBezTo>
                        <a:pt x="130" y="1571"/>
                        <a:pt x="174" y="1571"/>
                        <a:pt x="227" y="1577"/>
                      </a:cubicBezTo>
                      <a:cubicBezTo>
                        <a:pt x="257" y="1574"/>
                        <a:pt x="289" y="1577"/>
                        <a:pt x="318" y="1569"/>
                      </a:cubicBezTo>
                      <a:cubicBezTo>
                        <a:pt x="335" y="1564"/>
                        <a:pt x="363" y="1539"/>
                        <a:pt x="363" y="1539"/>
                      </a:cubicBezTo>
                      <a:cubicBezTo>
                        <a:pt x="380" y="1513"/>
                        <a:pt x="387" y="1503"/>
                        <a:pt x="416" y="1493"/>
                      </a:cubicBezTo>
                      <a:cubicBezTo>
                        <a:pt x="428" y="1482"/>
                        <a:pt x="443" y="1475"/>
                        <a:pt x="454" y="1463"/>
                      </a:cubicBezTo>
                      <a:cubicBezTo>
                        <a:pt x="474" y="1442"/>
                        <a:pt x="482" y="1427"/>
                        <a:pt x="507" y="1410"/>
                      </a:cubicBezTo>
                      <a:cubicBezTo>
                        <a:pt x="519" y="1375"/>
                        <a:pt x="545" y="1324"/>
                        <a:pt x="576" y="1304"/>
                      </a:cubicBezTo>
                      <a:cubicBezTo>
                        <a:pt x="591" y="1256"/>
                        <a:pt x="621" y="1216"/>
                        <a:pt x="636" y="1167"/>
                      </a:cubicBezTo>
                      <a:cubicBezTo>
                        <a:pt x="648" y="1088"/>
                        <a:pt x="672" y="1019"/>
                        <a:pt x="704" y="948"/>
                      </a:cubicBezTo>
                      <a:cubicBezTo>
                        <a:pt x="729" y="892"/>
                        <a:pt x="738" y="830"/>
                        <a:pt x="757" y="773"/>
                      </a:cubicBezTo>
                      <a:cubicBezTo>
                        <a:pt x="775" y="721"/>
                        <a:pt x="800" y="676"/>
                        <a:pt x="810" y="622"/>
                      </a:cubicBezTo>
                      <a:cubicBezTo>
                        <a:pt x="810" y="611"/>
                        <a:pt x="880" y="211"/>
                        <a:pt x="750" y="121"/>
                      </a:cubicBezTo>
                      <a:cubicBezTo>
                        <a:pt x="732" y="95"/>
                        <a:pt x="715" y="78"/>
                        <a:pt x="689" y="61"/>
                      </a:cubicBezTo>
                      <a:cubicBezTo>
                        <a:pt x="667" y="27"/>
                        <a:pt x="639" y="21"/>
                        <a:pt x="606" y="0"/>
                      </a:cubicBezTo>
                      <a:cubicBezTo>
                        <a:pt x="529" y="5"/>
                        <a:pt x="469" y="15"/>
                        <a:pt x="394" y="23"/>
                      </a:cubicBezTo>
                      <a:cubicBezTo>
                        <a:pt x="354" y="37"/>
                        <a:pt x="363" y="53"/>
                        <a:pt x="363" y="91"/>
                      </a:cubicBez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65" name="Oval 11"/>
                <p:cNvSpPr>
                  <a:spLocks noChangeArrowheads="1"/>
                </p:cNvSpPr>
                <p:nvPr/>
              </p:nvSpPr>
              <p:spPr bwMode="auto">
                <a:xfrm>
                  <a:off x="3360"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66" name="Oval 12"/>
                <p:cNvSpPr>
                  <a:spLocks noChangeArrowheads="1"/>
                </p:cNvSpPr>
                <p:nvPr/>
              </p:nvSpPr>
              <p:spPr bwMode="auto">
                <a:xfrm>
                  <a:off x="3456" y="20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67" name="Oval 13"/>
                <p:cNvSpPr>
                  <a:spLocks noChangeArrowheads="1"/>
                </p:cNvSpPr>
                <p:nvPr/>
              </p:nvSpPr>
              <p:spPr bwMode="auto">
                <a:xfrm>
                  <a:off x="3408"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68" name="Oval 14"/>
                <p:cNvSpPr>
                  <a:spLocks noChangeArrowheads="1"/>
                </p:cNvSpPr>
                <p:nvPr/>
              </p:nvSpPr>
              <p:spPr bwMode="auto">
                <a:xfrm>
                  <a:off x="3504"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69" name="Oval 15"/>
                <p:cNvSpPr>
                  <a:spLocks noChangeArrowheads="1"/>
                </p:cNvSpPr>
                <p:nvPr/>
              </p:nvSpPr>
              <p:spPr bwMode="auto">
                <a:xfrm>
                  <a:off x="3600"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70" name="Oval 16"/>
                <p:cNvSpPr>
                  <a:spLocks noChangeArrowheads="1"/>
                </p:cNvSpPr>
                <p:nvPr/>
              </p:nvSpPr>
              <p:spPr bwMode="auto">
                <a:xfrm>
                  <a:off x="3216"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71" name="Oval 17"/>
                <p:cNvSpPr>
                  <a:spLocks noChangeArrowheads="1"/>
                </p:cNvSpPr>
                <p:nvPr/>
              </p:nvSpPr>
              <p:spPr bwMode="auto">
                <a:xfrm>
                  <a:off x="3312"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72" name="Oval 18"/>
                <p:cNvSpPr>
                  <a:spLocks noChangeArrowheads="1"/>
                </p:cNvSpPr>
                <p:nvPr/>
              </p:nvSpPr>
              <p:spPr bwMode="auto">
                <a:xfrm>
                  <a:off x="3264" y="196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73" name="Oval 19"/>
                <p:cNvSpPr>
                  <a:spLocks noChangeArrowheads="1"/>
                </p:cNvSpPr>
                <p:nvPr/>
              </p:nvSpPr>
              <p:spPr bwMode="auto">
                <a:xfrm>
                  <a:off x="3216" y="187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74" name="Oval 20"/>
                <p:cNvSpPr>
                  <a:spLocks noChangeArrowheads="1"/>
                </p:cNvSpPr>
                <p:nvPr/>
              </p:nvSpPr>
              <p:spPr bwMode="auto">
                <a:xfrm>
                  <a:off x="3144" y="1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75" name="Oval 21"/>
                <p:cNvSpPr>
                  <a:spLocks noChangeArrowheads="1"/>
                </p:cNvSpPr>
                <p:nvPr/>
              </p:nvSpPr>
              <p:spPr bwMode="auto">
                <a:xfrm>
                  <a:off x="3120"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76" name="Oval 22"/>
                <p:cNvSpPr>
                  <a:spLocks noChangeArrowheads="1"/>
                </p:cNvSpPr>
                <p:nvPr/>
              </p:nvSpPr>
              <p:spPr bwMode="auto">
                <a:xfrm>
                  <a:off x="3216"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77" name="Oval 23"/>
                <p:cNvSpPr>
                  <a:spLocks noChangeArrowheads="1"/>
                </p:cNvSpPr>
                <p:nvPr/>
              </p:nvSpPr>
              <p:spPr bwMode="auto">
                <a:xfrm>
                  <a:off x="3312" y="22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78" name="Oval 24"/>
                <p:cNvSpPr>
                  <a:spLocks noChangeArrowheads="1"/>
                </p:cNvSpPr>
                <p:nvPr/>
              </p:nvSpPr>
              <p:spPr bwMode="auto">
                <a:xfrm>
                  <a:off x="3168" y="22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79" name="Oval 25"/>
                <p:cNvSpPr>
                  <a:spLocks noChangeArrowheads="1"/>
                </p:cNvSpPr>
                <p:nvPr/>
              </p:nvSpPr>
              <p:spPr bwMode="auto">
                <a:xfrm>
                  <a:off x="3544" y="16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80" name="Oval 26"/>
                <p:cNvSpPr>
                  <a:spLocks noChangeArrowheads="1"/>
                </p:cNvSpPr>
                <p:nvPr/>
              </p:nvSpPr>
              <p:spPr bwMode="auto">
                <a:xfrm>
                  <a:off x="3408"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81" name="Oval 27"/>
                <p:cNvSpPr>
                  <a:spLocks noChangeArrowheads="1"/>
                </p:cNvSpPr>
                <p:nvPr/>
              </p:nvSpPr>
              <p:spPr bwMode="auto">
                <a:xfrm>
                  <a:off x="3638"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82" name="Oval 28"/>
                <p:cNvSpPr>
                  <a:spLocks noChangeArrowheads="1"/>
                </p:cNvSpPr>
                <p:nvPr/>
              </p:nvSpPr>
              <p:spPr bwMode="auto">
                <a:xfrm>
                  <a:off x="3734"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83" name="Oval 29"/>
                <p:cNvSpPr>
                  <a:spLocks noChangeArrowheads="1"/>
                </p:cNvSpPr>
                <p:nvPr/>
              </p:nvSpPr>
              <p:spPr bwMode="auto">
                <a:xfrm>
                  <a:off x="3686" y="17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84" name="Oval 30"/>
                <p:cNvSpPr>
                  <a:spLocks noChangeArrowheads="1"/>
                </p:cNvSpPr>
                <p:nvPr/>
              </p:nvSpPr>
              <p:spPr bwMode="auto">
                <a:xfrm>
                  <a:off x="3638" y="163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85" name="Oval 31"/>
                <p:cNvSpPr>
                  <a:spLocks noChangeArrowheads="1"/>
                </p:cNvSpPr>
                <p:nvPr/>
              </p:nvSpPr>
              <p:spPr bwMode="auto">
                <a:xfrm>
                  <a:off x="3566" y="17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86" name="Oval 32"/>
                <p:cNvSpPr>
                  <a:spLocks noChangeArrowheads="1"/>
                </p:cNvSpPr>
                <p:nvPr/>
              </p:nvSpPr>
              <p:spPr bwMode="auto">
                <a:xfrm>
                  <a:off x="3542"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87" name="Oval 33"/>
                <p:cNvSpPr>
                  <a:spLocks noChangeArrowheads="1"/>
                </p:cNvSpPr>
                <p:nvPr/>
              </p:nvSpPr>
              <p:spPr bwMode="auto">
                <a:xfrm>
                  <a:off x="3638"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88" name="Oval 34"/>
                <p:cNvSpPr>
                  <a:spLocks noChangeArrowheads="1"/>
                </p:cNvSpPr>
                <p:nvPr/>
              </p:nvSpPr>
              <p:spPr bwMode="auto">
                <a:xfrm>
                  <a:off x="3504"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89" name="Oval 35"/>
                <p:cNvSpPr>
                  <a:spLocks noChangeArrowheads="1"/>
                </p:cNvSpPr>
                <p:nvPr/>
              </p:nvSpPr>
              <p:spPr bwMode="auto">
                <a:xfrm>
                  <a:off x="3590" y="20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90" name="Oval 36"/>
                <p:cNvSpPr>
                  <a:spLocks noChangeArrowheads="1"/>
                </p:cNvSpPr>
                <p:nvPr/>
              </p:nvSpPr>
              <p:spPr bwMode="auto">
                <a:xfrm>
                  <a:off x="3542" y="22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91" name="Oval 37"/>
                <p:cNvSpPr>
                  <a:spLocks noChangeArrowheads="1"/>
                </p:cNvSpPr>
                <p:nvPr/>
              </p:nvSpPr>
              <p:spPr bwMode="auto">
                <a:xfrm>
                  <a:off x="3590" y="219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92" name="Oval 38"/>
                <p:cNvSpPr>
                  <a:spLocks noChangeArrowheads="1"/>
                </p:cNvSpPr>
                <p:nvPr/>
              </p:nvSpPr>
              <p:spPr bwMode="auto">
                <a:xfrm>
                  <a:off x="3542" y="21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93" name="Oval 39"/>
                <p:cNvSpPr>
                  <a:spLocks noChangeArrowheads="1"/>
                </p:cNvSpPr>
                <p:nvPr/>
              </p:nvSpPr>
              <p:spPr bwMode="auto">
                <a:xfrm>
                  <a:off x="3470" y="220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94" name="Oval 40"/>
                <p:cNvSpPr>
                  <a:spLocks noChangeArrowheads="1"/>
                </p:cNvSpPr>
                <p:nvPr/>
              </p:nvSpPr>
              <p:spPr bwMode="auto">
                <a:xfrm>
                  <a:off x="3446" y="22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95" name="Oval 41"/>
                <p:cNvSpPr>
                  <a:spLocks noChangeArrowheads="1"/>
                </p:cNvSpPr>
                <p:nvPr/>
              </p:nvSpPr>
              <p:spPr bwMode="auto">
                <a:xfrm>
                  <a:off x="3542" y="239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96" name="Oval 42"/>
                <p:cNvSpPr>
                  <a:spLocks noChangeArrowheads="1"/>
                </p:cNvSpPr>
                <p:nvPr/>
              </p:nvSpPr>
              <p:spPr bwMode="auto">
                <a:xfrm>
                  <a:off x="3360"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97" name="Oval 43"/>
                <p:cNvSpPr>
                  <a:spLocks noChangeArrowheads="1"/>
                </p:cNvSpPr>
                <p:nvPr/>
              </p:nvSpPr>
              <p:spPr bwMode="auto">
                <a:xfrm>
                  <a:off x="4598"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98" name="Oval 44"/>
                <p:cNvSpPr>
                  <a:spLocks noChangeArrowheads="1"/>
                </p:cNvSpPr>
                <p:nvPr/>
              </p:nvSpPr>
              <p:spPr bwMode="auto">
                <a:xfrm>
                  <a:off x="4646" y="294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99" name="Oval 45"/>
                <p:cNvSpPr>
                  <a:spLocks noChangeArrowheads="1"/>
                </p:cNvSpPr>
                <p:nvPr/>
              </p:nvSpPr>
              <p:spPr bwMode="auto">
                <a:xfrm>
                  <a:off x="4598" y="284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00" name="Oval 46"/>
                <p:cNvSpPr>
                  <a:spLocks noChangeArrowheads="1"/>
                </p:cNvSpPr>
                <p:nvPr/>
              </p:nvSpPr>
              <p:spPr bwMode="auto">
                <a:xfrm>
                  <a:off x="4526"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01" name="Oval 47"/>
                <p:cNvSpPr>
                  <a:spLocks noChangeArrowheads="1"/>
                </p:cNvSpPr>
                <p:nvPr/>
              </p:nvSpPr>
              <p:spPr bwMode="auto">
                <a:xfrm>
                  <a:off x="4502"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02" name="Oval 48"/>
                <p:cNvSpPr>
                  <a:spLocks noChangeArrowheads="1"/>
                </p:cNvSpPr>
                <p:nvPr/>
              </p:nvSpPr>
              <p:spPr bwMode="auto">
                <a:xfrm>
                  <a:off x="4598" y="313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03" name="Oval 49"/>
                <p:cNvSpPr>
                  <a:spLocks noChangeArrowheads="1"/>
                </p:cNvSpPr>
                <p:nvPr/>
              </p:nvSpPr>
              <p:spPr bwMode="auto">
                <a:xfrm>
                  <a:off x="4550"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04" name="Oval 50"/>
                <p:cNvSpPr>
                  <a:spLocks noChangeArrowheads="1"/>
                </p:cNvSpPr>
                <p:nvPr/>
              </p:nvSpPr>
              <p:spPr bwMode="auto">
                <a:xfrm>
                  <a:off x="3264" y="244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05" name="Oval 51"/>
                <p:cNvSpPr>
                  <a:spLocks noChangeArrowheads="1"/>
                </p:cNvSpPr>
                <p:nvPr/>
              </p:nvSpPr>
              <p:spPr bwMode="auto">
                <a:xfrm>
                  <a:off x="3312" y="23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06" name="Oval 52"/>
                <p:cNvSpPr>
                  <a:spLocks noChangeArrowheads="1"/>
                </p:cNvSpPr>
                <p:nvPr/>
              </p:nvSpPr>
              <p:spPr bwMode="auto">
                <a:xfrm>
                  <a:off x="3192" y="23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07" name="Oval 53"/>
                <p:cNvSpPr>
                  <a:spLocks noChangeArrowheads="1"/>
                </p:cNvSpPr>
                <p:nvPr/>
              </p:nvSpPr>
              <p:spPr bwMode="auto">
                <a:xfrm>
                  <a:off x="3168" y="244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08" name="Oval 54"/>
                <p:cNvSpPr>
                  <a:spLocks noChangeArrowheads="1"/>
                </p:cNvSpPr>
                <p:nvPr/>
              </p:nvSpPr>
              <p:spPr bwMode="auto">
                <a:xfrm>
                  <a:off x="3264" y="25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09" name="Oval 55"/>
                <p:cNvSpPr>
                  <a:spLocks noChangeArrowheads="1"/>
                </p:cNvSpPr>
                <p:nvPr/>
              </p:nvSpPr>
              <p:spPr bwMode="auto">
                <a:xfrm>
                  <a:off x="3368" y="16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10" name="Oval 56"/>
                <p:cNvSpPr>
                  <a:spLocks noChangeArrowheads="1"/>
                </p:cNvSpPr>
                <p:nvPr/>
              </p:nvSpPr>
              <p:spPr bwMode="auto">
                <a:xfrm>
                  <a:off x="3416" y="158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11" name="Oval 57"/>
                <p:cNvSpPr>
                  <a:spLocks noChangeArrowheads="1"/>
                </p:cNvSpPr>
                <p:nvPr/>
              </p:nvSpPr>
              <p:spPr bwMode="auto">
                <a:xfrm>
                  <a:off x="3296" y="15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12" name="Oval 58"/>
                <p:cNvSpPr>
                  <a:spLocks noChangeArrowheads="1"/>
                </p:cNvSpPr>
                <p:nvPr/>
              </p:nvSpPr>
              <p:spPr bwMode="auto">
                <a:xfrm>
                  <a:off x="3272" y="16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13" name="Oval 59"/>
                <p:cNvSpPr>
                  <a:spLocks noChangeArrowheads="1"/>
                </p:cNvSpPr>
                <p:nvPr/>
              </p:nvSpPr>
              <p:spPr bwMode="auto">
                <a:xfrm>
                  <a:off x="3264" y="17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14" name="Oval 60"/>
                <p:cNvSpPr>
                  <a:spLocks noChangeArrowheads="1"/>
                </p:cNvSpPr>
                <p:nvPr/>
              </p:nvSpPr>
              <p:spPr bwMode="auto">
                <a:xfrm>
                  <a:off x="4296"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15" name="Oval 61"/>
                <p:cNvSpPr>
                  <a:spLocks noChangeArrowheads="1"/>
                </p:cNvSpPr>
                <p:nvPr/>
              </p:nvSpPr>
              <p:spPr bwMode="auto">
                <a:xfrm>
                  <a:off x="4344" y="296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16" name="Oval 62"/>
                <p:cNvSpPr>
                  <a:spLocks noChangeArrowheads="1"/>
                </p:cNvSpPr>
                <p:nvPr/>
              </p:nvSpPr>
              <p:spPr bwMode="auto">
                <a:xfrm>
                  <a:off x="4224" y="2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17" name="Oval 63"/>
                <p:cNvSpPr>
                  <a:spLocks noChangeArrowheads="1"/>
                </p:cNvSpPr>
                <p:nvPr/>
              </p:nvSpPr>
              <p:spPr bwMode="auto">
                <a:xfrm>
                  <a:off x="4200"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18" name="Oval 64"/>
                <p:cNvSpPr>
                  <a:spLocks noChangeArrowheads="1"/>
                </p:cNvSpPr>
                <p:nvPr/>
              </p:nvSpPr>
              <p:spPr bwMode="auto">
                <a:xfrm>
                  <a:off x="3456" y="17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19" name="Oval 65"/>
                <p:cNvSpPr>
                  <a:spLocks noChangeArrowheads="1"/>
                </p:cNvSpPr>
                <p:nvPr/>
              </p:nvSpPr>
              <p:spPr bwMode="auto">
                <a:xfrm>
                  <a:off x="3416" y="250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20" name="Oval 66"/>
                <p:cNvSpPr>
                  <a:spLocks noChangeArrowheads="1"/>
                </p:cNvSpPr>
                <p:nvPr/>
              </p:nvSpPr>
              <p:spPr bwMode="auto">
                <a:xfrm>
                  <a:off x="3464" y="24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21" name="Oval 67"/>
                <p:cNvSpPr>
                  <a:spLocks noChangeArrowheads="1"/>
                </p:cNvSpPr>
                <p:nvPr/>
              </p:nvSpPr>
              <p:spPr bwMode="auto">
                <a:xfrm>
                  <a:off x="3344" y="24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22" name="Oval 68"/>
                <p:cNvSpPr>
                  <a:spLocks noChangeArrowheads="1"/>
                </p:cNvSpPr>
                <p:nvPr/>
              </p:nvSpPr>
              <p:spPr bwMode="auto">
                <a:xfrm>
                  <a:off x="3320" y="250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23" name="Oval 69"/>
                <p:cNvSpPr>
                  <a:spLocks noChangeArrowheads="1"/>
                </p:cNvSpPr>
                <p:nvPr/>
              </p:nvSpPr>
              <p:spPr bwMode="auto">
                <a:xfrm>
                  <a:off x="4392"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24" name="Oval 70"/>
                <p:cNvSpPr>
                  <a:spLocks noChangeArrowheads="1"/>
                </p:cNvSpPr>
                <p:nvPr/>
              </p:nvSpPr>
              <p:spPr bwMode="auto">
                <a:xfrm>
                  <a:off x="4440"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25" name="Oval 71"/>
                <p:cNvSpPr>
                  <a:spLocks noChangeArrowheads="1"/>
                </p:cNvSpPr>
                <p:nvPr/>
              </p:nvSpPr>
              <p:spPr bwMode="auto">
                <a:xfrm>
                  <a:off x="4512" y="315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26" name="Oval 72"/>
                <p:cNvSpPr>
                  <a:spLocks noChangeArrowheads="1"/>
                </p:cNvSpPr>
                <p:nvPr/>
              </p:nvSpPr>
              <p:spPr bwMode="auto">
                <a:xfrm>
                  <a:off x="4296"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27" name="Oval 73"/>
                <p:cNvSpPr>
                  <a:spLocks noChangeArrowheads="1"/>
                </p:cNvSpPr>
                <p:nvPr/>
              </p:nvSpPr>
              <p:spPr bwMode="auto">
                <a:xfrm>
                  <a:off x="4800"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28" name="Oval 74"/>
                <p:cNvSpPr>
                  <a:spLocks noChangeArrowheads="1"/>
                </p:cNvSpPr>
                <p:nvPr/>
              </p:nvSpPr>
              <p:spPr bwMode="auto">
                <a:xfrm>
                  <a:off x="4848" y="29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29" name="Oval 75"/>
                <p:cNvSpPr>
                  <a:spLocks noChangeArrowheads="1"/>
                </p:cNvSpPr>
                <p:nvPr/>
              </p:nvSpPr>
              <p:spPr bwMode="auto">
                <a:xfrm>
                  <a:off x="4728" y="29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30" name="Oval 76"/>
                <p:cNvSpPr>
                  <a:spLocks noChangeArrowheads="1"/>
                </p:cNvSpPr>
                <p:nvPr/>
              </p:nvSpPr>
              <p:spPr bwMode="auto">
                <a:xfrm>
                  <a:off x="4704"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31" name="Oval 77"/>
                <p:cNvSpPr>
                  <a:spLocks noChangeArrowheads="1"/>
                </p:cNvSpPr>
                <p:nvPr/>
              </p:nvSpPr>
              <p:spPr bwMode="auto">
                <a:xfrm>
                  <a:off x="3120"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32" name="Oval 78"/>
                <p:cNvSpPr>
                  <a:spLocks noChangeArrowheads="1"/>
                </p:cNvSpPr>
                <p:nvPr/>
              </p:nvSpPr>
              <p:spPr bwMode="auto">
                <a:xfrm>
                  <a:off x="3408" y="21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33" name="Oval 79"/>
                <p:cNvSpPr>
                  <a:spLocks noChangeArrowheads="1"/>
                </p:cNvSpPr>
                <p:nvPr/>
              </p:nvSpPr>
              <p:spPr bwMode="auto">
                <a:xfrm>
                  <a:off x="4790"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34" name="Oval 80"/>
                <p:cNvSpPr>
                  <a:spLocks noChangeArrowheads="1"/>
                </p:cNvSpPr>
                <p:nvPr/>
              </p:nvSpPr>
              <p:spPr bwMode="auto">
                <a:xfrm>
                  <a:off x="4886" y="313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35" name="Oval 81"/>
                <p:cNvSpPr>
                  <a:spLocks noChangeArrowheads="1"/>
                </p:cNvSpPr>
                <p:nvPr/>
              </p:nvSpPr>
              <p:spPr bwMode="auto">
                <a:xfrm>
                  <a:off x="3344" y="17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36" name="Oval 82"/>
                <p:cNvSpPr>
                  <a:spLocks noChangeArrowheads="1"/>
                </p:cNvSpPr>
                <p:nvPr/>
              </p:nvSpPr>
              <p:spPr bwMode="auto">
                <a:xfrm>
                  <a:off x="3552"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37" name="Oval 83"/>
                <p:cNvSpPr>
                  <a:spLocks noChangeArrowheads="1"/>
                </p:cNvSpPr>
                <p:nvPr/>
              </p:nvSpPr>
              <p:spPr bwMode="auto">
                <a:xfrm>
                  <a:off x="3696"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38" name="Oval 84"/>
                <p:cNvSpPr>
                  <a:spLocks noChangeArrowheads="1"/>
                </p:cNvSpPr>
                <p:nvPr/>
              </p:nvSpPr>
              <p:spPr bwMode="auto">
                <a:xfrm>
                  <a:off x="3744" y="163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39" name="Oval 85"/>
                <p:cNvSpPr>
                  <a:spLocks noChangeArrowheads="1"/>
                </p:cNvSpPr>
                <p:nvPr/>
              </p:nvSpPr>
              <p:spPr bwMode="auto">
                <a:xfrm>
                  <a:off x="3168" y="25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40" name="Oval 86"/>
                <p:cNvSpPr>
                  <a:spLocks noChangeArrowheads="1"/>
                </p:cNvSpPr>
                <p:nvPr/>
              </p:nvSpPr>
              <p:spPr bwMode="auto">
                <a:xfrm>
                  <a:off x="3072" y="23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41" name="Oval 87"/>
                <p:cNvSpPr>
                  <a:spLocks noChangeArrowheads="1"/>
                </p:cNvSpPr>
                <p:nvPr/>
              </p:nvSpPr>
              <p:spPr bwMode="auto">
                <a:xfrm>
                  <a:off x="4992"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42" name="Oval 88"/>
                <p:cNvSpPr>
                  <a:spLocks noChangeArrowheads="1"/>
                </p:cNvSpPr>
                <p:nvPr/>
              </p:nvSpPr>
              <p:spPr bwMode="auto">
                <a:xfrm>
                  <a:off x="4896"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43" name="Oval 89"/>
                <p:cNvSpPr>
                  <a:spLocks noChangeArrowheads="1"/>
                </p:cNvSpPr>
                <p:nvPr/>
              </p:nvSpPr>
              <p:spPr bwMode="auto">
                <a:xfrm>
                  <a:off x="5088" y="311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44" name="Oval 90"/>
                <p:cNvSpPr>
                  <a:spLocks noChangeArrowheads="1"/>
                </p:cNvSpPr>
                <p:nvPr/>
              </p:nvSpPr>
              <p:spPr bwMode="auto">
                <a:xfrm>
                  <a:off x="5136"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45" name="Oval 91"/>
                <p:cNvSpPr>
                  <a:spLocks noChangeArrowheads="1"/>
                </p:cNvSpPr>
                <p:nvPr/>
              </p:nvSpPr>
              <p:spPr bwMode="auto">
                <a:xfrm>
                  <a:off x="4992" y="311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46" name="Oval 92"/>
                <p:cNvSpPr>
                  <a:spLocks noChangeArrowheads="1"/>
                </p:cNvSpPr>
                <p:nvPr/>
              </p:nvSpPr>
              <p:spPr bwMode="auto">
                <a:xfrm>
                  <a:off x="4176"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47" name="Oval 93"/>
                <p:cNvSpPr>
                  <a:spLocks noChangeArrowheads="1"/>
                </p:cNvSpPr>
                <p:nvPr/>
              </p:nvSpPr>
              <p:spPr bwMode="auto">
                <a:xfrm>
                  <a:off x="4104" y="307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48" name="Oval 94"/>
                <p:cNvSpPr>
                  <a:spLocks noChangeArrowheads="1"/>
                </p:cNvSpPr>
                <p:nvPr/>
              </p:nvSpPr>
              <p:spPr bwMode="auto">
                <a:xfrm>
                  <a:off x="4080"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49" name="Oval 95"/>
                <p:cNvSpPr>
                  <a:spLocks noChangeArrowheads="1"/>
                </p:cNvSpPr>
                <p:nvPr/>
              </p:nvSpPr>
              <p:spPr bwMode="auto">
                <a:xfrm>
                  <a:off x="3984"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50" name="Oval 96"/>
                <p:cNvSpPr>
                  <a:spLocks noChangeArrowheads="1"/>
                </p:cNvSpPr>
                <p:nvPr/>
              </p:nvSpPr>
              <p:spPr bwMode="auto">
                <a:xfrm>
                  <a:off x="3928"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51" name="Oval 97"/>
                <p:cNvSpPr>
                  <a:spLocks noChangeArrowheads="1"/>
                </p:cNvSpPr>
                <p:nvPr/>
              </p:nvSpPr>
              <p:spPr bwMode="auto">
                <a:xfrm>
                  <a:off x="3904" y="31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52" name="Oval 98"/>
                <p:cNvSpPr>
                  <a:spLocks noChangeArrowheads="1"/>
                </p:cNvSpPr>
                <p:nvPr/>
              </p:nvSpPr>
              <p:spPr bwMode="auto">
                <a:xfrm>
                  <a:off x="4118" y="306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53" name="Oval 99"/>
                <p:cNvSpPr>
                  <a:spLocks noChangeArrowheads="1"/>
                </p:cNvSpPr>
                <p:nvPr/>
              </p:nvSpPr>
              <p:spPr bwMode="auto">
                <a:xfrm>
                  <a:off x="4046" y="297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54" name="Oval 100"/>
                <p:cNvSpPr>
                  <a:spLocks noChangeArrowheads="1"/>
                </p:cNvSpPr>
                <p:nvPr/>
              </p:nvSpPr>
              <p:spPr bwMode="auto">
                <a:xfrm>
                  <a:off x="4022" y="306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55" name="Oval 101"/>
                <p:cNvSpPr>
                  <a:spLocks noChangeArrowheads="1"/>
                </p:cNvSpPr>
                <p:nvPr/>
              </p:nvSpPr>
              <p:spPr bwMode="auto">
                <a:xfrm>
                  <a:off x="4800" y="32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56" name="Oval 102"/>
                <p:cNvSpPr>
                  <a:spLocks noChangeArrowheads="1"/>
                </p:cNvSpPr>
                <p:nvPr/>
              </p:nvSpPr>
              <p:spPr bwMode="auto">
                <a:xfrm>
                  <a:off x="4728"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57" name="Oval 103"/>
                <p:cNvSpPr>
                  <a:spLocks noChangeArrowheads="1"/>
                </p:cNvSpPr>
                <p:nvPr/>
              </p:nvSpPr>
              <p:spPr bwMode="auto">
                <a:xfrm>
                  <a:off x="4704" y="32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58" name="Oval 104"/>
                <p:cNvSpPr>
                  <a:spLocks noChangeArrowheads="1"/>
                </p:cNvSpPr>
                <p:nvPr/>
              </p:nvSpPr>
              <p:spPr bwMode="auto">
                <a:xfrm>
                  <a:off x="5072" y="29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59" name="Oval 105"/>
                <p:cNvSpPr>
                  <a:spLocks noChangeArrowheads="1"/>
                </p:cNvSpPr>
                <p:nvPr/>
              </p:nvSpPr>
              <p:spPr bwMode="auto">
                <a:xfrm>
                  <a:off x="5000" y="28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60" name="Oval 106"/>
                <p:cNvSpPr>
                  <a:spLocks noChangeArrowheads="1"/>
                </p:cNvSpPr>
                <p:nvPr/>
              </p:nvSpPr>
              <p:spPr bwMode="auto">
                <a:xfrm>
                  <a:off x="4976" y="29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61" name="Oval 107"/>
                <p:cNvSpPr>
                  <a:spLocks noChangeArrowheads="1"/>
                </p:cNvSpPr>
                <p:nvPr/>
              </p:nvSpPr>
              <p:spPr bwMode="auto">
                <a:xfrm>
                  <a:off x="4502" y="28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62" name="Oval 108"/>
                <p:cNvSpPr>
                  <a:spLocks noChangeArrowheads="1"/>
                </p:cNvSpPr>
                <p:nvPr/>
              </p:nvSpPr>
              <p:spPr bwMode="auto">
                <a:xfrm>
                  <a:off x="4430" y="291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63" name="Oval 109"/>
                <p:cNvSpPr>
                  <a:spLocks noChangeArrowheads="1"/>
                </p:cNvSpPr>
                <p:nvPr/>
              </p:nvSpPr>
              <p:spPr bwMode="auto">
                <a:xfrm>
                  <a:off x="4406" y="30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64" name="Oval 110"/>
                <p:cNvSpPr>
                  <a:spLocks noChangeArrowheads="1"/>
                </p:cNvSpPr>
                <p:nvPr/>
              </p:nvSpPr>
              <p:spPr bwMode="auto">
                <a:xfrm>
                  <a:off x="4598" y="291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65" name="Oval 111"/>
                <p:cNvSpPr>
                  <a:spLocks noChangeArrowheads="1"/>
                </p:cNvSpPr>
                <p:nvPr/>
              </p:nvSpPr>
              <p:spPr bwMode="auto">
                <a:xfrm>
                  <a:off x="4142" y="2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66" name="Oval 112"/>
                <p:cNvSpPr>
                  <a:spLocks noChangeArrowheads="1"/>
                </p:cNvSpPr>
                <p:nvPr/>
              </p:nvSpPr>
              <p:spPr bwMode="auto">
                <a:xfrm>
                  <a:off x="4270" y="29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67" name="Oval 113"/>
                <p:cNvSpPr>
                  <a:spLocks noChangeArrowheads="1"/>
                </p:cNvSpPr>
                <p:nvPr/>
              </p:nvSpPr>
              <p:spPr bwMode="auto">
                <a:xfrm>
                  <a:off x="4368" y="30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68" name="Oval 114"/>
                <p:cNvSpPr>
                  <a:spLocks noChangeArrowheads="1"/>
                </p:cNvSpPr>
                <p:nvPr/>
              </p:nvSpPr>
              <p:spPr bwMode="auto">
                <a:xfrm>
                  <a:off x="4224" y="32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69" name="Oval 115"/>
                <p:cNvSpPr>
                  <a:spLocks noChangeArrowheads="1"/>
                </p:cNvSpPr>
                <p:nvPr/>
              </p:nvSpPr>
              <p:spPr bwMode="auto">
                <a:xfrm>
                  <a:off x="4336"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70" name="Oval 116"/>
                <p:cNvSpPr>
                  <a:spLocks noChangeArrowheads="1"/>
                </p:cNvSpPr>
                <p:nvPr/>
              </p:nvSpPr>
              <p:spPr bwMode="auto">
                <a:xfrm>
                  <a:off x="4454"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71" name="Oval 117"/>
                <p:cNvSpPr>
                  <a:spLocks noChangeArrowheads="1"/>
                </p:cNvSpPr>
                <p:nvPr/>
              </p:nvSpPr>
              <p:spPr bwMode="auto">
                <a:xfrm>
                  <a:off x="4704"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72" name="Oval 118"/>
                <p:cNvSpPr>
                  <a:spLocks noChangeArrowheads="1"/>
                </p:cNvSpPr>
                <p:nvPr/>
              </p:nvSpPr>
              <p:spPr bwMode="auto">
                <a:xfrm>
                  <a:off x="4830" y="28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73" name="Oval 119"/>
                <p:cNvSpPr>
                  <a:spLocks noChangeArrowheads="1"/>
                </p:cNvSpPr>
                <p:nvPr/>
              </p:nvSpPr>
              <p:spPr bwMode="auto">
                <a:xfrm>
                  <a:off x="4902" y="320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74" name="Oval 120"/>
                <p:cNvSpPr>
                  <a:spLocks noChangeArrowheads="1"/>
                </p:cNvSpPr>
                <p:nvPr/>
              </p:nvSpPr>
              <p:spPr bwMode="auto">
                <a:xfrm>
                  <a:off x="5104" y="318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75" name="Oval 121"/>
                <p:cNvSpPr>
                  <a:spLocks noChangeArrowheads="1"/>
                </p:cNvSpPr>
                <p:nvPr/>
              </p:nvSpPr>
              <p:spPr bwMode="auto">
                <a:xfrm>
                  <a:off x="5008" y="318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76" name="Oval 122"/>
                <p:cNvSpPr>
                  <a:spLocks noChangeArrowheads="1"/>
                </p:cNvSpPr>
                <p:nvPr/>
              </p:nvSpPr>
              <p:spPr bwMode="auto">
                <a:xfrm>
                  <a:off x="5270"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77" name="Oval 123"/>
                <p:cNvSpPr>
                  <a:spLocks noChangeArrowheads="1"/>
                </p:cNvSpPr>
                <p:nvPr/>
              </p:nvSpPr>
              <p:spPr bwMode="auto">
                <a:xfrm>
                  <a:off x="5174"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78" name="Oval 124"/>
                <p:cNvSpPr>
                  <a:spLocks noChangeArrowheads="1"/>
                </p:cNvSpPr>
                <p:nvPr/>
              </p:nvSpPr>
              <p:spPr bwMode="auto">
                <a:xfrm>
                  <a:off x="5200"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79" name="Oval 125"/>
                <p:cNvSpPr>
                  <a:spLocks noChangeArrowheads="1"/>
                </p:cNvSpPr>
                <p:nvPr/>
              </p:nvSpPr>
              <p:spPr bwMode="auto">
                <a:xfrm>
                  <a:off x="5104"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80" name="Oval 126"/>
                <p:cNvSpPr>
                  <a:spLocks noChangeArrowheads="1"/>
                </p:cNvSpPr>
                <p:nvPr/>
              </p:nvSpPr>
              <p:spPr bwMode="auto">
                <a:xfrm>
                  <a:off x="5270"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81" name="Oval 127"/>
                <p:cNvSpPr>
                  <a:spLocks noChangeArrowheads="1"/>
                </p:cNvSpPr>
                <p:nvPr/>
              </p:nvSpPr>
              <p:spPr bwMode="auto">
                <a:xfrm>
                  <a:off x="5174"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82" name="Oval 128"/>
                <p:cNvSpPr>
                  <a:spLocks noChangeArrowheads="1"/>
                </p:cNvSpPr>
                <p:nvPr/>
              </p:nvSpPr>
              <p:spPr bwMode="auto">
                <a:xfrm>
                  <a:off x="5318" y="30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83" name="Oval 129"/>
                <p:cNvSpPr>
                  <a:spLocks noChangeArrowheads="1"/>
                </p:cNvSpPr>
                <p:nvPr/>
              </p:nvSpPr>
              <p:spPr bwMode="auto">
                <a:xfrm>
                  <a:off x="5222" y="30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84" name="Oval 130"/>
                <p:cNvSpPr>
                  <a:spLocks noChangeArrowheads="1"/>
                </p:cNvSpPr>
                <p:nvPr/>
              </p:nvSpPr>
              <p:spPr bwMode="auto">
                <a:xfrm>
                  <a:off x="5400" y="30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85" name="Oval 131"/>
                <p:cNvSpPr>
                  <a:spLocks noChangeArrowheads="1"/>
                </p:cNvSpPr>
                <p:nvPr/>
              </p:nvSpPr>
              <p:spPr bwMode="auto">
                <a:xfrm>
                  <a:off x="5366" y="291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86" name="Oval 132"/>
                <p:cNvSpPr>
                  <a:spLocks noChangeArrowheads="1"/>
                </p:cNvSpPr>
                <p:nvPr/>
              </p:nvSpPr>
              <p:spPr bwMode="auto">
                <a:xfrm>
                  <a:off x="3648" y="211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87" name="Oval 133"/>
                <p:cNvSpPr>
                  <a:spLocks noChangeArrowheads="1"/>
                </p:cNvSpPr>
                <p:nvPr/>
              </p:nvSpPr>
              <p:spPr bwMode="auto">
                <a:xfrm>
                  <a:off x="3672" y="19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88" name="Oval 134"/>
                <p:cNvSpPr>
                  <a:spLocks noChangeArrowheads="1"/>
                </p:cNvSpPr>
                <p:nvPr/>
              </p:nvSpPr>
              <p:spPr bwMode="auto">
                <a:xfrm>
                  <a:off x="5040" y="26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89" name="Oval 135"/>
                <p:cNvSpPr>
                  <a:spLocks noChangeArrowheads="1"/>
                </p:cNvSpPr>
                <p:nvPr/>
              </p:nvSpPr>
              <p:spPr bwMode="auto">
                <a:xfrm>
                  <a:off x="4368"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90" name="Oval 136"/>
                <p:cNvSpPr>
                  <a:spLocks noChangeArrowheads="1"/>
                </p:cNvSpPr>
                <p:nvPr/>
              </p:nvSpPr>
              <p:spPr bwMode="auto">
                <a:xfrm>
                  <a:off x="5088" y="1680"/>
                  <a:ext cx="288" cy="192"/>
                </a:xfrm>
                <a:prstGeom prst="ellipse">
                  <a:avLst/>
                </a:prstGeom>
                <a:noFill/>
                <a:ln w="9360">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91" name="Oval 137"/>
                <p:cNvSpPr>
                  <a:spLocks noChangeArrowheads="1"/>
                </p:cNvSpPr>
                <p:nvPr/>
              </p:nvSpPr>
              <p:spPr bwMode="auto">
                <a:xfrm>
                  <a:off x="5132" y="17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92" name="Oval 138"/>
                <p:cNvSpPr>
                  <a:spLocks noChangeArrowheads="1"/>
                </p:cNvSpPr>
                <p:nvPr/>
              </p:nvSpPr>
              <p:spPr bwMode="auto">
                <a:xfrm>
                  <a:off x="5302" y="17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93" name="Oval 139"/>
                <p:cNvSpPr>
                  <a:spLocks noChangeArrowheads="1"/>
                </p:cNvSpPr>
                <p:nvPr/>
              </p:nvSpPr>
              <p:spPr bwMode="auto">
                <a:xfrm>
                  <a:off x="5206" y="169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94" name="Oval 140"/>
                <p:cNvSpPr>
                  <a:spLocks noChangeArrowheads="1"/>
                </p:cNvSpPr>
                <p:nvPr/>
              </p:nvSpPr>
              <p:spPr bwMode="auto">
                <a:xfrm>
                  <a:off x="5116" y="17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95" name="Oval 141"/>
                <p:cNvSpPr>
                  <a:spLocks noChangeArrowheads="1"/>
                </p:cNvSpPr>
                <p:nvPr/>
              </p:nvSpPr>
              <p:spPr bwMode="auto">
                <a:xfrm>
                  <a:off x="5222" y="18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296" name="Text Box 142"/>
                <p:cNvSpPr txBox="1">
                  <a:spLocks noChangeArrowheads="1"/>
                </p:cNvSpPr>
                <p:nvPr/>
              </p:nvSpPr>
              <p:spPr bwMode="auto">
                <a:xfrm>
                  <a:off x="3597" y="1228"/>
                  <a:ext cx="30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eaLnBrk="1" hangingPunct="1"/>
                  <a:r>
                    <a:rPr lang="en-GB" altLang="en-US" sz="1600" b="1" dirty="0">
                      <a:solidFill>
                        <a:srgbClr val="000000"/>
                      </a:solidFill>
                    </a:rPr>
                    <a:t>N</a:t>
                  </a:r>
                  <a:r>
                    <a:rPr lang="en-GB" altLang="en-US" sz="1600" b="1" baseline="-25000" dirty="0">
                      <a:solidFill>
                        <a:srgbClr val="000000"/>
                      </a:solidFill>
                    </a:rPr>
                    <a:t>1</a:t>
                  </a:r>
                </a:p>
              </p:txBody>
            </p:sp>
            <p:sp>
              <p:nvSpPr>
                <p:cNvPr id="297" name="Text Box 143"/>
                <p:cNvSpPr txBox="1">
                  <a:spLocks noChangeArrowheads="1"/>
                </p:cNvSpPr>
                <p:nvPr/>
              </p:nvSpPr>
              <p:spPr bwMode="auto">
                <a:xfrm>
                  <a:off x="3781" y="2764"/>
                  <a:ext cx="30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eaLnBrk="1" hangingPunct="1"/>
                  <a:r>
                    <a:rPr lang="en-GB" altLang="en-US" sz="1600" b="1" dirty="0">
                      <a:solidFill>
                        <a:srgbClr val="000000"/>
                      </a:solidFill>
                    </a:rPr>
                    <a:t>N</a:t>
                  </a:r>
                  <a:r>
                    <a:rPr lang="en-GB" altLang="en-US" sz="1600" b="1" baseline="-25000" dirty="0">
                      <a:solidFill>
                        <a:srgbClr val="000000"/>
                      </a:solidFill>
                    </a:rPr>
                    <a:t>2</a:t>
                  </a:r>
                </a:p>
              </p:txBody>
            </p:sp>
            <p:sp>
              <p:nvSpPr>
                <p:cNvPr id="298" name="Text Box 144"/>
                <p:cNvSpPr txBox="1">
                  <a:spLocks noChangeArrowheads="1"/>
                </p:cNvSpPr>
                <p:nvPr/>
              </p:nvSpPr>
              <p:spPr bwMode="auto">
                <a:xfrm>
                  <a:off x="4277" y="1240"/>
                  <a:ext cx="28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eaLnBrk="1" hangingPunct="1"/>
                  <a:r>
                    <a:rPr lang="en-GB" altLang="en-US" sz="1600" b="1" dirty="0">
                      <a:solidFill>
                        <a:srgbClr val="000000"/>
                      </a:solidFill>
                    </a:rPr>
                    <a:t>o</a:t>
                  </a:r>
                  <a:r>
                    <a:rPr lang="en-GB" altLang="en-US" sz="1600" b="1" baseline="-25000" dirty="0">
                      <a:solidFill>
                        <a:srgbClr val="000000"/>
                      </a:solidFill>
                    </a:rPr>
                    <a:t>1</a:t>
                  </a:r>
                </a:p>
              </p:txBody>
            </p:sp>
            <p:sp>
              <p:nvSpPr>
                <p:cNvPr id="299" name="Text Box 145"/>
                <p:cNvSpPr txBox="1">
                  <a:spLocks noChangeArrowheads="1"/>
                </p:cNvSpPr>
                <p:nvPr/>
              </p:nvSpPr>
              <p:spPr bwMode="auto">
                <a:xfrm>
                  <a:off x="4898" y="2448"/>
                  <a:ext cx="289"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eaLnBrk="1" hangingPunct="1"/>
                  <a:r>
                    <a:rPr lang="en-GB" altLang="en-US" sz="1600" b="1" dirty="0">
                      <a:solidFill>
                        <a:srgbClr val="000000"/>
                      </a:solidFill>
                    </a:rPr>
                    <a:t>o</a:t>
                  </a:r>
                  <a:r>
                    <a:rPr lang="en-GB" altLang="en-US" sz="1600" b="1" baseline="-25000" dirty="0">
                      <a:solidFill>
                        <a:srgbClr val="000000"/>
                      </a:solidFill>
                    </a:rPr>
                    <a:t>2</a:t>
                  </a:r>
                </a:p>
              </p:txBody>
            </p:sp>
            <p:sp>
              <p:nvSpPr>
                <p:cNvPr id="300" name="Text Box 146"/>
                <p:cNvSpPr txBox="1">
                  <a:spLocks noChangeArrowheads="1"/>
                </p:cNvSpPr>
                <p:nvPr/>
              </p:nvSpPr>
              <p:spPr bwMode="auto">
                <a:xfrm>
                  <a:off x="5186" y="1487"/>
                  <a:ext cx="31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charset="0"/>
                      <a:ea typeface="Arial" charset="0"/>
                      <a:cs typeface="Arial" charset="0"/>
                    </a:defRPr>
                  </a:lvl9pPr>
                </a:lstStyle>
                <a:p>
                  <a:pPr eaLnBrk="1" hangingPunct="1"/>
                  <a:r>
                    <a:rPr lang="en-GB" altLang="en-US" sz="1600" b="1" dirty="0">
                      <a:solidFill>
                        <a:srgbClr val="000000"/>
                      </a:solidFill>
                    </a:rPr>
                    <a:t>O</a:t>
                  </a:r>
                  <a:r>
                    <a:rPr lang="en-GB" altLang="en-US" sz="1600" b="1" baseline="-25000" dirty="0">
                      <a:solidFill>
                        <a:srgbClr val="000000"/>
                      </a:solidFill>
                    </a:rPr>
                    <a:t>3</a:t>
                  </a:r>
                </a:p>
              </p:txBody>
            </p:sp>
          </p:grpSp>
          <p:cxnSp>
            <p:nvCxnSpPr>
              <p:cNvPr id="157" name="Straight Arrow Connector 156"/>
              <p:cNvCxnSpPr/>
              <p:nvPr/>
            </p:nvCxnSpPr>
            <p:spPr>
              <a:xfrm>
                <a:off x="5843588" y="3187700"/>
                <a:ext cx="276225" cy="34925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endCxn id="298" idx="3"/>
              </p:cNvCxnSpPr>
              <p:nvPr/>
            </p:nvCxnSpPr>
            <p:spPr>
              <a:xfrm flipH="1">
                <a:off x="5207520" y="3125788"/>
                <a:ext cx="512244" cy="16981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154" name="TextBox 7172"/>
            <p:cNvSpPr txBox="1">
              <a:spLocks noChangeArrowheads="1"/>
            </p:cNvSpPr>
            <p:nvPr/>
          </p:nvSpPr>
          <p:spPr bwMode="auto">
            <a:xfrm>
              <a:off x="6747980" y="2988314"/>
              <a:ext cx="12874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b="1" dirty="0">
                  <a:solidFill>
                    <a:srgbClr val="FF0000"/>
                  </a:solidFill>
                </a:rPr>
                <a:t>Anomaly</a:t>
              </a:r>
            </a:p>
          </p:txBody>
        </p:sp>
      </p:grpSp>
    </p:spTree>
    <p:extLst>
      <p:ext uri="{BB962C8B-B14F-4D97-AF65-F5344CB8AC3E}">
        <p14:creationId xmlns:p14="http://schemas.microsoft.com/office/powerpoint/2010/main" val="769871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3486150" y="126383"/>
            <a:ext cx="5219700" cy="1065213"/>
          </a:xfrm>
        </p:spPr>
        <p:txBody>
          <a:bodyPr/>
          <a:lstStyle/>
          <a:p>
            <a:pPr eaLnBrk="1" hangingPunct="1"/>
            <a:r>
              <a:rPr lang="en-US" altLang="en-US" dirty="0"/>
              <a:t>Contextual Anomalies</a:t>
            </a:r>
          </a:p>
        </p:txBody>
      </p:sp>
      <p:sp>
        <p:nvSpPr>
          <p:cNvPr id="14342" name="Rectangle 3"/>
          <p:cNvSpPr txBox="1">
            <a:spLocks noChangeArrowheads="1"/>
          </p:cNvSpPr>
          <p:nvPr/>
        </p:nvSpPr>
        <p:spPr bwMode="auto">
          <a:xfrm>
            <a:off x="687387" y="1535276"/>
            <a:ext cx="8685213"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80000"/>
              </a:lnSpc>
              <a:spcBef>
                <a:spcPts val="600"/>
              </a:spcBef>
              <a:buFont typeface="Arial" charset="0"/>
              <a:buChar char="•"/>
            </a:pPr>
            <a:r>
              <a:rPr lang="en-GB" altLang="en-US" sz="2800" dirty="0">
                <a:latin typeface="Calibri" charset="0"/>
              </a:rPr>
              <a:t>Individual data instance is anomalous within a context</a:t>
            </a:r>
          </a:p>
          <a:p>
            <a:pPr eaLnBrk="1" hangingPunct="1">
              <a:lnSpc>
                <a:spcPct val="80000"/>
              </a:lnSpc>
              <a:spcBef>
                <a:spcPts val="600"/>
              </a:spcBef>
              <a:buFont typeface="Arial" charset="0"/>
              <a:buChar char="•"/>
            </a:pPr>
            <a:endParaRPr lang="en-GB" altLang="en-US" sz="2800" dirty="0">
              <a:latin typeface="Calibri" charset="0"/>
            </a:endParaRPr>
          </a:p>
          <a:p>
            <a:pPr eaLnBrk="1" hangingPunct="1">
              <a:lnSpc>
                <a:spcPct val="80000"/>
              </a:lnSpc>
              <a:spcBef>
                <a:spcPts val="600"/>
              </a:spcBef>
              <a:buFont typeface="Arial" charset="0"/>
              <a:buChar char="•"/>
            </a:pPr>
            <a:r>
              <a:rPr lang="en-GB" altLang="en-US" sz="2800" dirty="0">
                <a:latin typeface="Calibri" charset="0"/>
              </a:rPr>
              <a:t>Requires a notion of context</a:t>
            </a:r>
          </a:p>
          <a:p>
            <a:pPr eaLnBrk="1" hangingPunct="1">
              <a:lnSpc>
                <a:spcPct val="80000"/>
              </a:lnSpc>
              <a:spcBef>
                <a:spcPts val="600"/>
              </a:spcBef>
              <a:buFont typeface="Arial" charset="0"/>
              <a:buChar char="•"/>
            </a:pPr>
            <a:endParaRPr lang="en-GB" altLang="en-US" sz="2800" dirty="0">
              <a:latin typeface="Calibri" charset="0"/>
            </a:endParaRPr>
          </a:p>
          <a:p>
            <a:pPr eaLnBrk="1" hangingPunct="1">
              <a:lnSpc>
                <a:spcPct val="80000"/>
              </a:lnSpc>
              <a:spcBef>
                <a:spcPts val="600"/>
              </a:spcBef>
              <a:buFont typeface="Arial" charset="0"/>
              <a:buChar char="•"/>
            </a:pPr>
            <a:r>
              <a:rPr lang="en-GB" altLang="en-US" sz="2800" dirty="0">
                <a:latin typeface="Calibri" charset="0"/>
              </a:rPr>
              <a:t>Also referred to as conditional anomalies</a:t>
            </a:r>
            <a:endParaRPr lang="en-US" altLang="en-US" sz="2800" dirty="0">
              <a:latin typeface="Calibri" charset="0"/>
            </a:endParaRPr>
          </a:p>
        </p:txBody>
      </p:sp>
      <p:grpSp>
        <p:nvGrpSpPr>
          <p:cNvPr id="3" name="Group 2"/>
          <p:cNvGrpSpPr/>
          <p:nvPr/>
        </p:nvGrpSpPr>
        <p:grpSpPr>
          <a:xfrm>
            <a:off x="687387" y="4460231"/>
            <a:ext cx="6553200" cy="2295525"/>
            <a:chOff x="1294606" y="4562475"/>
            <a:chExt cx="6553200" cy="2295525"/>
          </a:xfrm>
        </p:grpSpPr>
        <p:pic>
          <p:nvPicPr>
            <p:cNvPr id="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806" y="4562475"/>
              <a:ext cx="4562475" cy="22955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 name="Line 8"/>
            <p:cNvSpPr>
              <a:spLocks noChangeShapeType="1"/>
            </p:cNvSpPr>
            <p:nvPr/>
          </p:nvSpPr>
          <p:spPr bwMode="auto">
            <a:xfrm flipH="1">
              <a:off x="5790406" y="5781675"/>
              <a:ext cx="12192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17" name="Line 9"/>
            <p:cNvSpPr>
              <a:spLocks noChangeShapeType="1"/>
            </p:cNvSpPr>
            <p:nvPr/>
          </p:nvSpPr>
          <p:spPr bwMode="auto">
            <a:xfrm>
              <a:off x="2056606" y="6010275"/>
              <a:ext cx="1600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18" name="Text Box 10"/>
            <p:cNvSpPr txBox="1">
              <a:spLocks noChangeArrowheads="1"/>
            </p:cNvSpPr>
            <p:nvPr/>
          </p:nvSpPr>
          <p:spPr bwMode="auto">
            <a:xfrm>
              <a:off x="1294606" y="5857875"/>
              <a:ext cx="762000" cy="2825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altLang="en-US" sz="1200" b="1" dirty="0"/>
                <a:t>Normal</a:t>
              </a:r>
            </a:p>
          </p:txBody>
        </p:sp>
        <p:sp>
          <p:nvSpPr>
            <p:cNvPr id="19" name="Text Box 11"/>
            <p:cNvSpPr txBox="1">
              <a:spLocks noChangeArrowheads="1"/>
            </p:cNvSpPr>
            <p:nvPr/>
          </p:nvSpPr>
          <p:spPr bwMode="auto">
            <a:xfrm>
              <a:off x="7009606" y="5629275"/>
              <a:ext cx="838200" cy="2825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spcBef>
                  <a:spcPct val="50000"/>
                </a:spcBef>
              </a:pPr>
              <a:r>
                <a:rPr lang="en-US" altLang="en-US" sz="1200" b="1" dirty="0"/>
                <a:t>Anomaly</a:t>
              </a:r>
            </a:p>
          </p:txBody>
        </p:sp>
      </p:grpSp>
    </p:spTree>
    <p:extLst>
      <p:ext uri="{BB962C8B-B14F-4D97-AF65-F5344CB8AC3E}">
        <p14:creationId xmlns:p14="http://schemas.microsoft.com/office/powerpoint/2010/main" val="6360331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3695701" y="137628"/>
            <a:ext cx="4800599" cy="1065213"/>
          </a:xfrm>
        </p:spPr>
        <p:txBody>
          <a:bodyPr>
            <a:normAutofit fontScale="90000"/>
          </a:bodyPr>
          <a:lstStyle/>
          <a:p>
            <a:pPr eaLnBrk="1" hangingPunct="1"/>
            <a:r>
              <a:rPr lang="en-US" altLang="en-US" dirty="0"/>
              <a:t>Collective Anomalies</a:t>
            </a:r>
          </a:p>
        </p:txBody>
      </p:sp>
      <p:sp>
        <p:nvSpPr>
          <p:cNvPr id="15366" name="Rectangle 3"/>
          <p:cNvSpPr txBox="1">
            <a:spLocks noChangeArrowheads="1"/>
          </p:cNvSpPr>
          <p:nvPr/>
        </p:nvSpPr>
        <p:spPr bwMode="auto">
          <a:xfrm>
            <a:off x="361951" y="1316487"/>
            <a:ext cx="8685213" cy="311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80000"/>
              </a:lnSpc>
              <a:spcBef>
                <a:spcPts val="600"/>
              </a:spcBef>
              <a:buFont typeface="Arial" charset="0"/>
              <a:buChar char="•"/>
            </a:pPr>
            <a:r>
              <a:rPr lang="en-GB" altLang="en-US" sz="2400" dirty="0">
                <a:latin typeface="Calibri" charset="0"/>
              </a:rPr>
              <a:t>A collection of related data instances is anomalous</a:t>
            </a:r>
          </a:p>
          <a:p>
            <a:pPr eaLnBrk="1" hangingPunct="1">
              <a:lnSpc>
                <a:spcPct val="80000"/>
              </a:lnSpc>
              <a:spcBef>
                <a:spcPts val="600"/>
              </a:spcBef>
              <a:buFont typeface="Arial" charset="0"/>
              <a:buChar char="•"/>
            </a:pPr>
            <a:endParaRPr lang="en-GB" altLang="en-US" sz="2400" dirty="0">
              <a:latin typeface="Calibri" charset="0"/>
            </a:endParaRPr>
          </a:p>
          <a:p>
            <a:pPr eaLnBrk="1" hangingPunct="1">
              <a:lnSpc>
                <a:spcPct val="80000"/>
              </a:lnSpc>
              <a:spcBef>
                <a:spcPts val="600"/>
              </a:spcBef>
              <a:buFont typeface="Arial" charset="0"/>
              <a:buChar char="•"/>
            </a:pPr>
            <a:r>
              <a:rPr lang="en-GB" altLang="en-US" sz="2400" dirty="0">
                <a:latin typeface="Calibri" charset="0"/>
              </a:rPr>
              <a:t>Requires a relationship among data instances</a:t>
            </a:r>
          </a:p>
          <a:p>
            <a:pPr lvl="1" eaLnBrk="1" hangingPunct="1">
              <a:lnSpc>
                <a:spcPct val="80000"/>
              </a:lnSpc>
              <a:spcBef>
                <a:spcPts val="500"/>
              </a:spcBef>
              <a:buFont typeface="Arial" charset="0"/>
              <a:buChar char="–"/>
            </a:pPr>
            <a:r>
              <a:rPr lang="en-GB" altLang="en-US" sz="2000" dirty="0">
                <a:latin typeface="Calibri" charset="0"/>
              </a:rPr>
              <a:t>Sequential Data</a:t>
            </a:r>
            <a:endParaRPr lang="en-GB" altLang="en-US" dirty="0">
              <a:latin typeface="Calibri" charset="0"/>
            </a:endParaRPr>
          </a:p>
          <a:p>
            <a:pPr lvl="1" eaLnBrk="1" hangingPunct="1">
              <a:lnSpc>
                <a:spcPct val="80000"/>
              </a:lnSpc>
              <a:spcBef>
                <a:spcPts val="500"/>
              </a:spcBef>
              <a:buFont typeface="Arial" charset="0"/>
              <a:buChar char="–"/>
            </a:pPr>
            <a:r>
              <a:rPr lang="en-GB" altLang="en-US" sz="2000" dirty="0">
                <a:latin typeface="Calibri" charset="0"/>
              </a:rPr>
              <a:t>Spatial Data</a:t>
            </a:r>
          </a:p>
          <a:p>
            <a:pPr lvl="1" eaLnBrk="1" hangingPunct="1">
              <a:lnSpc>
                <a:spcPct val="80000"/>
              </a:lnSpc>
              <a:spcBef>
                <a:spcPts val="500"/>
              </a:spcBef>
              <a:buFont typeface="Arial" charset="0"/>
              <a:buChar char="–"/>
            </a:pPr>
            <a:r>
              <a:rPr lang="en-GB" altLang="en-US" sz="2000" dirty="0">
                <a:latin typeface="Calibri" charset="0"/>
              </a:rPr>
              <a:t>Graph Data</a:t>
            </a:r>
          </a:p>
          <a:p>
            <a:pPr lvl="1" eaLnBrk="1" hangingPunct="1">
              <a:lnSpc>
                <a:spcPct val="80000"/>
              </a:lnSpc>
              <a:spcBef>
                <a:spcPts val="500"/>
              </a:spcBef>
              <a:buFont typeface="Arial" charset="0"/>
              <a:buChar char="–"/>
            </a:pPr>
            <a:endParaRPr lang="en-GB" altLang="en-US" sz="2000" dirty="0">
              <a:latin typeface="Calibri" charset="0"/>
            </a:endParaRPr>
          </a:p>
          <a:p>
            <a:pPr eaLnBrk="1" hangingPunct="1">
              <a:spcBef>
                <a:spcPct val="20000"/>
              </a:spcBef>
              <a:buFont typeface="Arial" charset="0"/>
              <a:buChar char="•"/>
            </a:pPr>
            <a:r>
              <a:rPr lang="en-US" altLang="en-US" sz="2400" dirty="0">
                <a:latin typeface="Calibri" charset="0"/>
              </a:rPr>
              <a:t>The individual instances within a collective anomaly are not anomalous by themselves</a:t>
            </a:r>
          </a:p>
        </p:txBody>
      </p:sp>
      <p:grpSp>
        <p:nvGrpSpPr>
          <p:cNvPr id="2" name="Group 1"/>
          <p:cNvGrpSpPr/>
          <p:nvPr/>
        </p:nvGrpSpPr>
        <p:grpSpPr>
          <a:xfrm>
            <a:off x="1905000" y="4631224"/>
            <a:ext cx="8077200" cy="2022475"/>
            <a:chOff x="381000" y="4259263"/>
            <a:chExt cx="8077200" cy="2022475"/>
          </a:xfrm>
        </p:grpSpPr>
        <p:pic>
          <p:nvPicPr>
            <p:cNvPr id="153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411663"/>
              <a:ext cx="8077200" cy="171291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Oval 5"/>
            <p:cNvSpPr>
              <a:spLocks noChangeArrowheads="1"/>
            </p:cNvSpPr>
            <p:nvPr/>
          </p:nvSpPr>
          <p:spPr bwMode="auto">
            <a:xfrm>
              <a:off x="4419600" y="4259263"/>
              <a:ext cx="1600200" cy="1371600"/>
            </a:xfrm>
            <a:prstGeom prst="ellipse">
              <a:avLst/>
            </a:prstGeom>
            <a:noFill/>
            <a:ln w="25400">
              <a:solidFill>
                <a:schemeClr val="tx1"/>
              </a:solidFill>
              <a:prstDash val="dash"/>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1" name="Line 6"/>
            <p:cNvSpPr>
              <a:spLocks noChangeShapeType="1"/>
            </p:cNvSpPr>
            <p:nvPr/>
          </p:nvSpPr>
          <p:spPr bwMode="auto">
            <a:xfrm flipV="1">
              <a:off x="4419600" y="5707063"/>
              <a:ext cx="381000" cy="266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12" name="Text Box 7"/>
            <p:cNvSpPr txBox="1">
              <a:spLocks noChangeArrowheads="1"/>
            </p:cNvSpPr>
            <p:nvPr/>
          </p:nvSpPr>
          <p:spPr bwMode="auto">
            <a:xfrm>
              <a:off x="2895600" y="5967413"/>
              <a:ext cx="2438400" cy="3143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altLang="en-US" sz="1400" b="1" dirty="0"/>
                <a:t>Anomalous Subsequence</a:t>
              </a:r>
            </a:p>
          </p:txBody>
        </p:sp>
      </p:grpSp>
      <p:grpSp>
        <p:nvGrpSpPr>
          <p:cNvPr id="13" name="Group 12"/>
          <p:cNvGrpSpPr/>
          <p:nvPr/>
        </p:nvGrpSpPr>
        <p:grpSpPr>
          <a:xfrm>
            <a:off x="419100" y="4760577"/>
            <a:ext cx="8077200" cy="2022475"/>
            <a:chOff x="381000" y="4259263"/>
            <a:chExt cx="8077200" cy="2022475"/>
          </a:xfrm>
        </p:grpSpPr>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411663"/>
              <a:ext cx="8077200" cy="171291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 name="Oval 5"/>
            <p:cNvSpPr>
              <a:spLocks noChangeArrowheads="1"/>
            </p:cNvSpPr>
            <p:nvPr/>
          </p:nvSpPr>
          <p:spPr bwMode="auto">
            <a:xfrm>
              <a:off x="4419600" y="4259263"/>
              <a:ext cx="1600200" cy="1371600"/>
            </a:xfrm>
            <a:prstGeom prst="ellipse">
              <a:avLst/>
            </a:prstGeom>
            <a:noFill/>
            <a:ln w="25400">
              <a:solidFill>
                <a:schemeClr val="tx1"/>
              </a:solidFill>
              <a:prstDash val="dash"/>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en-US" altLang="en-US" dirty="0"/>
            </a:p>
          </p:txBody>
        </p:sp>
        <p:sp>
          <p:nvSpPr>
            <p:cNvPr id="16" name="Line 6"/>
            <p:cNvSpPr>
              <a:spLocks noChangeShapeType="1"/>
            </p:cNvSpPr>
            <p:nvPr/>
          </p:nvSpPr>
          <p:spPr bwMode="auto">
            <a:xfrm flipV="1">
              <a:off x="4419600" y="5707063"/>
              <a:ext cx="381000" cy="266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17" name="Text Box 7"/>
            <p:cNvSpPr txBox="1">
              <a:spLocks noChangeArrowheads="1"/>
            </p:cNvSpPr>
            <p:nvPr/>
          </p:nvSpPr>
          <p:spPr bwMode="auto">
            <a:xfrm>
              <a:off x="2895600" y="5967413"/>
              <a:ext cx="2438400" cy="3143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altLang="en-US" sz="1400" b="1" dirty="0"/>
                <a:t>Anomalous Subsequence</a:t>
              </a:r>
            </a:p>
          </p:txBody>
        </p:sp>
      </p:grpSp>
    </p:spTree>
    <p:extLst>
      <p:ext uri="{BB962C8B-B14F-4D97-AF65-F5344CB8AC3E}">
        <p14:creationId xmlns:p14="http://schemas.microsoft.com/office/powerpoint/2010/main" val="17825367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idx="4294967295"/>
          </p:nvPr>
        </p:nvSpPr>
        <p:spPr>
          <a:xfrm>
            <a:off x="3390900" y="124460"/>
            <a:ext cx="5410200" cy="978626"/>
          </a:xfrm>
          <a:ln/>
        </p:spPr>
        <p:txBody>
          <a:bodyPr>
            <a:normAutofit fontScale="90000"/>
          </a:bodyPr>
          <a:lstStyle/>
          <a:p>
            <a:pPr algn="ct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a:t>Key </a:t>
            </a:r>
            <a:r>
              <a:rPr lang="en-GB" altLang="en-US" dirty="0" smtClean="0"/>
              <a:t>Challenges </a:t>
            </a:r>
            <a:br>
              <a:rPr lang="en-GB" altLang="en-US" dirty="0" smtClean="0"/>
            </a:br>
            <a:r>
              <a:rPr lang="en-GB" altLang="en-US" sz="3100" dirty="0"/>
              <a:t>for Anomaly Detection Algorithms</a:t>
            </a:r>
            <a:endParaRPr lang="en-GB" altLang="en-US" dirty="0"/>
          </a:p>
        </p:txBody>
      </p:sp>
      <p:sp>
        <p:nvSpPr>
          <p:cNvPr id="11266" name="Rectangle 2"/>
          <p:cNvSpPr>
            <a:spLocks noGrp="1" noChangeArrowheads="1"/>
          </p:cNvSpPr>
          <p:nvPr>
            <p:ph type="body" idx="4294967295"/>
          </p:nvPr>
        </p:nvSpPr>
        <p:spPr>
          <a:xfrm>
            <a:off x="571500" y="1451027"/>
            <a:ext cx="8686800" cy="5406973"/>
          </a:xfrm>
          <a:ln/>
        </p:spPr>
        <p:txBody>
          <a:bodyPr>
            <a:normAutofit lnSpcReduction="10000"/>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Defining a representative normal region is challenging</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dirty="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The boundary between normal and outlying behaviour is often not precise</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dirty="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The exact notion of an outlier is different for different application domains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dirty="0"/>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Availability of labelled data for training/validation (unsupervised learning)</a:t>
            </a:r>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dirty="0"/>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Malicious adversaries</a:t>
            </a:r>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dirty="0"/>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Data is very noisy</a:t>
            </a:r>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dirty="0"/>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False positive/negatives</a:t>
            </a:r>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1800" dirty="0"/>
          </a:p>
          <a:p>
            <a:pPr>
              <a:lnSpc>
                <a:spcPct val="10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a:t>Normal behaviour keeps evolving</a:t>
            </a:r>
          </a:p>
        </p:txBody>
      </p:sp>
    </p:spTree>
    <p:extLst>
      <p:ext uri="{BB962C8B-B14F-4D97-AF65-F5344CB8AC3E}">
        <p14:creationId xmlns:p14="http://schemas.microsoft.com/office/powerpoint/2010/main" val="16977941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1575" y="136525"/>
            <a:ext cx="2228850" cy="1044575"/>
          </a:xfrm>
        </p:spPr>
        <p:txBody>
          <a:bodyPr/>
          <a:lstStyle/>
          <a:p>
            <a:r>
              <a:rPr lang="en-US" sz="4800" dirty="0" smtClean="0"/>
              <a:t>Agenda</a:t>
            </a:r>
            <a:endParaRPr lang="en-US" dirty="0"/>
          </a:p>
        </p:txBody>
      </p:sp>
      <p:sp>
        <p:nvSpPr>
          <p:cNvPr id="3" name="Content Placeholder 2"/>
          <p:cNvSpPr>
            <a:spLocks noGrp="1"/>
          </p:cNvSpPr>
          <p:nvPr>
            <p:ph idx="1"/>
          </p:nvPr>
        </p:nvSpPr>
        <p:spPr>
          <a:xfrm>
            <a:off x="838200" y="1404938"/>
            <a:ext cx="10515600" cy="5064369"/>
          </a:xfrm>
        </p:spPr>
        <p:txBody>
          <a:bodyPr>
            <a:normAutofit fontScale="92500" lnSpcReduction="10000"/>
          </a:bodyPr>
          <a:lstStyle/>
          <a:p>
            <a:r>
              <a:rPr lang="en-US" sz="2400" dirty="0" smtClean="0">
                <a:solidFill>
                  <a:schemeClr val="bg1">
                    <a:lumMod val="65000"/>
                  </a:schemeClr>
                </a:solidFill>
              </a:rPr>
              <a:t>Macro Trends Circa 2012:  Seeing The Past, Present and Future</a:t>
            </a:r>
          </a:p>
          <a:p>
            <a:endParaRPr lang="en-US" sz="2400" dirty="0" smtClean="0"/>
          </a:p>
          <a:p>
            <a:r>
              <a:rPr lang="en-US" sz="2400" dirty="0" smtClean="0">
                <a:solidFill>
                  <a:schemeClr val="bg1">
                    <a:lumMod val="65000"/>
                  </a:schemeClr>
                </a:solidFill>
              </a:rPr>
              <a:t>What is Machine Learning?</a:t>
            </a:r>
          </a:p>
          <a:p>
            <a:endParaRPr lang="en-US" sz="2400" dirty="0"/>
          </a:p>
          <a:p>
            <a:r>
              <a:rPr lang="en-US" sz="2400" dirty="0" smtClean="0">
                <a:solidFill>
                  <a:schemeClr val="bg1">
                    <a:lumMod val="65000"/>
                  </a:schemeClr>
                </a:solidFill>
              </a:rPr>
              <a:t>Machine Learning, Anomaly Detection and Cybersecurity</a:t>
            </a:r>
          </a:p>
          <a:p>
            <a:pPr lvl="1"/>
            <a:endParaRPr lang="en-US" dirty="0"/>
          </a:p>
          <a:p>
            <a:r>
              <a:rPr lang="en-US" sz="2400" dirty="0"/>
              <a:t>CTO’s Office </a:t>
            </a:r>
            <a:r>
              <a:rPr lang="en-US" sz="2400" dirty="0" smtClean="0"/>
              <a:t>Machine Learning Initiatives</a:t>
            </a:r>
          </a:p>
          <a:p>
            <a:endParaRPr lang="en-US" sz="2400" dirty="0" smtClean="0"/>
          </a:p>
          <a:p>
            <a:r>
              <a:rPr lang="en-US" sz="2400" dirty="0" smtClean="0"/>
              <a:t>Industry Cybersecurity Landscape</a:t>
            </a:r>
          </a:p>
          <a:p>
            <a:endParaRPr lang="en-US" sz="2400" dirty="0" smtClean="0"/>
          </a:p>
          <a:p>
            <a:r>
              <a:rPr lang="en-US" sz="2400" dirty="0" smtClean="0"/>
              <a:t>Summary</a:t>
            </a:r>
            <a:endParaRPr lang="en-US" sz="2400" dirty="0"/>
          </a:p>
          <a:p>
            <a:pPr marL="0" indent="0">
              <a:buNone/>
            </a:pPr>
            <a:endParaRPr lang="en-US" sz="2400" dirty="0" smtClean="0"/>
          </a:p>
          <a:p>
            <a:r>
              <a:rPr lang="en-US" sz="2400" dirty="0" smtClean="0"/>
              <a:t>Q&amp;A</a:t>
            </a:r>
            <a:endParaRPr lang="en-US" sz="2400" dirty="0"/>
          </a:p>
        </p:txBody>
      </p:sp>
    </p:spTree>
    <p:extLst>
      <p:ext uri="{BB962C8B-B14F-4D97-AF65-F5344CB8AC3E}">
        <p14:creationId xmlns:p14="http://schemas.microsoft.com/office/powerpoint/2010/main" val="14728506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95349"/>
          </a:xfrm>
        </p:spPr>
        <p:txBody>
          <a:bodyPr>
            <a:normAutofit/>
          </a:bodyPr>
          <a:lstStyle/>
          <a:p>
            <a:r>
              <a:rPr lang="en-US" sz="4800" dirty="0"/>
              <a:t>CTO’s Office Machine Learning </a:t>
            </a:r>
            <a:r>
              <a:rPr lang="en-US" sz="4800" dirty="0" smtClean="0"/>
              <a:t>Initiatives</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786" y="1354441"/>
            <a:ext cx="2755018" cy="1953188"/>
          </a:xfrm>
          <a:prstGeom prst="rect">
            <a:avLst/>
          </a:prstGeom>
        </p:spPr>
        <p:style>
          <a:lnRef idx="2">
            <a:schemeClr val="dk1"/>
          </a:lnRef>
          <a:fillRef idx="1">
            <a:schemeClr val="lt1"/>
          </a:fillRef>
          <a:effectRef idx="0">
            <a:schemeClr val="dk1"/>
          </a:effectRef>
          <a:fontRef idx="minor">
            <a:schemeClr val="dk1"/>
          </a:fontRef>
        </p:style>
      </p:pic>
      <p:sp>
        <p:nvSpPr>
          <p:cNvPr id="6" name="TextBox 5"/>
          <p:cNvSpPr txBox="1"/>
          <p:nvPr/>
        </p:nvSpPr>
        <p:spPr>
          <a:xfrm>
            <a:off x="8013480" y="3404741"/>
            <a:ext cx="2629631" cy="369332"/>
          </a:xfrm>
          <a:prstGeom prst="rect">
            <a:avLst/>
          </a:prstGeom>
          <a:noFill/>
        </p:spPr>
        <p:txBody>
          <a:bodyPr wrap="none" rtlCol="0">
            <a:spAutoFit/>
          </a:bodyPr>
          <a:lstStyle/>
          <a:p>
            <a:r>
              <a:rPr lang="en-US" dirty="0" smtClean="0"/>
              <a:t>Looking for a needle here </a:t>
            </a:r>
            <a:endParaRPr lang="en-US" dirty="0"/>
          </a:p>
        </p:txBody>
      </p:sp>
      <p:sp>
        <p:nvSpPr>
          <p:cNvPr id="7" name="Content Placeholder 2"/>
          <p:cNvSpPr txBox="1">
            <a:spLocks/>
          </p:cNvSpPr>
          <p:nvPr/>
        </p:nvSpPr>
        <p:spPr>
          <a:xfrm>
            <a:off x="398217" y="1085850"/>
            <a:ext cx="10515600" cy="577215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500" dirty="0" smtClean="0"/>
              <a:t>Small Machine Learning team in the CTO’s Office</a:t>
            </a:r>
          </a:p>
          <a:p>
            <a:endParaRPr lang="en-US" sz="2500" dirty="0" smtClean="0"/>
          </a:p>
          <a:p>
            <a:r>
              <a:rPr lang="en-US" sz="2500" dirty="0" smtClean="0"/>
              <a:t>Cybersecurity/Anomaly Detection</a:t>
            </a:r>
          </a:p>
          <a:p>
            <a:pPr lvl="1"/>
            <a:r>
              <a:rPr lang="en-US" sz="2200" dirty="0" smtClean="0"/>
              <a:t>Initial focus on Federal Customers/Cybersecurity</a:t>
            </a:r>
          </a:p>
          <a:p>
            <a:pPr lvl="1"/>
            <a:r>
              <a:rPr lang="en-US" sz="2200" dirty="0" smtClean="0"/>
              <a:t>Secure Load Balancing,</a:t>
            </a:r>
            <a:r>
              <a:rPr lang="is-IS" sz="2200" dirty="0" smtClean="0"/>
              <a:t>…</a:t>
            </a:r>
            <a:endParaRPr lang="en-US" sz="2200" dirty="0" smtClean="0"/>
          </a:p>
          <a:p>
            <a:endParaRPr lang="en-US" sz="2500" dirty="0" smtClean="0"/>
          </a:p>
          <a:p>
            <a:r>
              <a:rPr lang="en-US" sz="2500" dirty="0" smtClean="0"/>
              <a:t>“Intelligence Engine” for SDN and NFV DevOPs applications</a:t>
            </a:r>
          </a:p>
          <a:p>
            <a:pPr lvl="1"/>
            <a:r>
              <a:rPr lang="en-US" sz="2200" dirty="0" smtClean="0"/>
              <a:t>False Positive Mitigation (statistical noise reduction, reputation, </a:t>
            </a:r>
            <a:r>
              <a:rPr lang="is-IS" sz="2200" dirty="0" smtClean="0"/>
              <a:t>…)</a:t>
            </a:r>
            <a:endParaRPr lang="en-US" sz="2200" dirty="0" smtClean="0"/>
          </a:p>
          <a:p>
            <a:pPr lvl="1"/>
            <a:r>
              <a:rPr lang="en-US" sz="2200" dirty="0" smtClean="0"/>
              <a:t>NFV Predictor/Orchestration/VSAM</a:t>
            </a:r>
          </a:p>
          <a:p>
            <a:pPr lvl="1"/>
            <a:r>
              <a:rPr lang="en-US" sz="2200" dirty="0" smtClean="0"/>
              <a:t>Controller path optimization (and other) applications</a:t>
            </a:r>
          </a:p>
          <a:p>
            <a:endParaRPr lang="en-US" sz="2500" dirty="0" smtClean="0"/>
          </a:p>
          <a:p>
            <a:r>
              <a:rPr lang="en-US" sz="2500" dirty="0" smtClean="0"/>
              <a:t>vEPC applications</a:t>
            </a:r>
          </a:p>
          <a:p>
            <a:endParaRPr lang="en-US" sz="2500" dirty="0" smtClean="0"/>
          </a:p>
          <a:p>
            <a:r>
              <a:rPr lang="en-US" sz="2500" dirty="0" smtClean="0"/>
              <a:t>Internally facing applications</a:t>
            </a:r>
          </a:p>
          <a:p>
            <a:pPr lvl="1"/>
            <a:r>
              <a:rPr lang="en-US" sz="2200" dirty="0" smtClean="0"/>
              <a:t>Brocade Service Vision</a:t>
            </a:r>
          </a:p>
          <a:p>
            <a:pPr lvl="1"/>
            <a:r>
              <a:rPr lang="en-US" sz="2200" dirty="0" smtClean="0"/>
              <a:t>Manufacturing</a:t>
            </a:r>
          </a:p>
          <a:p>
            <a:pPr marL="0" indent="0">
              <a:buFont typeface="Arial"/>
              <a:buNone/>
            </a:pPr>
            <a:endParaRPr lang="en-US" sz="2500" dirty="0" smtClean="0"/>
          </a:p>
          <a:p>
            <a:r>
              <a:rPr lang="en-US" sz="2500" dirty="0" smtClean="0"/>
              <a:t>Pioneering Machine Learning for Networking (and CSNSE in general)</a:t>
            </a:r>
          </a:p>
          <a:p>
            <a:endParaRPr lang="en-US" dirty="0" smtClean="0"/>
          </a:p>
          <a:p>
            <a:pPr marL="0" indent="0">
              <a:buFont typeface="Arial"/>
              <a:buNone/>
            </a:pPr>
            <a:endParaRPr lang="en-US" dirty="0" smtClean="0"/>
          </a:p>
        </p:txBody>
      </p:sp>
    </p:spTree>
    <p:extLst>
      <p:ext uri="{BB962C8B-B14F-4D97-AF65-F5344CB8AC3E}">
        <p14:creationId xmlns:p14="http://schemas.microsoft.com/office/powerpoint/2010/main" val="19733337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447" y="145745"/>
            <a:ext cx="10621107" cy="1014839"/>
          </a:xfrm>
        </p:spPr>
        <p:txBody>
          <a:bodyPr>
            <a:normAutofit/>
          </a:bodyPr>
          <a:lstStyle/>
          <a:p>
            <a:r>
              <a:rPr lang="en-US" dirty="0" smtClean="0"/>
              <a:t>How We View the Network Intelligence Stack</a:t>
            </a:r>
            <a:endParaRPr lang="en-US" dirty="0"/>
          </a:p>
        </p:txBody>
      </p:sp>
      <p:pic>
        <p:nvPicPr>
          <p:cNvPr id="4" name="Picture 3" descr="fp_st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568" y="1336430"/>
            <a:ext cx="8436864" cy="5260848"/>
          </a:xfrm>
          <a:prstGeom prst="rect">
            <a:avLst/>
          </a:prstGeom>
        </p:spPr>
      </p:pic>
      <p:sp>
        <p:nvSpPr>
          <p:cNvPr id="3" name="Rectangle 2"/>
          <p:cNvSpPr/>
          <p:nvPr/>
        </p:nvSpPr>
        <p:spPr>
          <a:xfrm>
            <a:off x="1877568" y="5429250"/>
            <a:ext cx="8276082" cy="533400"/>
          </a:xfrm>
          <a:prstGeom prst="rect">
            <a:avLst/>
          </a:prstGeom>
          <a:solidFill>
            <a:srgbClr val="00B050">
              <a:alpha val="3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877568" y="1336430"/>
            <a:ext cx="8218932" cy="1978270"/>
          </a:xfrm>
          <a:prstGeom prst="rect">
            <a:avLst/>
          </a:prstGeom>
          <a:solidFill>
            <a:srgbClr val="00B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0744200" y="1747157"/>
            <a:ext cx="184731" cy="369332"/>
          </a:xfrm>
          <a:prstGeom prst="rect">
            <a:avLst/>
          </a:prstGeom>
          <a:noFill/>
        </p:spPr>
        <p:txBody>
          <a:bodyPr wrap="none" rtlCol="0">
            <a:spAutoFit/>
          </a:bodyPr>
          <a:lstStyle/>
          <a:p>
            <a:endParaRPr lang="en-US" dirty="0"/>
          </a:p>
        </p:txBody>
      </p:sp>
      <p:sp>
        <p:nvSpPr>
          <p:cNvPr id="7" name="TextBox 6"/>
          <p:cNvSpPr txBox="1"/>
          <p:nvPr/>
        </p:nvSpPr>
        <p:spPr>
          <a:xfrm>
            <a:off x="132785" y="1817734"/>
            <a:ext cx="1715726" cy="1015663"/>
          </a:xfrm>
          <a:prstGeom prst="rect">
            <a:avLst/>
          </a:prstGeom>
          <a:noFill/>
        </p:spPr>
        <p:txBody>
          <a:bodyPr wrap="none" rtlCol="0">
            <a:spAutoFit/>
          </a:bodyPr>
          <a:lstStyle/>
          <a:p>
            <a:r>
              <a:rPr lang="en-US" sz="2000" dirty="0" smtClean="0"/>
              <a:t>Consider:</a:t>
            </a:r>
          </a:p>
          <a:p>
            <a:r>
              <a:rPr lang="en-US" sz="2000" dirty="0" smtClean="0"/>
              <a:t>What needs to</a:t>
            </a:r>
          </a:p>
          <a:p>
            <a:r>
              <a:rPr lang="en-US" sz="2000" dirty="0" smtClean="0"/>
              <a:t>run “on box”?</a:t>
            </a:r>
            <a:endParaRPr lang="en-US" sz="2000" dirty="0"/>
          </a:p>
        </p:txBody>
      </p:sp>
    </p:spTree>
    <p:extLst>
      <p:ext uri="{BB962C8B-B14F-4D97-AF65-F5344CB8AC3E}">
        <p14:creationId xmlns:p14="http://schemas.microsoft.com/office/powerpoint/2010/main" val="75762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435" y="149629"/>
            <a:ext cx="9903130" cy="1143000"/>
          </a:xfrm>
        </p:spPr>
        <p:txBody>
          <a:bodyPr>
            <a:normAutofit/>
          </a:bodyPr>
          <a:lstStyle/>
          <a:p>
            <a:r>
              <a:rPr lang="en-US" dirty="0" smtClean="0"/>
              <a:t>Example: Preprocessing Network Data</a:t>
            </a:r>
            <a:endParaRPr lang="en-US" sz="2800" dirty="0"/>
          </a:p>
        </p:txBody>
      </p:sp>
      <p:sp>
        <p:nvSpPr>
          <p:cNvPr id="7" name="TextBox 6"/>
          <p:cNvSpPr txBox="1"/>
          <p:nvPr/>
        </p:nvSpPr>
        <p:spPr>
          <a:xfrm>
            <a:off x="315978" y="1344885"/>
            <a:ext cx="7046031" cy="1138773"/>
          </a:xfrm>
          <a:prstGeom prst="rect">
            <a:avLst/>
          </a:prstGeom>
          <a:noFill/>
        </p:spPr>
        <p:txBody>
          <a:bodyPr wrap="none" rtlCol="0">
            <a:spAutoFit/>
          </a:bodyPr>
          <a:lstStyle/>
          <a:p>
            <a:pPr marL="457200" indent="-457200">
              <a:buFont typeface="Arial" charset="0"/>
              <a:buChar char="•"/>
            </a:pPr>
            <a:r>
              <a:rPr lang="en-US" sz="2400" dirty="0" smtClean="0"/>
              <a:t>This work occurs at the “Big Data” level of the stack</a:t>
            </a:r>
          </a:p>
          <a:p>
            <a:pPr marL="914400" lvl="1" indent="-457200">
              <a:buFont typeface="Arial" charset="0"/>
              <a:buChar char="•"/>
            </a:pPr>
            <a:r>
              <a:rPr lang="en-US" sz="2000" dirty="0"/>
              <a:t>b</a:t>
            </a:r>
            <a:r>
              <a:rPr lang="en-US" sz="2000" dirty="0" smtClean="0"/>
              <a:t>efore Machine Learning is applied</a:t>
            </a:r>
          </a:p>
          <a:p>
            <a:pPr marL="457200" indent="-457200">
              <a:buFont typeface="Arial" charset="0"/>
              <a:buChar char="•"/>
            </a:pPr>
            <a:r>
              <a:rPr lang="en-US" sz="2400" dirty="0" smtClean="0"/>
              <a:t>Gives us an easier path to “linear seperability”</a:t>
            </a:r>
            <a:endParaRPr lang="en-US" sz="2400" dirty="0"/>
          </a:p>
        </p:txBody>
      </p:sp>
      <p:sp>
        <p:nvSpPr>
          <p:cNvPr id="3" name="Oval 2"/>
          <p:cNvSpPr/>
          <p:nvPr/>
        </p:nvSpPr>
        <p:spPr>
          <a:xfrm>
            <a:off x="9759897" y="4044325"/>
            <a:ext cx="2028092" cy="1839670"/>
          </a:xfrm>
          <a:prstGeom prst="ellipse">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072" y="3319082"/>
            <a:ext cx="3967839" cy="2210976"/>
          </a:xfrm>
          <a:prstGeom prst="rect">
            <a:avLst/>
          </a:prstGeom>
        </p:spPr>
      </p:pic>
      <p:cxnSp>
        <p:nvCxnSpPr>
          <p:cNvPr id="9" name="Straight Connector 8"/>
          <p:cNvCxnSpPr/>
          <p:nvPr/>
        </p:nvCxnSpPr>
        <p:spPr>
          <a:xfrm flipH="1">
            <a:off x="1649627" y="4212563"/>
            <a:ext cx="2934346" cy="1503195"/>
          </a:xfrm>
          <a:prstGeom prst="line">
            <a:avLst/>
          </a:prstGeom>
          <a:ln w="15875">
            <a:solidFill>
              <a:srgbClr val="7030A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44365" y="5732067"/>
            <a:ext cx="2572435" cy="369332"/>
          </a:xfrm>
          <a:prstGeom prst="rect">
            <a:avLst/>
          </a:prstGeom>
          <a:noFill/>
        </p:spPr>
        <p:txBody>
          <a:bodyPr wrap="none" rtlCol="0">
            <a:spAutoFit/>
          </a:bodyPr>
          <a:lstStyle/>
          <a:p>
            <a:r>
              <a:rPr lang="en-US" dirty="0">
                <a:solidFill>
                  <a:srgbClr val="7030A0"/>
                </a:solidFill>
              </a:rPr>
              <a:t>Linear Decision Boundary</a:t>
            </a:r>
          </a:p>
        </p:txBody>
      </p:sp>
      <p:grpSp>
        <p:nvGrpSpPr>
          <p:cNvPr id="18" name="Group 17"/>
          <p:cNvGrpSpPr/>
          <p:nvPr/>
        </p:nvGrpSpPr>
        <p:grpSpPr>
          <a:xfrm>
            <a:off x="4583973" y="1318637"/>
            <a:ext cx="7114961" cy="5408183"/>
            <a:chOff x="4789437" y="1372378"/>
            <a:chExt cx="7114961" cy="540818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412" y="1372378"/>
              <a:ext cx="5192986" cy="4946464"/>
            </a:xfrm>
            <a:prstGeom prst="rect">
              <a:avLst/>
            </a:prstGeom>
            <a:ln>
              <a:noFill/>
            </a:ln>
          </p:spPr>
        </p:pic>
        <p:sp>
          <p:nvSpPr>
            <p:cNvPr id="17" name="TextBox 16"/>
            <p:cNvSpPr txBox="1"/>
            <p:nvPr/>
          </p:nvSpPr>
          <p:spPr>
            <a:xfrm>
              <a:off x="4789437" y="6041897"/>
              <a:ext cx="5079211" cy="738664"/>
            </a:xfrm>
            <a:prstGeom prst="rect">
              <a:avLst/>
            </a:prstGeom>
            <a:noFill/>
          </p:spPr>
          <p:txBody>
            <a:bodyPr wrap="none" rtlCol="0">
              <a:spAutoFit/>
            </a:bodyPr>
            <a:lstStyle/>
            <a:p>
              <a:r>
                <a:rPr lang="en-US" sz="2400" dirty="0"/>
                <a:t>Generalization Graph</a:t>
              </a:r>
              <a:r>
                <a:rPr lang="en-US" sz="2000" dirty="0"/>
                <a:t/>
              </a:r>
              <a:br>
                <a:rPr lang="en-US" sz="2000" dirty="0"/>
              </a:br>
              <a:r>
                <a:rPr lang="en-US" dirty="0"/>
                <a:t>Radial Nested Block State Model with Edge Bundling</a:t>
              </a:r>
            </a:p>
          </p:txBody>
        </p:sp>
      </p:grpSp>
    </p:spTree>
    <p:extLst>
      <p:ext uri="{BB962C8B-B14F-4D97-AF65-F5344CB8AC3E}">
        <p14:creationId xmlns:p14="http://schemas.microsoft.com/office/powerpoint/2010/main" val="181543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19949"/>
            <a:ext cx="11201400" cy="1325563"/>
          </a:xfrm>
        </p:spPr>
        <p:txBody>
          <a:bodyPr>
            <a:normAutofit fontScale="90000"/>
          </a:bodyPr>
          <a:lstStyle/>
          <a:p>
            <a:pPr algn="ctr">
              <a:tabLst>
                <a:tab pos="2452688" algn="l"/>
              </a:tabLst>
            </a:pPr>
            <a:r>
              <a:rPr lang="en-US" sz="4800" dirty="0" smtClean="0"/>
              <a:t>Example: Visualizing Anomaly Detection Efficiency</a:t>
            </a:r>
            <a:br>
              <a:rPr lang="en-US" sz="4800" dirty="0" smtClean="0"/>
            </a:br>
            <a:r>
              <a:rPr lang="en-US" sz="4000" dirty="0" smtClean="0"/>
              <a:t>Confusion Matrix</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609" y="1649552"/>
            <a:ext cx="8466783" cy="461824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0" y="2057631"/>
            <a:ext cx="5080000" cy="3175000"/>
          </a:xfrm>
          <a:prstGeom prst="rect">
            <a:avLst/>
          </a:prstGeom>
          <a:ln>
            <a:solidFill>
              <a:schemeClr val="tx1"/>
            </a:solidFill>
          </a:ln>
        </p:spPr>
      </p:pic>
      <p:sp>
        <p:nvSpPr>
          <p:cNvPr id="7" name="TextBox 6"/>
          <p:cNvSpPr txBox="1"/>
          <p:nvPr/>
        </p:nvSpPr>
        <p:spPr>
          <a:xfrm>
            <a:off x="3425814" y="6313120"/>
            <a:ext cx="5340373" cy="523220"/>
          </a:xfrm>
          <a:prstGeom prst="rect">
            <a:avLst/>
          </a:prstGeom>
          <a:noFill/>
        </p:spPr>
        <p:txBody>
          <a:bodyPr wrap="none" rtlCol="0">
            <a:spAutoFit/>
          </a:bodyPr>
          <a:lstStyle/>
          <a:p>
            <a:pPr defTabSz="914377"/>
            <a:r>
              <a:rPr lang="en-US" sz="2800" dirty="0">
                <a:solidFill>
                  <a:prstClr val="black"/>
                </a:solidFill>
              </a:rPr>
              <a:t>Briefly: What is a confusion matrix?</a:t>
            </a:r>
          </a:p>
        </p:txBody>
      </p:sp>
    </p:spTree>
    <p:extLst>
      <p:ext uri="{BB962C8B-B14F-4D97-AF65-F5344CB8AC3E}">
        <p14:creationId xmlns:p14="http://schemas.microsoft.com/office/powerpoint/2010/main" val="101002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2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5878" y="147841"/>
            <a:ext cx="8900244" cy="1098806"/>
          </a:xfrm>
        </p:spPr>
        <p:txBody>
          <a:bodyPr>
            <a:noAutofit/>
          </a:bodyPr>
          <a:lstStyle/>
          <a:p>
            <a:pPr algn="ctr"/>
            <a:r>
              <a:rPr lang="en-US" dirty="0" smtClean="0"/>
              <a:t>Brocade Network Machine Learning </a:t>
            </a:r>
            <a:br>
              <a:rPr lang="en-US" dirty="0" smtClean="0"/>
            </a:br>
            <a:r>
              <a:rPr lang="en-US" dirty="0" smtClean="0"/>
              <a:t>Workflow Schematic</a:t>
            </a:r>
            <a:endParaRPr lang="en-US" dirty="0"/>
          </a:p>
        </p:txBody>
      </p:sp>
      <p:cxnSp>
        <p:nvCxnSpPr>
          <p:cNvPr id="62" name="Straight Arrow Connector 61"/>
          <p:cNvCxnSpPr/>
          <p:nvPr/>
        </p:nvCxnSpPr>
        <p:spPr>
          <a:xfrm flipH="1">
            <a:off x="6098727" y="5665797"/>
            <a:ext cx="2409266" cy="17585"/>
          </a:xfrm>
          <a:prstGeom prst="straightConnector1">
            <a:avLst/>
          </a:prstGeom>
          <a:ln w="317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1503387" y="2094347"/>
            <a:ext cx="9317528" cy="4497124"/>
            <a:chOff x="1080841" y="2059709"/>
            <a:chExt cx="9317528" cy="4497124"/>
          </a:xfrm>
        </p:grpSpPr>
        <p:sp>
          <p:nvSpPr>
            <p:cNvPr id="67" name="Oval 66"/>
            <p:cNvSpPr/>
            <p:nvPr/>
          </p:nvSpPr>
          <p:spPr>
            <a:xfrm>
              <a:off x="8370277" y="4508226"/>
              <a:ext cx="2028092" cy="2048607"/>
            </a:xfrm>
            <a:prstGeom prst="ellipse">
              <a:avLst/>
            </a:prstGeom>
            <a:blipFill>
              <a:blip r:embed="rId4">
                <a:alphaModFix amt="54000"/>
              </a:blip>
              <a:stretch>
                <a:fillRect/>
              </a:stretch>
            </a:bli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oup 67"/>
            <p:cNvGrpSpPr/>
            <p:nvPr/>
          </p:nvGrpSpPr>
          <p:grpSpPr>
            <a:xfrm>
              <a:off x="1080841" y="2233245"/>
              <a:ext cx="2059082" cy="1896991"/>
              <a:chOff x="1466201" y="1886705"/>
              <a:chExt cx="2232430" cy="2142736"/>
            </a:xfrm>
          </p:grpSpPr>
          <p:sp>
            <p:nvSpPr>
              <p:cNvPr id="78" name="Oval 77"/>
              <p:cNvSpPr/>
              <p:nvPr/>
            </p:nvSpPr>
            <p:spPr>
              <a:xfrm>
                <a:off x="1466201" y="1886705"/>
                <a:ext cx="2232430" cy="21427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p:cNvSpPr txBox="1"/>
              <p:nvPr/>
            </p:nvSpPr>
            <p:spPr>
              <a:xfrm>
                <a:off x="1693591" y="2314798"/>
                <a:ext cx="1777650" cy="1355825"/>
              </a:xfrm>
              <a:prstGeom prst="rect">
                <a:avLst/>
              </a:prstGeom>
              <a:noFill/>
            </p:spPr>
            <p:txBody>
              <a:bodyPr wrap="none" rtlCol="0">
                <a:spAutoFit/>
              </a:bodyPr>
              <a:lstStyle/>
              <a:p>
                <a:pPr algn="ctr"/>
                <a:r>
                  <a:rPr lang="en-US" b="1" dirty="0" smtClean="0"/>
                  <a:t>Data Collection</a:t>
                </a:r>
              </a:p>
              <a:p>
                <a:pPr algn="ctr"/>
                <a:r>
                  <a:rPr lang="en-US" b="1" dirty="0" smtClean="0"/>
                  <a:t>Cleaning</a:t>
                </a:r>
              </a:p>
              <a:p>
                <a:pPr algn="ctr"/>
                <a:r>
                  <a:rPr lang="en-US" b="1" dirty="0" smtClean="0"/>
                  <a:t>Storage</a:t>
                </a:r>
              </a:p>
              <a:p>
                <a:pPr algn="ctr"/>
                <a:r>
                  <a:rPr lang="en-US" b="1" dirty="0" smtClean="0"/>
                  <a:t>(Flow, PCAP, </a:t>
                </a:r>
                <a:r>
                  <a:rPr lang="is-IS" b="1" dirty="0" smtClean="0"/>
                  <a:t>…)</a:t>
                </a:r>
                <a:endParaRPr lang="en-US" b="1" dirty="0"/>
              </a:p>
            </p:txBody>
          </p:sp>
        </p:grpSp>
        <p:grpSp>
          <p:nvGrpSpPr>
            <p:cNvPr id="69" name="Group 68"/>
            <p:cNvGrpSpPr/>
            <p:nvPr/>
          </p:nvGrpSpPr>
          <p:grpSpPr>
            <a:xfrm>
              <a:off x="3407160" y="4486305"/>
              <a:ext cx="2107473" cy="2070528"/>
              <a:chOff x="1383323" y="4185628"/>
              <a:chExt cx="2450123" cy="2338754"/>
            </a:xfrm>
          </p:grpSpPr>
          <p:sp>
            <p:nvSpPr>
              <p:cNvPr id="76" name="Oval 75"/>
              <p:cNvSpPr/>
              <p:nvPr/>
            </p:nvSpPr>
            <p:spPr>
              <a:xfrm>
                <a:off x="1383323" y="4185628"/>
                <a:ext cx="2450123" cy="233875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p:cNvSpPr txBox="1"/>
              <p:nvPr/>
            </p:nvSpPr>
            <p:spPr>
              <a:xfrm>
                <a:off x="1529564" y="5031839"/>
                <a:ext cx="2157640" cy="730060"/>
              </a:xfrm>
              <a:prstGeom prst="rect">
                <a:avLst/>
              </a:prstGeom>
              <a:noFill/>
            </p:spPr>
            <p:txBody>
              <a:bodyPr wrap="none" rtlCol="0">
                <a:spAutoFit/>
              </a:bodyPr>
              <a:lstStyle/>
              <a:p>
                <a:pPr algn="ctr"/>
                <a:r>
                  <a:rPr lang="en-US" b="1" dirty="0" smtClean="0"/>
                  <a:t>Customer Scoring</a:t>
                </a:r>
              </a:p>
              <a:p>
                <a:pPr algn="ctr"/>
                <a:r>
                  <a:rPr lang="en-US" b="1" dirty="0" smtClean="0"/>
                  <a:t>Other Feedback</a:t>
                </a:r>
                <a:endParaRPr lang="en-US" b="1" dirty="0"/>
              </a:p>
            </p:txBody>
          </p:sp>
        </p:grpSp>
        <p:cxnSp>
          <p:nvCxnSpPr>
            <p:cNvPr id="70" name="Straight Arrow Connector 69"/>
            <p:cNvCxnSpPr/>
            <p:nvPr/>
          </p:nvCxnSpPr>
          <p:spPr>
            <a:xfrm>
              <a:off x="2723634" y="4053903"/>
              <a:ext cx="876807" cy="641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5992886" y="2059709"/>
              <a:ext cx="2162908" cy="2206499"/>
              <a:chOff x="5500517" y="1532171"/>
              <a:chExt cx="2162908" cy="2206499"/>
            </a:xfrm>
          </p:grpSpPr>
          <p:sp>
            <p:nvSpPr>
              <p:cNvPr id="74" name="Oval 73"/>
              <p:cNvSpPr/>
              <p:nvPr/>
            </p:nvSpPr>
            <p:spPr>
              <a:xfrm>
                <a:off x="5500517" y="1532171"/>
                <a:ext cx="2162908" cy="2206499"/>
              </a:xfrm>
              <a:prstGeom prst="ellipse">
                <a:avLst/>
              </a:prstGeom>
              <a:blipFill dpi="0" rotWithShape="1">
                <a:blip r:embed="rId5">
                  <a:alphaModFix amt="54000"/>
                </a:blip>
                <a:srcRect/>
                <a:stretch>
                  <a:fillRect/>
                </a:stretch>
              </a:bli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p:cNvSpPr txBox="1"/>
              <p:nvPr/>
            </p:nvSpPr>
            <p:spPr>
              <a:xfrm>
                <a:off x="5934198" y="2245433"/>
                <a:ext cx="1295547"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2400" b="1" dirty="0" smtClean="0"/>
                  <a:t>Machine</a:t>
                </a:r>
              </a:p>
              <a:p>
                <a:pPr algn="ctr"/>
                <a:r>
                  <a:rPr lang="en-US" sz="2400" b="1" dirty="0" smtClean="0"/>
                  <a:t>Learning</a:t>
                </a:r>
                <a:endParaRPr lang="en-US" sz="2400" b="1" dirty="0"/>
              </a:p>
            </p:txBody>
          </p:sp>
        </p:grpSp>
        <p:cxnSp>
          <p:nvCxnSpPr>
            <p:cNvPr id="72" name="Straight Arrow Connector 71"/>
            <p:cNvCxnSpPr/>
            <p:nvPr/>
          </p:nvCxnSpPr>
          <p:spPr>
            <a:xfrm flipV="1">
              <a:off x="5429186" y="4063016"/>
              <a:ext cx="795004" cy="717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7716891" y="4130237"/>
              <a:ext cx="852733" cy="592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9012021" y="3379362"/>
            <a:ext cx="2570127" cy="1077218"/>
          </a:xfrm>
          <a:prstGeom prst="rect">
            <a:avLst/>
          </a:prstGeom>
          <a:noFill/>
        </p:spPr>
        <p:txBody>
          <a:bodyPr wrap="none" rtlCol="0">
            <a:spAutoFit/>
          </a:bodyPr>
          <a:lstStyle/>
          <a:p>
            <a:r>
              <a:rPr lang="en-US" sz="1600" b="1" dirty="0" smtClean="0"/>
              <a:t>False Positive Reduction</a:t>
            </a:r>
          </a:p>
          <a:p>
            <a:r>
              <a:rPr lang="en-US" sz="1600" b="1" dirty="0"/>
              <a:t> </a:t>
            </a:r>
            <a:r>
              <a:rPr lang="en-US" sz="1600" b="1" dirty="0" smtClean="0"/>
              <a:t> - Statistical Noise Filtering  </a:t>
            </a:r>
          </a:p>
          <a:p>
            <a:r>
              <a:rPr lang="en-US" sz="1600" b="1" dirty="0" smtClean="0"/>
              <a:t>  - White/Black Listing</a:t>
            </a:r>
          </a:p>
          <a:p>
            <a:r>
              <a:rPr lang="en-US" sz="1600" b="1" dirty="0" smtClean="0"/>
              <a:t>  - Reputation</a:t>
            </a:r>
          </a:p>
        </p:txBody>
      </p:sp>
      <p:cxnSp>
        <p:nvCxnSpPr>
          <p:cNvPr id="21" name="Straight Arrow Connector 20"/>
          <p:cNvCxnSpPr/>
          <p:nvPr/>
        </p:nvCxnSpPr>
        <p:spPr>
          <a:xfrm flipH="1">
            <a:off x="3724316" y="3237360"/>
            <a:ext cx="2409266" cy="17585"/>
          </a:xfrm>
          <a:prstGeom prst="straightConnector1">
            <a:avLst/>
          </a:prstGeom>
          <a:ln w="317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6167265" y="1452816"/>
            <a:ext cx="2659241" cy="3014708"/>
            <a:chOff x="6167265" y="1452816"/>
            <a:chExt cx="2659241" cy="3014708"/>
          </a:xfrm>
        </p:grpSpPr>
        <p:sp>
          <p:nvSpPr>
            <p:cNvPr id="3" name="Rectangle 2"/>
            <p:cNvSpPr/>
            <p:nvPr/>
          </p:nvSpPr>
          <p:spPr>
            <a:xfrm>
              <a:off x="6167265" y="1927667"/>
              <a:ext cx="2659241" cy="2539857"/>
            </a:xfrm>
            <a:prstGeom prst="rect">
              <a:avLst/>
            </a:prstGeom>
            <a:solidFill>
              <a:srgbClr val="00B050">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375071" y="1452816"/>
              <a:ext cx="2145587"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Intellectual Property</a:t>
              </a:r>
              <a:endParaRPr lang="en-US" b="1" dirty="0"/>
            </a:p>
          </p:txBody>
        </p:sp>
      </p:grpSp>
    </p:spTree>
    <p:extLst>
      <p:ext uri="{BB962C8B-B14F-4D97-AF65-F5344CB8AC3E}">
        <p14:creationId xmlns:p14="http://schemas.microsoft.com/office/powerpoint/2010/main" val="102657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Title 935"/>
          <p:cNvSpPr>
            <a:spLocks noGrp="1"/>
          </p:cNvSpPr>
          <p:nvPr>
            <p:ph type="title"/>
          </p:nvPr>
        </p:nvSpPr>
        <p:spPr>
          <a:xfrm>
            <a:off x="708720" y="617488"/>
            <a:ext cx="10779515" cy="667875"/>
          </a:xfrm>
        </p:spPr>
        <p:txBody>
          <a:bodyPr/>
          <a:lstStyle/>
          <a:p>
            <a:r>
              <a:rPr lang="en-US" sz="4400" dirty="0" smtClean="0">
                <a:solidFill>
                  <a:srgbClr val="FF0000"/>
                </a:solidFill>
              </a:rPr>
              <a:t>The Evolution of Intelligence</a:t>
            </a:r>
            <a:endParaRPr lang="en-US" sz="4400" dirty="0">
              <a:solidFill>
                <a:srgbClr val="FF0000"/>
              </a:solidFill>
            </a:endParaRPr>
          </a:p>
        </p:txBody>
      </p:sp>
      <p:sp>
        <p:nvSpPr>
          <p:cNvPr id="12" name="Text Placeholder 2"/>
          <p:cNvSpPr>
            <a:spLocks noGrp="1"/>
          </p:cNvSpPr>
          <p:nvPr>
            <p:ph type="body" sz="quarter" idx="10"/>
          </p:nvPr>
        </p:nvSpPr>
        <p:spPr>
          <a:xfrm>
            <a:off x="708720" y="1224414"/>
            <a:ext cx="10779515" cy="480131"/>
          </a:xfrm>
        </p:spPr>
        <p:txBody>
          <a:bodyPr/>
          <a:lstStyle/>
          <a:p>
            <a:r>
              <a:rPr lang="en-US" sz="2800" dirty="0" smtClean="0">
                <a:solidFill>
                  <a:schemeClr val="tx1"/>
                </a:solidFill>
              </a:rPr>
              <a:t>Reptilian Brain to </a:t>
            </a:r>
            <a:r>
              <a:rPr lang="en-US" sz="2800" dirty="0">
                <a:solidFill>
                  <a:schemeClr val="tx1"/>
                </a:solidFill>
              </a:rPr>
              <a:t>N</a:t>
            </a:r>
            <a:r>
              <a:rPr lang="en-US" sz="2800" dirty="0" smtClean="0">
                <a:solidFill>
                  <a:schemeClr val="tx1"/>
                </a:solidFill>
              </a:rPr>
              <a:t>eocortex </a:t>
            </a:r>
            <a:r>
              <a:rPr lang="en-US" sz="2800" dirty="0" smtClean="0">
                <a:solidFill>
                  <a:schemeClr val="tx1"/>
                </a:solidFill>
                <a:sym typeface="Wingdings"/>
              </a:rPr>
              <a:t> </a:t>
            </a:r>
            <a:r>
              <a:rPr lang="en-US" sz="2800" dirty="0" smtClean="0">
                <a:solidFill>
                  <a:schemeClr val="tx1"/>
                </a:solidFill>
              </a:rPr>
              <a:t>Hardware to Software</a:t>
            </a:r>
            <a:endParaRPr lang="en-US" sz="2800" dirty="0">
              <a:solidFill>
                <a:schemeClr val="tx1"/>
              </a:solidFill>
            </a:endParaRPr>
          </a:p>
        </p:txBody>
      </p:sp>
      <p:sp>
        <p:nvSpPr>
          <p:cNvPr id="23" name="Rectangle 22"/>
          <p:cNvSpPr/>
          <p:nvPr/>
        </p:nvSpPr>
        <p:spPr>
          <a:xfrm>
            <a:off x="6235435" y="2046567"/>
            <a:ext cx="5252759" cy="832101"/>
          </a:xfrm>
          <a:prstGeom prst="rect">
            <a:avLst/>
          </a:prstGeom>
          <a:gradFill>
            <a:gsLst>
              <a:gs pos="0">
                <a:schemeClr val="bg2">
                  <a:lumMod val="50000"/>
                </a:schemeClr>
              </a:gs>
              <a:gs pos="80000">
                <a:schemeClr val="bg2">
                  <a:lumMod val="75000"/>
                </a:schemeClr>
              </a:gs>
              <a:gs pos="100000">
                <a:schemeClr val="bg2"/>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SOFTWARE</a:t>
            </a:r>
          </a:p>
        </p:txBody>
      </p:sp>
      <p:pic>
        <p:nvPicPr>
          <p:cNvPr id="57351" name="Picture 7" descr="C:\Documents and Settings\ccolgan\Desktop\BROCADE PROJECTS\Sales Leadership Summit_Mid-Year Event\SLS_2012_SF\PRESENTATIONS\04_Dave Meyer\iStock_000021837810Small.jpg"/>
          <p:cNvPicPr>
            <a:picLocks noChangeAspect="1" noChangeArrowheads="1"/>
          </p:cNvPicPr>
          <p:nvPr/>
        </p:nvPicPr>
        <p:blipFill>
          <a:blip r:embed="rId3"/>
          <a:srcRect l="11566" t="5624" b="7567"/>
          <a:stretch>
            <a:fillRect/>
          </a:stretch>
        </p:blipFill>
        <p:spPr bwMode="auto">
          <a:xfrm>
            <a:off x="853021" y="2898507"/>
            <a:ext cx="5203161" cy="2822844"/>
          </a:xfrm>
          <a:prstGeom prst="rect">
            <a:avLst/>
          </a:prstGeom>
          <a:noFill/>
        </p:spPr>
      </p:pic>
      <p:sp>
        <p:nvSpPr>
          <p:cNvPr id="16" name="Rectangle 15"/>
          <p:cNvSpPr/>
          <p:nvPr/>
        </p:nvSpPr>
        <p:spPr>
          <a:xfrm>
            <a:off x="850650" y="2046567"/>
            <a:ext cx="5252759" cy="832101"/>
          </a:xfrm>
          <a:prstGeom prst="rect">
            <a:avLst/>
          </a:prstGeom>
          <a:gradFill>
            <a:gsLst>
              <a:gs pos="0">
                <a:schemeClr val="bg2">
                  <a:lumMod val="50000"/>
                </a:schemeClr>
              </a:gs>
              <a:gs pos="80000">
                <a:schemeClr val="bg2">
                  <a:lumMod val="75000"/>
                </a:schemeClr>
              </a:gs>
              <a:gs pos="100000">
                <a:schemeClr val="bg2"/>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HARDWARE</a:t>
            </a:r>
          </a:p>
        </p:txBody>
      </p:sp>
      <p:sp>
        <p:nvSpPr>
          <p:cNvPr id="3" name="Footer Placeholder 2"/>
          <p:cNvSpPr>
            <a:spLocks noGrp="1"/>
          </p:cNvSpPr>
          <p:nvPr>
            <p:ph type="ftr" sz="quarter" idx="3"/>
          </p:nvPr>
        </p:nvSpPr>
        <p:spPr>
          <a:xfrm>
            <a:off x="123092" y="6590959"/>
            <a:ext cx="5656521" cy="137980"/>
          </a:xfrm>
        </p:spPr>
        <p:txBody>
          <a:bodyPr/>
          <a:lstStyle/>
          <a:p>
            <a:r>
              <a:rPr lang="en-US" b="1" dirty="0" smtClean="0"/>
              <a:t>© 2012 Brocade Communications Systems, Inc. CONFIDENTIAL—For Internal Use Only</a:t>
            </a:r>
            <a:endParaRPr lang="en-US" b="1" dirty="0"/>
          </a:p>
        </p:txBody>
      </p:sp>
      <p:pic>
        <p:nvPicPr>
          <p:cNvPr id="6" name="Picture 5" descr="brai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139" y="2988235"/>
            <a:ext cx="5139763" cy="2808941"/>
          </a:xfrm>
          <a:prstGeom prst="rect">
            <a:avLst/>
          </a:prstGeom>
        </p:spPr>
      </p:pic>
    </p:spTree>
    <p:extLst>
      <p:ext uri="{BB962C8B-B14F-4D97-AF65-F5344CB8AC3E}">
        <p14:creationId xmlns:p14="http://schemas.microsoft.com/office/powerpoint/2010/main" val="44254297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826" y="231775"/>
            <a:ext cx="7372349" cy="1325563"/>
          </a:xfrm>
        </p:spPr>
        <p:txBody>
          <a:bodyPr>
            <a:normAutofit/>
          </a:bodyPr>
          <a:lstStyle/>
          <a:p>
            <a:r>
              <a:rPr lang="en-US" sz="4000" dirty="0" smtClean="0"/>
              <a:t>Other Machine Learning Use Cases</a:t>
            </a:r>
            <a:endParaRPr lang="en-US" dirty="0"/>
          </a:p>
        </p:txBody>
      </p:sp>
      <p:sp>
        <p:nvSpPr>
          <p:cNvPr id="3" name="Content Placeholder 2"/>
          <p:cNvSpPr>
            <a:spLocks noGrp="1"/>
          </p:cNvSpPr>
          <p:nvPr>
            <p:ph idx="1"/>
          </p:nvPr>
        </p:nvSpPr>
        <p:spPr>
          <a:xfrm>
            <a:off x="547687" y="1557338"/>
            <a:ext cx="11096625" cy="5295900"/>
          </a:xfrm>
        </p:spPr>
        <p:txBody>
          <a:bodyPr>
            <a:normAutofit/>
          </a:bodyPr>
          <a:lstStyle/>
          <a:p>
            <a:pPr marL="814776" lvl="2" indent="0">
              <a:buSzPct val="75000"/>
              <a:buNone/>
            </a:pPr>
            <a:endParaRPr lang="en-US" dirty="0" smtClean="0"/>
          </a:p>
          <a:p>
            <a:r>
              <a:rPr lang="en-US" sz="3200" dirty="0" smtClean="0"/>
              <a:t>Tools for the DevOps Environment</a:t>
            </a:r>
          </a:p>
          <a:p>
            <a:pPr lvl="1"/>
            <a:r>
              <a:rPr lang="en-US" dirty="0"/>
              <a:t>Continues to the right on the Automation Continuum </a:t>
            </a:r>
          </a:p>
          <a:p>
            <a:pPr lvl="1"/>
            <a:endParaRPr lang="en-US" dirty="0"/>
          </a:p>
          <a:p>
            <a:r>
              <a:rPr lang="en-US" dirty="0" smtClean="0"/>
              <a:t>Tools for Secure SDN and NFV</a:t>
            </a:r>
          </a:p>
          <a:p>
            <a:pPr lvl="1"/>
            <a:r>
              <a:rPr lang="en-US" dirty="0"/>
              <a:t>e</a:t>
            </a:r>
            <a:r>
              <a:rPr lang="en-US" dirty="0" smtClean="0"/>
              <a:t>.g., Secure load balancing</a:t>
            </a:r>
            <a:endParaRPr lang="en-US" dirty="0"/>
          </a:p>
          <a:p>
            <a:pPr lvl="1"/>
            <a:endParaRPr lang="en-US" dirty="0"/>
          </a:p>
          <a:p>
            <a:r>
              <a:rPr lang="en-US" dirty="0" smtClean="0"/>
              <a:t>Example: Use </a:t>
            </a:r>
            <a:r>
              <a:rPr lang="en-US" i="1" dirty="0" smtClean="0"/>
              <a:t>Frequent Pattern (FP) Mining </a:t>
            </a:r>
            <a:r>
              <a:rPr lang="en-US" dirty="0" smtClean="0"/>
              <a:t>and </a:t>
            </a:r>
            <a:r>
              <a:rPr lang="en-US" i="1" dirty="0" smtClean="0"/>
              <a:t>K-Means </a:t>
            </a:r>
            <a:r>
              <a:rPr lang="en-US" dirty="0" smtClean="0"/>
              <a:t>to gain a deeper understanding of what’s happening in a CSNSE environment</a:t>
            </a:r>
          </a:p>
          <a:p>
            <a:pPr lvl="1"/>
            <a:r>
              <a:rPr lang="en-US" dirty="0" smtClean="0"/>
              <a:t>Build Inferences that haven’t been seen before in the Security and </a:t>
            </a:r>
            <a:r>
              <a:rPr lang="en-US" dirty="0" err="1" smtClean="0"/>
              <a:t>DevOps</a:t>
            </a:r>
            <a:r>
              <a:rPr lang="en-US" dirty="0" smtClean="0"/>
              <a:t> worlds</a:t>
            </a:r>
          </a:p>
        </p:txBody>
      </p:sp>
    </p:spTree>
    <p:extLst>
      <p:ext uri="{BB962C8B-B14F-4D97-AF65-F5344CB8AC3E}">
        <p14:creationId xmlns:p14="http://schemas.microsoft.com/office/powerpoint/2010/main" val="10676912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Frequent Pattern Mining </a:t>
            </a:r>
            <a:br>
              <a:rPr lang="en-US" dirty="0" smtClean="0"/>
            </a:br>
            <a:r>
              <a:rPr lang="en-US" sz="3600" dirty="0"/>
              <a:t>(FP Growth Algorithm)</a:t>
            </a:r>
          </a:p>
        </p:txBody>
      </p:sp>
      <p:sp>
        <p:nvSpPr>
          <p:cNvPr id="3" name="Content Placeholder 2"/>
          <p:cNvSpPr>
            <a:spLocks noGrp="1"/>
          </p:cNvSpPr>
          <p:nvPr>
            <p:ph idx="1"/>
          </p:nvPr>
        </p:nvSpPr>
        <p:spPr/>
        <p:txBody>
          <a:bodyPr/>
          <a:lstStyle/>
          <a:p>
            <a:r>
              <a:rPr lang="en-US" dirty="0" smtClean="0"/>
              <a:t>FP builds an “inclusion graph”</a:t>
            </a:r>
          </a:p>
          <a:p>
            <a:pPr lvl="1"/>
            <a:r>
              <a:rPr lang="en-US" dirty="0" smtClean="0"/>
              <a:t>reports frequent patterns (itemsets)</a:t>
            </a:r>
          </a:p>
          <a:p>
            <a:pPr lvl="1"/>
            <a:r>
              <a:rPr lang="en-US" dirty="0"/>
              <a:t>w</a:t>
            </a:r>
            <a:r>
              <a:rPr lang="en-US" dirty="0" smtClean="0"/>
              <a:t>orks on “categorical” data </a:t>
            </a:r>
          </a:p>
          <a:p>
            <a:pPr lvl="2"/>
            <a:r>
              <a:rPr lang="en-US" dirty="0"/>
              <a:t>d</a:t>
            </a:r>
            <a:r>
              <a:rPr lang="en-US" dirty="0" smtClean="0"/>
              <a:t>ata with no meaningful ordering</a:t>
            </a:r>
          </a:p>
          <a:p>
            <a:pPr lvl="1"/>
            <a:endParaRPr lang="en-US" dirty="0"/>
          </a:p>
        </p:txBody>
      </p:sp>
      <p:pic>
        <p:nvPicPr>
          <p:cNvPr id="7" name="Picture 6" descr="contruction_fp_tre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009" y="3776451"/>
            <a:ext cx="5655982" cy="2896113"/>
          </a:xfrm>
          <a:prstGeom prst="rect">
            <a:avLst/>
          </a:prstGeom>
        </p:spPr>
      </p:pic>
    </p:spTree>
    <p:extLst>
      <p:ext uri="{BB962C8B-B14F-4D97-AF65-F5344CB8AC3E}">
        <p14:creationId xmlns:p14="http://schemas.microsoft.com/office/powerpoint/2010/main" val="73482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571" y="106604"/>
            <a:ext cx="8229600" cy="1143000"/>
          </a:xfrm>
        </p:spPr>
        <p:txBody>
          <a:bodyPr>
            <a:normAutofit fontScale="90000"/>
          </a:bodyPr>
          <a:lstStyle/>
          <a:p>
            <a:pPr algn="ctr"/>
            <a:r>
              <a:rPr lang="en-US" dirty="0" smtClean="0"/>
              <a:t>K-Means</a:t>
            </a:r>
            <a:br>
              <a:rPr lang="en-US" dirty="0" smtClean="0"/>
            </a:br>
            <a:r>
              <a:rPr lang="en-US" sz="3600" dirty="0"/>
              <a:t>(K-Means Clustering)</a:t>
            </a:r>
            <a:endParaRPr lang="en-US" dirty="0"/>
          </a:p>
        </p:txBody>
      </p:sp>
      <p:pic>
        <p:nvPicPr>
          <p:cNvPr id="6" name="Picture 5" descr="kmeans3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113" y="2744555"/>
            <a:ext cx="7717536" cy="3436669"/>
          </a:xfrm>
          <a:prstGeom prst="rect">
            <a:avLst/>
          </a:prstGeom>
        </p:spPr>
      </p:pic>
      <p:grpSp>
        <p:nvGrpSpPr>
          <p:cNvPr id="12" name="Group 11"/>
          <p:cNvGrpSpPr/>
          <p:nvPr/>
        </p:nvGrpSpPr>
        <p:grpSpPr>
          <a:xfrm>
            <a:off x="5099128" y="2320736"/>
            <a:ext cx="2116486" cy="369332"/>
            <a:chOff x="3307988" y="1473911"/>
            <a:chExt cx="2116486" cy="369332"/>
          </a:xfrm>
        </p:grpSpPr>
        <p:cxnSp>
          <p:nvCxnSpPr>
            <p:cNvPr id="9" name="Straight Arrow Connector 8"/>
            <p:cNvCxnSpPr/>
            <p:nvPr/>
          </p:nvCxnSpPr>
          <p:spPr>
            <a:xfrm flipH="1">
              <a:off x="3307988" y="1800419"/>
              <a:ext cx="2116486" cy="0"/>
            </a:xfrm>
            <a:prstGeom prst="straightConnector1">
              <a:avLst/>
            </a:prstGeom>
            <a:ln w="190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85952" y="1473911"/>
              <a:ext cx="560558" cy="369332"/>
            </a:xfrm>
            <a:prstGeom prst="rect">
              <a:avLst/>
            </a:prstGeom>
            <a:noFill/>
          </p:spPr>
          <p:txBody>
            <a:bodyPr wrap="none" rtlCol="0">
              <a:spAutoFit/>
            </a:bodyPr>
            <a:lstStyle/>
            <a:p>
              <a:r>
                <a:rPr lang="en-US" dirty="0"/>
                <a:t>PCA</a:t>
              </a:r>
            </a:p>
          </p:txBody>
        </p:sp>
      </p:grpSp>
    </p:spTree>
    <p:extLst>
      <p:ext uri="{BB962C8B-B14F-4D97-AF65-F5344CB8AC3E}">
        <p14:creationId xmlns:p14="http://schemas.microsoft.com/office/powerpoint/2010/main" val="2145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0932" y="181706"/>
            <a:ext cx="5930136" cy="828324"/>
          </a:xfrm>
        </p:spPr>
        <p:txBody>
          <a:bodyPr>
            <a:noAutofit/>
          </a:bodyPr>
          <a:lstStyle/>
          <a:p>
            <a:r>
              <a:rPr lang="en-US" sz="4800" dirty="0" smtClean="0"/>
              <a:t>Putting It All Together</a:t>
            </a:r>
            <a:endParaRPr lang="en-US" sz="4000" dirty="0"/>
          </a:p>
        </p:txBody>
      </p:sp>
      <p:sp>
        <p:nvSpPr>
          <p:cNvPr id="3" name="Content Placeholder 2"/>
          <p:cNvSpPr>
            <a:spLocks noGrp="1"/>
          </p:cNvSpPr>
          <p:nvPr>
            <p:ph idx="1"/>
          </p:nvPr>
        </p:nvSpPr>
        <p:spPr>
          <a:xfrm>
            <a:off x="519518" y="1146310"/>
            <a:ext cx="8381861" cy="4986992"/>
          </a:xfrm>
        </p:spPr>
        <p:txBody>
          <a:bodyPr>
            <a:normAutofit/>
          </a:bodyPr>
          <a:lstStyle/>
          <a:p>
            <a:r>
              <a:rPr lang="en-US" i="1" dirty="0" smtClean="0">
                <a:latin typeface="Arial"/>
                <a:cs typeface="Arial"/>
              </a:rPr>
              <a:t>FP Mining </a:t>
            </a:r>
            <a:r>
              <a:rPr lang="en-US" dirty="0" smtClean="0">
                <a:latin typeface="Arial"/>
                <a:cs typeface="Arial"/>
              </a:rPr>
              <a:t>finds patterns in </a:t>
            </a:r>
            <a:r>
              <a:rPr lang="en-US" i="1" dirty="0" smtClean="0">
                <a:latin typeface="Arial"/>
                <a:cs typeface="Arial"/>
              </a:rPr>
              <a:t>categorical</a:t>
            </a:r>
            <a:r>
              <a:rPr lang="en-US" dirty="0" smtClean="0">
                <a:latin typeface="Arial"/>
                <a:cs typeface="Arial"/>
              </a:rPr>
              <a:t> data</a:t>
            </a:r>
          </a:p>
          <a:p>
            <a:pPr lvl="1"/>
            <a:r>
              <a:rPr lang="en-US" dirty="0">
                <a:latin typeface="Arial"/>
                <a:cs typeface="Arial"/>
              </a:rPr>
              <a:t>Returns “itemsets”</a:t>
            </a:r>
            <a:endParaRPr lang="en-US" b="1" dirty="0">
              <a:latin typeface="Arial"/>
              <a:cs typeface="Arial"/>
            </a:endParaRPr>
          </a:p>
          <a:p>
            <a:pPr lvl="2"/>
            <a:r>
              <a:rPr lang="en-US" dirty="0">
                <a:latin typeface="Arial"/>
                <a:cs typeface="Arial"/>
              </a:rPr>
              <a:t>Sets of Transaction IDs (TIDs) corresponding to some pattern</a:t>
            </a:r>
          </a:p>
          <a:p>
            <a:pPr lvl="2"/>
            <a:r>
              <a:rPr lang="en-US" b="1" dirty="0">
                <a:latin typeface="Arial"/>
                <a:cs typeface="Arial"/>
              </a:rPr>
              <a:t>[src,dest,srcprt,destprt,oif,appname,…]</a:t>
            </a:r>
          </a:p>
          <a:p>
            <a:pPr lvl="2"/>
            <a:endParaRPr lang="en-US" dirty="0" smtClean="0"/>
          </a:p>
          <a:p>
            <a:r>
              <a:rPr lang="en-US" i="1" dirty="0" smtClean="0">
                <a:latin typeface="Arial"/>
                <a:cs typeface="Arial"/>
              </a:rPr>
              <a:t>K-Means </a:t>
            </a:r>
            <a:r>
              <a:rPr lang="en-US" dirty="0" smtClean="0">
                <a:latin typeface="Arial"/>
                <a:cs typeface="Arial"/>
              </a:rPr>
              <a:t>finds clusters in </a:t>
            </a:r>
            <a:r>
              <a:rPr lang="en-US" i="1" dirty="0" smtClean="0">
                <a:latin typeface="Arial"/>
                <a:cs typeface="Arial"/>
              </a:rPr>
              <a:t>continuous</a:t>
            </a:r>
            <a:r>
              <a:rPr lang="en-US" dirty="0" smtClean="0">
                <a:latin typeface="Arial"/>
                <a:cs typeface="Arial"/>
              </a:rPr>
              <a:t> data</a:t>
            </a:r>
          </a:p>
          <a:p>
            <a:pPr lvl="1"/>
            <a:r>
              <a:rPr lang="en-US" dirty="0">
                <a:latin typeface="Arial"/>
                <a:cs typeface="Arial"/>
              </a:rPr>
              <a:t>A cluster can be things like</a:t>
            </a:r>
          </a:p>
          <a:p>
            <a:pPr lvl="2"/>
            <a:r>
              <a:rPr lang="en-US" dirty="0">
                <a:latin typeface="Arial"/>
                <a:cs typeface="Arial"/>
              </a:rPr>
              <a:t>The set of TIDs that show congestion, …</a:t>
            </a:r>
          </a:p>
        </p:txBody>
      </p:sp>
      <p:pic>
        <p:nvPicPr>
          <p:cNvPr id="5" name="Picture 4" descr="kmeans3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767" y="4642803"/>
            <a:ext cx="4339765" cy="2184489"/>
          </a:xfrm>
          <a:prstGeom prst="rect">
            <a:avLst/>
          </a:prstGeom>
        </p:spPr>
      </p:pic>
      <p:grpSp>
        <p:nvGrpSpPr>
          <p:cNvPr id="13" name="Group 12"/>
          <p:cNvGrpSpPr/>
          <p:nvPr/>
        </p:nvGrpSpPr>
        <p:grpSpPr>
          <a:xfrm>
            <a:off x="544506" y="5013629"/>
            <a:ext cx="3235490" cy="1119673"/>
            <a:chOff x="457200" y="4929906"/>
            <a:chExt cx="3235490" cy="1119673"/>
          </a:xfrm>
        </p:grpSpPr>
        <p:sp>
          <p:nvSpPr>
            <p:cNvPr id="4" name="TextBox 3"/>
            <p:cNvSpPr txBox="1"/>
            <p:nvPr/>
          </p:nvSpPr>
          <p:spPr>
            <a:xfrm>
              <a:off x="457200" y="4929906"/>
              <a:ext cx="106809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t>TID sets</a:t>
              </a:r>
            </a:p>
            <a:p>
              <a:r>
                <a:rPr lang="en-US" b="1" dirty="0"/>
                <a:t>(clusters)</a:t>
              </a:r>
            </a:p>
          </p:txBody>
        </p:sp>
        <p:cxnSp>
          <p:nvCxnSpPr>
            <p:cNvPr id="8" name="Straight Arrow Connector 7"/>
            <p:cNvCxnSpPr>
              <a:stCxn id="4" idx="3"/>
            </p:cNvCxnSpPr>
            <p:nvPr/>
          </p:nvCxnSpPr>
          <p:spPr>
            <a:xfrm flipV="1">
              <a:off x="1525296" y="4929906"/>
              <a:ext cx="2167394" cy="323166"/>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3"/>
            </p:cNvCxnSpPr>
            <p:nvPr/>
          </p:nvCxnSpPr>
          <p:spPr>
            <a:xfrm>
              <a:off x="1525296" y="5253072"/>
              <a:ext cx="1382071" cy="228315"/>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4" idx="3"/>
            </p:cNvCxnSpPr>
            <p:nvPr/>
          </p:nvCxnSpPr>
          <p:spPr>
            <a:xfrm>
              <a:off x="1525296" y="5253072"/>
              <a:ext cx="1499034" cy="796507"/>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rot="20095896">
            <a:off x="1605852" y="2386726"/>
            <a:ext cx="8980296" cy="2369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a:solidFill>
                  <a:srgbClr val="FF0000"/>
                </a:solidFill>
                <a:latin typeface="Arial"/>
                <a:cs typeface="Arial"/>
              </a:rPr>
              <a:t>Putting these algorithms together allows us to make the following (very) </a:t>
            </a:r>
            <a:r>
              <a:rPr lang="en-US" sz="2800" b="1" i="1" dirty="0">
                <a:solidFill>
                  <a:srgbClr val="FF0000"/>
                </a:solidFill>
                <a:latin typeface="Arial"/>
                <a:cs typeface="Arial"/>
              </a:rPr>
              <a:t>simple</a:t>
            </a:r>
            <a:r>
              <a:rPr lang="en-US" sz="2800" b="1" dirty="0">
                <a:solidFill>
                  <a:srgbClr val="FF0000"/>
                </a:solidFill>
                <a:latin typeface="Arial"/>
                <a:cs typeface="Arial"/>
              </a:rPr>
              <a:t> inference:</a:t>
            </a:r>
          </a:p>
          <a:p>
            <a:endParaRPr lang="en-US" sz="2000" b="1" dirty="0">
              <a:solidFill>
                <a:srgbClr val="FF0000"/>
              </a:solidFill>
            </a:endParaRPr>
          </a:p>
          <a:p>
            <a:r>
              <a:rPr lang="en-US" sz="2400" b="1" dirty="0">
                <a:solidFill>
                  <a:srgbClr val="FF0000"/>
                </a:solidFill>
                <a:latin typeface="Arial"/>
                <a:cs typeface="Arial"/>
              </a:rPr>
              <a:t>TIDset</a:t>
            </a:r>
            <a:r>
              <a:rPr lang="en-US" sz="2400" b="1" baseline="-25000" dirty="0">
                <a:solidFill>
                  <a:srgbClr val="FF0000"/>
                </a:solidFill>
                <a:latin typeface="Arial"/>
                <a:cs typeface="Arial"/>
              </a:rPr>
              <a:t>FP</a:t>
            </a:r>
            <a:r>
              <a:rPr lang="en-US" sz="2400" b="1" dirty="0">
                <a:solidFill>
                  <a:srgbClr val="FF0000"/>
                </a:solidFill>
                <a:latin typeface="Arial"/>
                <a:cs typeface="Arial"/>
              </a:rPr>
              <a:t> </a:t>
            </a:r>
            <a:r>
              <a:rPr lang="en-US" sz="2400" b="1" dirty="0">
                <a:solidFill>
                  <a:srgbClr val="FF0000"/>
                </a:solidFill>
                <a:latin typeface="ＭＳ ゴシック"/>
                <a:ea typeface="ＭＳ ゴシック"/>
                <a:cs typeface="ＭＳ ゴシック"/>
              </a:rPr>
              <a:t>∧</a:t>
            </a:r>
            <a:r>
              <a:rPr lang="en-US" sz="2400" b="1" dirty="0">
                <a:solidFill>
                  <a:srgbClr val="FF0000"/>
                </a:solidFill>
                <a:latin typeface="Arial"/>
                <a:ea typeface="ＭＳ ゴシック"/>
                <a:cs typeface="Arial"/>
              </a:rPr>
              <a:t>TIDset</a:t>
            </a:r>
            <a:r>
              <a:rPr lang="en-US" sz="2400" b="1" baseline="-25000" dirty="0">
                <a:solidFill>
                  <a:srgbClr val="FF0000"/>
                </a:solidFill>
                <a:latin typeface="Arial"/>
                <a:ea typeface="ＭＳ ゴシック"/>
                <a:cs typeface="Arial"/>
              </a:rPr>
              <a:t>K-Means </a:t>
            </a:r>
            <a:r>
              <a:rPr lang="en-US" sz="2400" b="1" dirty="0">
                <a:solidFill>
                  <a:srgbClr val="FF0000"/>
                </a:solidFill>
                <a:latin typeface="Arial"/>
                <a:ea typeface="ＭＳ ゴシック"/>
                <a:cs typeface="Arial"/>
                <a:sym typeface="Wingdings"/>
              </a:rPr>
              <a:t> </a:t>
            </a:r>
            <a:r>
              <a:rPr lang="en-US" sz="2400" b="1" i="1" dirty="0">
                <a:solidFill>
                  <a:srgbClr val="FF0000"/>
                </a:solidFill>
                <a:latin typeface="Arial"/>
                <a:ea typeface="ＭＳ ゴシック"/>
                <a:cs typeface="Arial"/>
                <a:sym typeface="Wingdings"/>
              </a:rPr>
              <a:t>patterns that cluster together</a:t>
            </a:r>
          </a:p>
          <a:p>
            <a:endParaRPr lang="en-US" sz="2000" b="1" dirty="0">
              <a:solidFill>
                <a:srgbClr val="FF0000"/>
              </a:solidFill>
              <a:latin typeface="Arial"/>
              <a:ea typeface="ＭＳ ゴシック"/>
              <a:cs typeface="Arial"/>
              <a:sym typeface="Wingdings"/>
            </a:endParaRPr>
          </a:p>
          <a:p>
            <a:r>
              <a:rPr lang="en-US" sz="2800" b="1" dirty="0">
                <a:solidFill>
                  <a:srgbClr val="FF0000"/>
                </a:solidFill>
                <a:latin typeface="Arial"/>
                <a:ea typeface="ＭＳ ゴシック"/>
                <a:cs typeface="Arial"/>
                <a:sym typeface="Wingdings"/>
              </a:rPr>
              <a:t>“These application patterns occur </a:t>
            </a:r>
            <a:r>
              <a:rPr lang="en-US" sz="2800" b="1" i="1" dirty="0">
                <a:solidFill>
                  <a:srgbClr val="FF0000"/>
                </a:solidFill>
                <a:latin typeface="Arial"/>
                <a:ea typeface="ＭＳ ゴシック"/>
                <a:cs typeface="Arial"/>
                <a:sym typeface="Wingdings"/>
              </a:rPr>
              <a:t>with</a:t>
            </a:r>
            <a:r>
              <a:rPr lang="en-US" sz="2800" b="1" dirty="0">
                <a:solidFill>
                  <a:srgbClr val="FF0000"/>
                </a:solidFill>
                <a:latin typeface="Arial"/>
                <a:ea typeface="ＭＳ ゴシック"/>
                <a:cs typeface="Arial"/>
                <a:sym typeface="Wingdings"/>
              </a:rPr>
              <a:t> congestion”</a:t>
            </a:r>
            <a:endParaRPr lang="en-US" sz="2800" b="1" dirty="0">
              <a:solidFill>
                <a:srgbClr val="FF0000"/>
              </a:solidFill>
            </a:endParaRPr>
          </a:p>
        </p:txBody>
      </p:sp>
    </p:spTree>
    <p:extLst>
      <p:ext uri="{BB962C8B-B14F-4D97-AF65-F5344CB8AC3E}">
        <p14:creationId xmlns:p14="http://schemas.microsoft.com/office/powerpoint/2010/main" val="1991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27" y="185449"/>
            <a:ext cx="11382042" cy="1325563"/>
          </a:xfrm>
        </p:spPr>
        <p:txBody>
          <a:bodyPr/>
          <a:lstStyle/>
          <a:p>
            <a:r>
              <a:rPr lang="en-US" dirty="0" smtClean="0"/>
              <a:t>Why not just use an IDS for Anomaly Detection?</a:t>
            </a:r>
            <a:endParaRPr lang="en-US" dirty="0"/>
          </a:p>
        </p:txBody>
      </p:sp>
      <p:sp>
        <p:nvSpPr>
          <p:cNvPr id="3" name="Content Placeholder 2"/>
          <p:cNvSpPr>
            <a:spLocks noGrp="1"/>
          </p:cNvSpPr>
          <p:nvPr>
            <p:ph idx="1"/>
          </p:nvPr>
        </p:nvSpPr>
        <p:spPr>
          <a:xfrm>
            <a:off x="311727" y="1450321"/>
            <a:ext cx="10515600" cy="4886311"/>
          </a:xfrm>
        </p:spPr>
        <p:txBody>
          <a:bodyPr>
            <a:normAutofit fontScale="77500" lnSpcReduction="20000"/>
          </a:bodyPr>
          <a:lstStyle/>
          <a:p>
            <a:r>
              <a:rPr lang="en-US" dirty="0" smtClean="0"/>
              <a:t>IDSes typically use fingerprints, rules and in some cases reputations</a:t>
            </a:r>
          </a:p>
          <a:p>
            <a:pPr lvl="1"/>
            <a:r>
              <a:rPr lang="en-US" dirty="0" smtClean="0"/>
              <a:t>All require that you describe the anomaly</a:t>
            </a:r>
          </a:p>
          <a:p>
            <a:pPr lvl="1"/>
            <a:r>
              <a:rPr lang="en-US" dirty="0" smtClean="0"/>
              <a:t>This is mathematically equivalent to </a:t>
            </a:r>
            <a:r>
              <a:rPr lang="en-US" i="1" dirty="0" smtClean="0"/>
              <a:t>tiling</a:t>
            </a:r>
            <a:r>
              <a:rPr lang="en-US" dirty="0" smtClean="0"/>
              <a:t> the input space</a:t>
            </a:r>
          </a:p>
          <a:p>
            <a:endParaRPr lang="en-US" dirty="0" smtClean="0"/>
          </a:p>
          <a:p>
            <a:r>
              <a:rPr lang="en-US" dirty="0" smtClean="0"/>
              <a:t>For example, suppose you are looking at 100 variables </a:t>
            </a:r>
          </a:p>
          <a:p>
            <a:pPr lvl="1"/>
            <a:r>
              <a:rPr lang="en-US" dirty="0" smtClean="0"/>
              <a:t>Then you would have to somehow enumerate 2</a:t>
            </a:r>
            <a:r>
              <a:rPr lang="en-US" baseline="30000" dirty="0" smtClean="0"/>
              <a:t>100</a:t>
            </a:r>
            <a:r>
              <a:rPr lang="en-US" dirty="0" smtClean="0"/>
              <a:t> different classes </a:t>
            </a:r>
          </a:p>
          <a:p>
            <a:endParaRPr lang="en-US" dirty="0" smtClean="0"/>
          </a:p>
          <a:p>
            <a:r>
              <a:rPr lang="en-US" dirty="0" smtClean="0"/>
              <a:t>Further,  suppose you have a billion examples to learn from</a:t>
            </a:r>
          </a:p>
          <a:p>
            <a:pPr lvl="1"/>
            <a:r>
              <a:rPr lang="en-US" dirty="0" smtClean="0"/>
              <a:t>Then you miss 2</a:t>
            </a:r>
            <a:r>
              <a:rPr lang="en-US" baseline="30000" dirty="0" smtClean="0"/>
              <a:t>100</a:t>
            </a:r>
            <a:r>
              <a:rPr lang="en-US" dirty="0" smtClean="0"/>
              <a:t> – 10</a:t>
            </a:r>
            <a:r>
              <a:rPr lang="en-US" baseline="30000" dirty="0" smtClean="0"/>
              <a:t>9 </a:t>
            </a:r>
            <a:r>
              <a:rPr lang="en-US" dirty="0" smtClean="0"/>
              <a:t> potential classes, a huge number</a:t>
            </a:r>
          </a:p>
          <a:p>
            <a:endParaRPr lang="en-US" dirty="0" smtClean="0"/>
          </a:p>
          <a:p>
            <a:r>
              <a:rPr lang="en-US" dirty="0" smtClean="0"/>
              <a:t>Machine learning can in principle </a:t>
            </a:r>
            <a:r>
              <a:rPr lang="en-US" i="1" dirty="0" smtClean="0">
                <a:solidFill>
                  <a:srgbClr val="FF0000"/>
                </a:solidFill>
              </a:rPr>
              <a:t>generalize</a:t>
            </a:r>
            <a:r>
              <a:rPr lang="en-US" dirty="0" smtClean="0">
                <a:solidFill>
                  <a:srgbClr val="FF0000"/>
                </a:solidFill>
              </a:rPr>
              <a:t> </a:t>
            </a:r>
            <a:r>
              <a:rPr lang="en-US" dirty="0" smtClean="0"/>
              <a:t>to these </a:t>
            </a:r>
            <a:r>
              <a:rPr lang="en-US" i="1" dirty="0" smtClean="0"/>
              <a:t>unseen</a:t>
            </a:r>
            <a:r>
              <a:rPr lang="en-US" dirty="0" smtClean="0"/>
              <a:t> cases</a:t>
            </a:r>
          </a:p>
          <a:p>
            <a:pPr lvl="1"/>
            <a:r>
              <a:rPr lang="en-US" dirty="0" smtClean="0"/>
              <a:t>Whereas an IDS based on fingerprinting or rules can not</a:t>
            </a:r>
          </a:p>
          <a:p>
            <a:pPr lvl="1"/>
            <a:r>
              <a:rPr lang="en-US" dirty="0" smtClean="0"/>
              <a:t>But there’s a hitch</a:t>
            </a:r>
            <a:r>
              <a:rPr lang="is-IS" dirty="0" smtClean="0"/>
              <a:t>…</a:t>
            </a:r>
          </a:p>
          <a:p>
            <a:pPr lvl="1"/>
            <a:endParaRPr lang="is-IS" dirty="0" smtClean="0"/>
          </a:p>
          <a:p>
            <a:r>
              <a:rPr lang="is-IS" dirty="0" smtClean="0"/>
              <a:t>Finally, ML can do sophisticated false positive mitigation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8492" y="4627818"/>
            <a:ext cx="3027663" cy="2068947"/>
          </a:xfrm>
          <a:prstGeom prst="rect">
            <a:avLst/>
          </a:prstGeom>
        </p:spPr>
        <p:style>
          <a:lnRef idx="2">
            <a:schemeClr val="dk1"/>
          </a:lnRef>
          <a:fillRef idx="1">
            <a:schemeClr val="lt1"/>
          </a:fillRef>
          <a:effectRef idx="0">
            <a:schemeClr val="dk1"/>
          </a:effectRef>
          <a:fontRef idx="minor">
            <a:schemeClr val="dk1"/>
          </a:fontRef>
        </p:style>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3647" y="1450321"/>
            <a:ext cx="2772508" cy="2772508"/>
          </a:xfrm>
          <a:prstGeom prst="rect">
            <a:avLst/>
          </a:prstGeom>
        </p:spPr>
      </p:pic>
    </p:spTree>
    <p:extLst>
      <p:ext uri="{BB962C8B-B14F-4D97-AF65-F5344CB8AC3E}">
        <p14:creationId xmlns:p14="http://schemas.microsoft.com/office/powerpoint/2010/main" val="173410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1050" y="1412631"/>
            <a:ext cx="10515600" cy="5064369"/>
          </a:xfrm>
        </p:spPr>
        <p:txBody>
          <a:bodyPr>
            <a:normAutofit fontScale="92500" lnSpcReduction="10000"/>
          </a:bodyPr>
          <a:lstStyle/>
          <a:p>
            <a:r>
              <a:rPr lang="en-US" sz="2400" dirty="0" smtClean="0">
                <a:solidFill>
                  <a:schemeClr val="bg1">
                    <a:lumMod val="65000"/>
                  </a:schemeClr>
                </a:solidFill>
              </a:rPr>
              <a:t>Macro Trends Circa 2012:  Seeing The Past, Present and Future</a:t>
            </a:r>
          </a:p>
          <a:p>
            <a:endParaRPr lang="en-US" sz="2400" dirty="0" smtClean="0"/>
          </a:p>
          <a:p>
            <a:r>
              <a:rPr lang="en-US" sz="2400" dirty="0" smtClean="0">
                <a:solidFill>
                  <a:schemeClr val="bg1">
                    <a:lumMod val="65000"/>
                  </a:schemeClr>
                </a:solidFill>
              </a:rPr>
              <a:t>What is Machine Learning?</a:t>
            </a:r>
          </a:p>
          <a:p>
            <a:endParaRPr lang="en-US" sz="2400" dirty="0"/>
          </a:p>
          <a:p>
            <a:r>
              <a:rPr lang="en-US" sz="2400" dirty="0" smtClean="0">
                <a:solidFill>
                  <a:schemeClr val="bg1">
                    <a:lumMod val="65000"/>
                  </a:schemeClr>
                </a:solidFill>
              </a:rPr>
              <a:t>Machine Learning, Anomaly Detection and Cybersecurity</a:t>
            </a:r>
          </a:p>
          <a:p>
            <a:pPr lvl="1"/>
            <a:endParaRPr lang="en-US" dirty="0"/>
          </a:p>
          <a:p>
            <a:r>
              <a:rPr lang="en-US" sz="2400" dirty="0">
                <a:solidFill>
                  <a:schemeClr val="bg1">
                    <a:lumMod val="65000"/>
                  </a:schemeClr>
                </a:solidFill>
              </a:rPr>
              <a:t>CTO’s Office </a:t>
            </a:r>
            <a:r>
              <a:rPr lang="en-US" sz="2400" dirty="0" smtClean="0">
                <a:solidFill>
                  <a:schemeClr val="bg1">
                    <a:lumMod val="65000"/>
                  </a:schemeClr>
                </a:solidFill>
              </a:rPr>
              <a:t>Machine Learning Initiatives</a:t>
            </a:r>
          </a:p>
          <a:p>
            <a:pPr lvl="1"/>
            <a:endParaRPr lang="en-US" dirty="0" smtClean="0"/>
          </a:p>
          <a:p>
            <a:r>
              <a:rPr lang="en-US" sz="2400" dirty="0" smtClean="0"/>
              <a:t>Industry Cybersecurity Landscape</a:t>
            </a:r>
          </a:p>
          <a:p>
            <a:endParaRPr lang="en-US" sz="2400" dirty="0" smtClean="0"/>
          </a:p>
          <a:p>
            <a:r>
              <a:rPr lang="en-US" sz="2400" dirty="0" smtClean="0"/>
              <a:t>Summary</a:t>
            </a:r>
            <a:endParaRPr lang="en-US" sz="2400" dirty="0"/>
          </a:p>
          <a:p>
            <a:pPr marL="0" indent="0">
              <a:buNone/>
            </a:pPr>
            <a:endParaRPr lang="en-US" sz="2400" dirty="0" smtClean="0"/>
          </a:p>
          <a:p>
            <a:r>
              <a:rPr lang="en-US" sz="2400" dirty="0" smtClean="0"/>
              <a:t>Q&amp;A</a:t>
            </a:r>
            <a:endParaRPr lang="en-US" sz="2400" dirty="0"/>
          </a:p>
        </p:txBody>
      </p:sp>
      <p:sp>
        <p:nvSpPr>
          <p:cNvPr id="4" name="Title 1"/>
          <p:cNvSpPr txBox="1">
            <a:spLocks/>
          </p:cNvSpPr>
          <p:nvPr/>
        </p:nvSpPr>
        <p:spPr>
          <a:xfrm>
            <a:off x="4733925" y="174625"/>
            <a:ext cx="2085975" cy="911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Agenda</a:t>
            </a:r>
            <a:endParaRPr lang="en-US" dirty="0"/>
          </a:p>
        </p:txBody>
      </p:sp>
    </p:spTree>
    <p:extLst>
      <p:ext uri="{BB962C8B-B14F-4D97-AF65-F5344CB8AC3E}">
        <p14:creationId xmlns:p14="http://schemas.microsoft.com/office/powerpoint/2010/main" val="1953840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61950"/>
            <a:ext cx="10058400" cy="6163922"/>
          </a:xfrm>
          <a:prstGeom prst="rect">
            <a:avLst/>
          </a:prstGeom>
        </p:spPr>
      </p:pic>
      <p:sp>
        <p:nvSpPr>
          <p:cNvPr id="5" name="Rectangle 4"/>
          <p:cNvSpPr/>
          <p:nvPr/>
        </p:nvSpPr>
        <p:spPr>
          <a:xfrm>
            <a:off x="1257300" y="3238500"/>
            <a:ext cx="5657850" cy="800100"/>
          </a:xfrm>
          <a:prstGeom prst="rect">
            <a:avLst/>
          </a:prstGeom>
          <a:solidFill>
            <a:srgbClr val="00B05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60085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0637"/>
            <a:ext cx="10515600" cy="5564981"/>
          </a:xfrm>
        </p:spPr>
        <p:txBody>
          <a:bodyPr>
            <a:normAutofit fontScale="92500" lnSpcReduction="10000"/>
          </a:bodyPr>
          <a:lstStyle/>
          <a:p>
            <a:r>
              <a:rPr lang="en-US" dirty="0"/>
              <a:t>According to Gartner, by 2020, 60 percent of digital businesses will fall victim to devastating service failures due to their inability to handle the threats present in new technologies. </a:t>
            </a:r>
            <a:r>
              <a:rPr lang="en-US" b="1" dirty="0"/>
              <a:t>Digital hazards are so pervasive that Gartner reports that the worldwide security software market grew 4.9 percent and </a:t>
            </a:r>
            <a:r>
              <a:rPr lang="en-US" b="1" dirty="0" smtClean="0"/>
              <a:t>totaled  $19.9 billion by the end of 2013.</a:t>
            </a:r>
          </a:p>
          <a:p>
            <a:endParaRPr lang="en-US" dirty="0" smtClean="0"/>
          </a:p>
          <a:p>
            <a:r>
              <a:rPr lang="en-US" dirty="0"/>
              <a:t>Market research firm Gartner says global spending on IT security is set to increase 8.2 percent in 2015 to $77 billion, and </a:t>
            </a:r>
            <a:r>
              <a:rPr lang="en-US" b="1" dirty="0"/>
              <a:t>the</a:t>
            </a:r>
            <a:r>
              <a:rPr lang="en-US" dirty="0"/>
              <a:t> </a:t>
            </a:r>
            <a:r>
              <a:rPr lang="en-US" b="1" dirty="0"/>
              <a:t>world will spend $101 billion on information security in 2018</a:t>
            </a:r>
            <a:r>
              <a:rPr lang="en-US" b="1" dirty="0" smtClean="0"/>
              <a:t>.</a:t>
            </a:r>
          </a:p>
          <a:p>
            <a:endParaRPr lang="en-US" dirty="0"/>
          </a:p>
          <a:p>
            <a:r>
              <a:rPr lang="en-US" b="1" dirty="0"/>
              <a:t>The cyber security market is estimated to grow to $170 billion (USD) by 2020, at a Compound Annual Growth Rate (CAGR) of 9.8 percent from 2015 to 2020</a:t>
            </a:r>
            <a:r>
              <a:rPr lang="en-US" dirty="0"/>
              <a:t>, according to a report from Markets and Markets. The aerospace, defense, and intelligence vertical continues to be the largest contributor to cybersecurity solutions</a:t>
            </a:r>
            <a:r>
              <a:rPr lang="en-US" dirty="0" smtClean="0"/>
              <a:t>.</a:t>
            </a:r>
          </a:p>
        </p:txBody>
      </p:sp>
      <p:sp>
        <p:nvSpPr>
          <p:cNvPr id="4" name="Title 1"/>
          <p:cNvSpPr txBox="1">
            <a:spLocks/>
          </p:cNvSpPr>
          <p:nvPr/>
        </p:nvSpPr>
        <p:spPr>
          <a:xfrm>
            <a:off x="838200" y="211930"/>
            <a:ext cx="3295650" cy="94773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Gartner’s View</a:t>
            </a:r>
            <a:endParaRPr lang="en-US" dirty="0"/>
          </a:p>
        </p:txBody>
      </p:sp>
    </p:spTree>
    <p:extLst>
      <p:ext uri="{BB962C8B-B14F-4D97-AF65-F5344CB8AC3E}">
        <p14:creationId xmlns:p14="http://schemas.microsoft.com/office/powerpoint/2010/main" val="20393462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596" y="3870299"/>
            <a:ext cx="3813039" cy="1630849"/>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143" y="3843795"/>
            <a:ext cx="3199711" cy="1657353"/>
          </a:xfrm>
          <a:prstGeom prst="rect">
            <a:avLst/>
          </a:prstGeom>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6597" y="1826757"/>
            <a:ext cx="3991897" cy="1779843"/>
          </a:xfrm>
          <a:prstGeom prst="rect">
            <a:avLst/>
          </a:prstGeom>
        </p:spPr>
        <p:style>
          <a:lnRef idx="2">
            <a:schemeClr val="dk1"/>
          </a:lnRef>
          <a:fillRef idx="1">
            <a:schemeClr val="lt1"/>
          </a:fillRef>
          <a:effectRef idx="0">
            <a:schemeClr val="dk1"/>
          </a:effectRef>
          <a:fontRef idx="minor">
            <a:schemeClr val="dk1"/>
          </a:fontRef>
        </p:style>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143" y="1813716"/>
            <a:ext cx="3199711" cy="1792885"/>
          </a:xfrm>
          <a:prstGeom prst="rect">
            <a:avLst/>
          </a:prstGeom>
        </p:spPr>
        <p:style>
          <a:lnRef idx="2">
            <a:schemeClr val="dk1"/>
          </a:lnRef>
          <a:fillRef idx="1">
            <a:schemeClr val="lt1"/>
          </a:fillRef>
          <a:effectRef idx="0">
            <a:schemeClr val="dk1"/>
          </a:effectRef>
          <a:fontRef idx="minor">
            <a:schemeClr val="dk1"/>
          </a:fontRef>
        </p:style>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43" y="5764847"/>
            <a:ext cx="3199711" cy="996073"/>
          </a:xfrm>
          <a:prstGeom prst="rect">
            <a:avLst/>
          </a:prstGeom>
        </p:spPr>
        <p:style>
          <a:lnRef idx="2">
            <a:schemeClr val="dk1"/>
          </a:lnRef>
          <a:fillRef idx="1">
            <a:schemeClr val="lt1"/>
          </a:fillRef>
          <a:effectRef idx="0">
            <a:schemeClr val="dk1"/>
          </a:effectRef>
          <a:fontRef idx="minor">
            <a:schemeClr val="dk1"/>
          </a:fontRef>
        </p:style>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7347" y="1812113"/>
            <a:ext cx="3978456" cy="1794487"/>
          </a:xfrm>
          <a:prstGeom prst="rect">
            <a:avLst/>
          </a:prstGeom>
        </p:spPr>
        <p:style>
          <a:lnRef idx="2">
            <a:schemeClr val="dk1"/>
          </a:lnRef>
          <a:fillRef idx="1">
            <a:schemeClr val="lt1"/>
          </a:fillRef>
          <a:effectRef idx="0">
            <a:schemeClr val="dk1"/>
          </a:effectRef>
          <a:fontRef idx="minor">
            <a:schemeClr val="dk1"/>
          </a:fontRef>
        </p:style>
      </p:pic>
      <p:sp>
        <p:nvSpPr>
          <p:cNvPr id="15" name="Title 1"/>
          <p:cNvSpPr txBox="1">
            <a:spLocks/>
          </p:cNvSpPr>
          <p:nvPr/>
        </p:nvSpPr>
        <p:spPr>
          <a:xfrm>
            <a:off x="4303651" y="0"/>
            <a:ext cx="35846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Cybersecurity</a:t>
            </a:r>
            <a:br>
              <a:rPr lang="en-US" dirty="0" smtClean="0"/>
            </a:br>
            <a:r>
              <a:rPr lang="en-US" sz="3200" dirty="0" smtClean="0"/>
              <a:t>A Crowded Field</a:t>
            </a:r>
            <a:endParaRPr lang="en-US" dirty="0"/>
          </a:p>
        </p:txBody>
      </p: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5377" y="3870299"/>
            <a:ext cx="3970426" cy="1630849"/>
          </a:xfrm>
          <a:prstGeom prst="rect">
            <a:avLst/>
          </a:prstGeom>
        </p:spPr>
        <p:style>
          <a:lnRef idx="2">
            <a:schemeClr val="dk1"/>
          </a:lnRef>
          <a:fillRef idx="1">
            <a:schemeClr val="lt1"/>
          </a:fillRef>
          <a:effectRef idx="0">
            <a:schemeClr val="dk1"/>
          </a:effectRef>
          <a:fontRef idx="minor">
            <a:schemeClr val="dk1"/>
          </a:fontRef>
        </p:style>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36430" y="5764847"/>
            <a:ext cx="3803206" cy="973489"/>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85472" y="5700597"/>
            <a:ext cx="4119716" cy="1083065"/>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86427" y="1646560"/>
            <a:ext cx="6819146" cy="511436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7040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1575" y="0"/>
            <a:ext cx="2228850" cy="1325563"/>
          </a:xfrm>
        </p:spPr>
        <p:txBody>
          <a:bodyPr/>
          <a:lstStyle/>
          <a:p>
            <a:r>
              <a:rPr lang="en-US" sz="4800" dirty="0" smtClean="0"/>
              <a:t>Agenda</a:t>
            </a:r>
            <a:endParaRPr lang="en-US" dirty="0"/>
          </a:p>
        </p:txBody>
      </p:sp>
      <p:sp>
        <p:nvSpPr>
          <p:cNvPr id="3" name="Content Placeholder 2"/>
          <p:cNvSpPr>
            <a:spLocks noGrp="1"/>
          </p:cNvSpPr>
          <p:nvPr>
            <p:ph idx="1"/>
          </p:nvPr>
        </p:nvSpPr>
        <p:spPr>
          <a:xfrm>
            <a:off x="838200" y="1485900"/>
            <a:ext cx="10515600" cy="5124449"/>
          </a:xfrm>
        </p:spPr>
        <p:txBody>
          <a:bodyPr>
            <a:normAutofit fontScale="92500" lnSpcReduction="10000"/>
          </a:bodyPr>
          <a:lstStyle/>
          <a:p>
            <a:r>
              <a:rPr lang="en-US" sz="2400" dirty="0" smtClean="0">
                <a:solidFill>
                  <a:schemeClr val="bg1">
                    <a:lumMod val="65000"/>
                  </a:schemeClr>
                </a:solidFill>
              </a:rPr>
              <a:t>Macro Trends Circa 2012:  Seeing The Past, Present and Future</a:t>
            </a:r>
          </a:p>
          <a:p>
            <a:endParaRPr lang="en-US" sz="2400" dirty="0" smtClean="0"/>
          </a:p>
          <a:p>
            <a:r>
              <a:rPr lang="en-US" sz="2400" dirty="0" smtClean="0">
                <a:solidFill>
                  <a:schemeClr val="bg1">
                    <a:lumMod val="65000"/>
                  </a:schemeClr>
                </a:solidFill>
              </a:rPr>
              <a:t>What is Machine Learning?</a:t>
            </a:r>
          </a:p>
          <a:p>
            <a:endParaRPr lang="en-US" sz="2400" dirty="0"/>
          </a:p>
          <a:p>
            <a:r>
              <a:rPr lang="en-US" sz="2400" dirty="0" smtClean="0">
                <a:solidFill>
                  <a:schemeClr val="bg1">
                    <a:lumMod val="65000"/>
                  </a:schemeClr>
                </a:solidFill>
              </a:rPr>
              <a:t>Machine Learning, Anomaly Detection and Cybersecurity</a:t>
            </a:r>
          </a:p>
          <a:p>
            <a:pPr lvl="1"/>
            <a:endParaRPr lang="en-US" dirty="0"/>
          </a:p>
          <a:p>
            <a:r>
              <a:rPr lang="en-US" sz="2400" dirty="0">
                <a:solidFill>
                  <a:schemeClr val="bg1">
                    <a:lumMod val="65000"/>
                  </a:schemeClr>
                </a:solidFill>
              </a:rPr>
              <a:t>CTO’s Office </a:t>
            </a:r>
            <a:r>
              <a:rPr lang="en-US" sz="2400" dirty="0" smtClean="0">
                <a:solidFill>
                  <a:schemeClr val="bg1">
                    <a:lumMod val="65000"/>
                  </a:schemeClr>
                </a:solidFill>
              </a:rPr>
              <a:t>Machine Learning Initiatives</a:t>
            </a:r>
          </a:p>
          <a:p>
            <a:pPr lvl="1"/>
            <a:endParaRPr lang="en-US" dirty="0" smtClean="0"/>
          </a:p>
          <a:p>
            <a:r>
              <a:rPr lang="en-US" sz="2400" dirty="0" smtClean="0">
                <a:solidFill>
                  <a:schemeClr val="bg1">
                    <a:lumMod val="65000"/>
                  </a:schemeClr>
                </a:solidFill>
              </a:rPr>
              <a:t>Industry Cybersecurity Landscape</a:t>
            </a:r>
          </a:p>
          <a:p>
            <a:endParaRPr lang="en-US" sz="2400" dirty="0" smtClean="0"/>
          </a:p>
          <a:p>
            <a:r>
              <a:rPr lang="en-US" sz="2400" dirty="0" smtClean="0"/>
              <a:t>Summary</a:t>
            </a:r>
            <a:endParaRPr lang="en-US" sz="2400" dirty="0"/>
          </a:p>
          <a:p>
            <a:pPr marL="0" indent="0">
              <a:buNone/>
            </a:pPr>
            <a:endParaRPr lang="en-US" sz="2400" dirty="0" smtClean="0"/>
          </a:p>
          <a:p>
            <a:r>
              <a:rPr lang="en-US" sz="2400" dirty="0" smtClean="0"/>
              <a:t>Q&amp;A</a:t>
            </a:r>
            <a:endParaRPr lang="en-US" sz="2400" dirty="0"/>
          </a:p>
        </p:txBody>
      </p:sp>
    </p:spTree>
    <p:extLst>
      <p:ext uri="{BB962C8B-B14F-4D97-AF65-F5344CB8AC3E}">
        <p14:creationId xmlns:p14="http://schemas.microsoft.com/office/powerpoint/2010/main" val="1606520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308" y="2918765"/>
            <a:ext cx="2960076" cy="2574901"/>
          </a:xfrm>
          <a:prstGeom prst="rect">
            <a:avLst/>
          </a:prstGeom>
        </p:spPr>
      </p:pic>
      <p:sp>
        <p:nvSpPr>
          <p:cNvPr id="2" name="Title 1"/>
          <p:cNvSpPr>
            <a:spLocks noGrp="1"/>
          </p:cNvSpPr>
          <p:nvPr>
            <p:ph type="title"/>
          </p:nvPr>
        </p:nvSpPr>
        <p:spPr>
          <a:xfrm>
            <a:off x="838200" y="154110"/>
            <a:ext cx="10515600" cy="900967"/>
          </a:xfrm>
        </p:spPr>
        <p:txBody>
          <a:bodyPr>
            <a:normAutofit/>
          </a:bodyPr>
          <a:lstStyle/>
          <a:p>
            <a:r>
              <a:rPr lang="en-US" dirty="0" smtClean="0"/>
              <a:t>The Three Main Points I Made Back in 2012</a:t>
            </a:r>
            <a:endParaRPr lang="en-US" dirty="0"/>
          </a:p>
        </p:txBody>
      </p:sp>
      <p:sp>
        <p:nvSpPr>
          <p:cNvPr id="3" name="Content Placeholder 2"/>
          <p:cNvSpPr>
            <a:spLocks noGrp="1"/>
          </p:cNvSpPr>
          <p:nvPr>
            <p:ph idx="1"/>
          </p:nvPr>
        </p:nvSpPr>
        <p:spPr>
          <a:xfrm>
            <a:off x="838200" y="1494692"/>
            <a:ext cx="10515600" cy="5081953"/>
          </a:xfrm>
        </p:spPr>
        <p:txBody>
          <a:bodyPr>
            <a:normAutofit fontScale="92500" lnSpcReduction="20000"/>
          </a:bodyPr>
          <a:lstStyle/>
          <a:p>
            <a:r>
              <a:rPr lang="en-US" sz="3500" b="1" dirty="0" smtClean="0"/>
              <a:t>Software</a:t>
            </a:r>
            <a:endParaRPr lang="en-US" b="1" dirty="0" smtClean="0"/>
          </a:p>
          <a:p>
            <a:pPr lvl="1"/>
            <a:r>
              <a:rPr lang="en-US" b="1" i="1" dirty="0" smtClean="0"/>
              <a:t>Software is how we’re going to evolve intelligence, speed and flexibility</a:t>
            </a:r>
          </a:p>
          <a:p>
            <a:pPr lvl="1"/>
            <a:r>
              <a:rPr lang="en-US" dirty="0" smtClean="0"/>
              <a:t>Past: Hardware Oriented Solutions</a:t>
            </a:r>
          </a:p>
          <a:p>
            <a:pPr lvl="1"/>
            <a:r>
              <a:rPr lang="en-US" dirty="0" smtClean="0"/>
              <a:t>Present: Software speed/flexibility, OpenDaylight, Open Stack, MANO, </a:t>
            </a:r>
            <a:r>
              <a:rPr lang="is-IS" dirty="0" smtClean="0"/>
              <a:t>…</a:t>
            </a:r>
            <a:endParaRPr lang="en-US" dirty="0" smtClean="0"/>
          </a:p>
          <a:p>
            <a:endParaRPr lang="en-US" dirty="0" smtClean="0"/>
          </a:p>
          <a:p>
            <a:r>
              <a:rPr lang="en-US" sz="3500" b="1" dirty="0" smtClean="0"/>
              <a:t>Open</a:t>
            </a:r>
            <a:endParaRPr lang="en-US" b="1" dirty="0" smtClean="0"/>
          </a:p>
          <a:p>
            <a:pPr lvl="1"/>
            <a:r>
              <a:rPr lang="en-US" b="1" i="1" dirty="0" smtClean="0"/>
              <a:t>We will make Brocade into the OPEN company</a:t>
            </a:r>
          </a:p>
          <a:p>
            <a:pPr lvl="1"/>
            <a:r>
              <a:rPr lang="en-US" dirty="0" smtClean="0"/>
              <a:t>Past: Proprietary, Closed Solutions</a:t>
            </a:r>
          </a:p>
          <a:p>
            <a:pPr lvl="1"/>
            <a:r>
              <a:rPr lang="en-US" dirty="0" smtClean="0"/>
              <a:t>Present: Community, OpenDaylight</a:t>
            </a:r>
            <a:r>
              <a:rPr lang="en-US" dirty="0"/>
              <a:t>, Open Stack, MANO</a:t>
            </a:r>
            <a:r>
              <a:rPr lang="en-US" dirty="0" smtClean="0"/>
              <a:t>, APIs, </a:t>
            </a:r>
            <a:r>
              <a:rPr lang="is-IS" dirty="0" smtClean="0"/>
              <a:t>…</a:t>
            </a:r>
            <a:endParaRPr lang="en-US" dirty="0" smtClean="0"/>
          </a:p>
          <a:p>
            <a:endParaRPr lang="en-US" dirty="0"/>
          </a:p>
          <a:p>
            <a:r>
              <a:rPr lang="en-US" sz="3500" b="1" dirty="0" smtClean="0"/>
              <a:t>Disaggregation</a:t>
            </a:r>
          </a:p>
          <a:p>
            <a:pPr lvl="1"/>
            <a:r>
              <a:rPr lang="en-US" b="1" i="1" dirty="0" smtClean="0"/>
              <a:t>Decomposition/disaggregation is the way to create flexibility, add value</a:t>
            </a:r>
          </a:p>
          <a:p>
            <a:pPr lvl="1"/>
            <a:r>
              <a:rPr lang="en-US" dirty="0" smtClean="0"/>
              <a:t>Past: Vertical Integration</a:t>
            </a:r>
          </a:p>
          <a:p>
            <a:pPr lvl="1"/>
            <a:r>
              <a:rPr lang="en-US" dirty="0" smtClean="0"/>
              <a:t>Present:  Service chains, Open Daylight, NFV, APIs, Protocols, Portable OSes, </a:t>
            </a:r>
            <a:r>
              <a:rPr lang="is-IS" dirty="0" smtClean="0"/>
              <a:t>…</a:t>
            </a:r>
            <a:endParaRPr lang="en-US" dirty="0" smtClean="0"/>
          </a:p>
          <a:p>
            <a:pPr lvl="1"/>
            <a:endParaRPr lang="en-US" dirty="0" smtClean="0"/>
          </a:p>
          <a:p>
            <a:pPr lvl="1"/>
            <a:endParaRPr lang="en-US" dirty="0"/>
          </a:p>
        </p:txBody>
      </p:sp>
      <p:sp>
        <p:nvSpPr>
          <p:cNvPr id="7" name="TextBox 6"/>
          <p:cNvSpPr txBox="1"/>
          <p:nvPr/>
        </p:nvSpPr>
        <p:spPr>
          <a:xfrm rot="20006318">
            <a:off x="-129186" y="2699241"/>
            <a:ext cx="11601574"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5400" dirty="0" smtClean="0"/>
              <a:t>BTW, we have a name for this these days</a:t>
            </a:r>
            <a:endParaRPr lang="en-US" sz="5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314" y="1824776"/>
            <a:ext cx="8074070" cy="4751869"/>
          </a:xfrm>
          <a:prstGeom prst="rect">
            <a:avLst/>
          </a:prstGeom>
        </p:spPr>
      </p:pic>
    </p:spTree>
    <p:extLst>
      <p:ext uri="{BB962C8B-B14F-4D97-AF65-F5344CB8AC3E}">
        <p14:creationId xmlns:p14="http://schemas.microsoft.com/office/powerpoint/2010/main" val="123894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8150" y="1350217"/>
            <a:ext cx="11315700" cy="5355384"/>
          </a:xfrm>
        </p:spPr>
        <p:txBody>
          <a:bodyPr>
            <a:normAutofit fontScale="92500" lnSpcReduction="20000"/>
          </a:bodyPr>
          <a:lstStyle/>
          <a:p>
            <a:r>
              <a:rPr lang="en-US" dirty="0"/>
              <a:t>Continue developing novel techniques for </a:t>
            </a:r>
            <a:r>
              <a:rPr lang="en-US" dirty="0" smtClean="0"/>
              <a:t>CSNSE Machine Learning</a:t>
            </a:r>
          </a:p>
          <a:p>
            <a:pPr lvl="1"/>
            <a:r>
              <a:rPr lang="en-US" dirty="0"/>
              <a:t>Continue to position Brocade as </a:t>
            </a:r>
            <a:r>
              <a:rPr lang="en-US" i="1" dirty="0"/>
              <a:t>the</a:t>
            </a:r>
            <a:r>
              <a:rPr lang="en-US" dirty="0"/>
              <a:t> thought leader in this </a:t>
            </a:r>
            <a:r>
              <a:rPr lang="en-US" dirty="0" smtClean="0"/>
              <a:t>space</a:t>
            </a:r>
          </a:p>
          <a:p>
            <a:pPr lvl="1"/>
            <a:endParaRPr lang="en-US" sz="2000" dirty="0"/>
          </a:p>
          <a:p>
            <a:r>
              <a:rPr lang="en-US" dirty="0" smtClean="0"/>
              <a:t>Build/Buy/Partner </a:t>
            </a:r>
            <a:r>
              <a:rPr lang="en-US" dirty="0" err="1" smtClean="0"/>
              <a:t>stategy</a:t>
            </a:r>
            <a:r>
              <a:rPr lang="en-US" dirty="0" smtClean="0"/>
              <a:t> for Cybersecurity</a:t>
            </a:r>
            <a:endParaRPr lang="en-US" dirty="0"/>
          </a:p>
          <a:p>
            <a:pPr lvl="1"/>
            <a:r>
              <a:rPr lang="en-US" dirty="0" smtClean="0"/>
              <a:t>Investigate partnering opportunities (Intel, Splunk, </a:t>
            </a:r>
            <a:r>
              <a:rPr lang="is-IS" dirty="0" smtClean="0"/>
              <a:t>…)</a:t>
            </a:r>
          </a:p>
          <a:p>
            <a:pPr lvl="1"/>
            <a:r>
              <a:rPr lang="is-IS" dirty="0" smtClean="0"/>
              <a:t>Anomaly Detection</a:t>
            </a:r>
          </a:p>
          <a:p>
            <a:pPr lvl="1"/>
            <a:r>
              <a:rPr lang="en-US" dirty="0"/>
              <a:t>Secure load balancing, </a:t>
            </a:r>
            <a:r>
              <a:rPr lang="en-US" dirty="0" smtClean="0"/>
              <a:t>Exfiltration, </a:t>
            </a:r>
            <a:r>
              <a:rPr lang="is-IS" dirty="0" smtClean="0"/>
              <a:t>…</a:t>
            </a:r>
          </a:p>
          <a:p>
            <a:pPr lvl="1"/>
            <a:endParaRPr lang="is-IS" dirty="0" smtClean="0"/>
          </a:p>
          <a:p>
            <a:r>
              <a:rPr lang="en-US" dirty="0" smtClean="0"/>
              <a:t>CSNSE use cases</a:t>
            </a:r>
          </a:p>
          <a:p>
            <a:pPr lvl="1"/>
            <a:r>
              <a:rPr lang="en-US" dirty="0" smtClean="0"/>
              <a:t>Configuration effect prediction, Energy management, </a:t>
            </a:r>
            <a:r>
              <a:rPr lang="is-IS" dirty="0" smtClean="0"/>
              <a:t>…</a:t>
            </a:r>
          </a:p>
          <a:p>
            <a:pPr lvl="1"/>
            <a:endParaRPr lang="en-US" sz="1400" dirty="0" smtClean="0"/>
          </a:p>
          <a:p>
            <a:r>
              <a:rPr lang="en-US" dirty="0" smtClean="0"/>
              <a:t>Outreach </a:t>
            </a:r>
            <a:r>
              <a:rPr lang="en-US" dirty="0"/>
              <a:t>to the product groups</a:t>
            </a:r>
          </a:p>
          <a:p>
            <a:pPr lvl="1"/>
            <a:r>
              <a:rPr lang="en-US" dirty="0" err="1"/>
              <a:t>vEPC</a:t>
            </a:r>
            <a:r>
              <a:rPr lang="en-US" dirty="0"/>
              <a:t> </a:t>
            </a:r>
            <a:r>
              <a:rPr lang="en-US" dirty="0" smtClean="0"/>
              <a:t>/Path optimization/NFV orchestration</a:t>
            </a:r>
          </a:p>
          <a:p>
            <a:pPr lvl="1"/>
            <a:endParaRPr lang="en-US" dirty="0" smtClean="0"/>
          </a:p>
          <a:p>
            <a:r>
              <a:rPr lang="en-US" dirty="0"/>
              <a:t>Internal Use Cases</a:t>
            </a:r>
          </a:p>
          <a:p>
            <a:pPr lvl="1"/>
            <a:r>
              <a:rPr lang="en-US" dirty="0" smtClean="0"/>
              <a:t>Manufacturing and </a:t>
            </a:r>
            <a:r>
              <a:rPr lang="en-US" dirty="0"/>
              <a:t>customer </a:t>
            </a:r>
            <a:r>
              <a:rPr lang="en-US" dirty="0" smtClean="0"/>
              <a:t>support use cases such as Brocade </a:t>
            </a:r>
            <a:r>
              <a:rPr lang="en-US" dirty="0"/>
              <a:t>Service </a:t>
            </a:r>
            <a:r>
              <a:rPr lang="en-US" dirty="0" smtClean="0"/>
              <a:t>Vision</a:t>
            </a:r>
            <a:endParaRPr lang="en-US" dirty="0"/>
          </a:p>
        </p:txBody>
      </p:sp>
      <p:sp>
        <p:nvSpPr>
          <p:cNvPr id="4" name="Title 1"/>
          <p:cNvSpPr txBox="1">
            <a:spLocks/>
          </p:cNvSpPr>
          <p:nvPr/>
        </p:nvSpPr>
        <p:spPr>
          <a:xfrm>
            <a:off x="4758615" y="159328"/>
            <a:ext cx="2674771" cy="7969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t>Summary</a:t>
            </a:r>
            <a:endParaRPr lang="en-US" sz="4800" dirty="0"/>
          </a:p>
        </p:txBody>
      </p:sp>
    </p:spTree>
    <p:extLst>
      <p:ext uri="{BB962C8B-B14F-4D97-AF65-F5344CB8AC3E}">
        <p14:creationId xmlns:p14="http://schemas.microsoft.com/office/powerpoint/2010/main" val="85151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3953" y="73362"/>
            <a:ext cx="3084095" cy="1095969"/>
          </a:xfrm>
        </p:spPr>
        <p:txBody>
          <a:bodyPr>
            <a:normAutofit/>
          </a:bodyPr>
          <a:lstStyle/>
          <a:p>
            <a:pPr lvl="0"/>
            <a:r>
              <a:rPr lang="en-US" sz="6000" dirty="0" smtClean="0"/>
              <a:t>Finally</a:t>
            </a:r>
            <a:r>
              <a:rPr lang="is-IS" sz="6000" dirty="0" smtClean="0"/>
              <a:t>…</a:t>
            </a:r>
            <a:endParaRPr lang="en-US" sz="6000" dirty="0"/>
          </a:p>
        </p:txBody>
      </p:sp>
      <p:sp>
        <p:nvSpPr>
          <p:cNvPr id="4" name="Rectangle 3"/>
          <p:cNvSpPr/>
          <p:nvPr/>
        </p:nvSpPr>
        <p:spPr>
          <a:xfrm>
            <a:off x="838200" y="5095834"/>
            <a:ext cx="10515600" cy="1569660"/>
          </a:xfrm>
          <a:prstGeom prst="rect">
            <a:avLst/>
          </a:prstGeom>
        </p:spPr>
        <p:txBody>
          <a:bodyPr wrap="square">
            <a:spAutoFit/>
          </a:bodyPr>
          <a:lstStyle/>
          <a:p>
            <a:pPr lvl="0"/>
            <a:r>
              <a:rPr lang="en-US" sz="3200" i="1" dirty="0">
                <a:solidFill>
                  <a:prstClr val="black"/>
                </a:solidFill>
              </a:rPr>
              <a:t>Machine learning is a cool new technology, but that’s not why</a:t>
            </a:r>
          </a:p>
          <a:p>
            <a:pPr lvl="0"/>
            <a:r>
              <a:rPr lang="en-US" sz="3200" i="1" dirty="0">
                <a:solidFill>
                  <a:prstClr val="black"/>
                </a:solidFill>
              </a:rPr>
              <a:t>businesses embrace it. They embrace it because they have no </a:t>
            </a:r>
          </a:p>
          <a:p>
            <a:pPr lvl="0"/>
            <a:r>
              <a:rPr lang="en-US" sz="3200" i="1" dirty="0">
                <a:solidFill>
                  <a:prstClr val="black"/>
                </a:solidFill>
              </a:rPr>
              <a:t>c</a:t>
            </a:r>
            <a:r>
              <a:rPr lang="en-US" sz="3200" i="1" dirty="0" smtClean="0">
                <a:solidFill>
                  <a:prstClr val="black"/>
                </a:solidFill>
              </a:rPr>
              <a:t>hoice.</a:t>
            </a:r>
            <a:endParaRPr lang="en-US" sz="3200" i="1" dirty="0">
              <a:solidFill>
                <a:prstClr val="black"/>
              </a:solidFill>
            </a:endParaRPr>
          </a:p>
        </p:txBody>
      </p:sp>
      <p:grpSp>
        <p:nvGrpSpPr>
          <p:cNvPr id="3" name="Group 2"/>
          <p:cNvGrpSpPr/>
          <p:nvPr/>
        </p:nvGrpSpPr>
        <p:grpSpPr>
          <a:xfrm>
            <a:off x="3309905" y="1600381"/>
            <a:ext cx="5572190" cy="3256909"/>
            <a:chOff x="1521375" y="2846209"/>
            <a:chExt cx="5834444" cy="381000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375" y="2846209"/>
              <a:ext cx="2692400" cy="3810000"/>
            </a:xfrm>
            <a:prstGeom prst="rect">
              <a:avLst/>
            </a:prstGeom>
          </p:spPr>
          <p:style>
            <a:lnRef idx="2">
              <a:schemeClr val="dk1"/>
            </a:lnRef>
            <a:fillRef idx="1">
              <a:schemeClr val="lt1"/>
            </a:fillRef>
            <a:effectRef idx="0">
              <a:schemeClr val="dk1"/>
            </a:effectRef>
            <a:fontRef idx="minor">
              <a:schemeClr val="dk1"/>
            </a:fontRef>
          </p:style>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180" y="2846209"/>
              <a:ext cx="2519639" cy="3810000"/>
            </a:xfrm>
            <a:prstGeom prst="rect">
              <a:avLst/>
            </a:prstGeom>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17336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1575" y="0"/>
            <a:ext cx="2228850" cy="1325563"/>
          </a:xfrm>
        </p:spPr>
        <p:txBody>
          <a:bodyPr/>
          <a:lstStyle/>
          <a:p>
            <a:r>
              <a:rPr lang="en-US" sz="4800" dirty="0" smtClean="0"/>
              <a:t>Agenda</a:t>
            </a:r>
            <a:endParaRPr lang="en-US" dirty="0"/>
          </a:p>
        </p:txBody>
      </p:sp>
      <p:sp>
        <p:nvSpPr>
          <p:cNvPr id="3" name="Content Placeholder 2"/>
          <p:cNvSpPr>
            <a:spLocks noGrp="1"/>
          </p:cNvSpPr>
          <p:nvPr>
            <p:ph idx="1"/>
          </p:nvPr>
        </p:nvSpPr>
        <p:spPr>
          <a:xfrm>
            <a:off x="838200" y="1485900"/>
            <a:ext cx="10515600" cy="5124449"/>
          </a:xfrm>
        </p:spPr>
        <p:txBody>
          <a:bodyPr>
            <a:normAutofit fontScale="92500" lnSpcReduction="10000"/>
          </a:bodyPr>
          <a:lstStyle/>
          <a:p>
            <a:r>
              <a:rPr lang="en-US" sz="2400" dirty="0" smtClean="0">
                <a:solidFill>
                  <a:schemeClr val="bg1">
                    <a:lumMod val="65000"/>
                  </a:schemeClr>
                </a:solidFill>
              </a:rPr>
              <a:t>Macro Trends Circa 2012:  Seeing The Past, Present and Future</a:t>
            </a:r>
          </a:p>
          <a:p>
            <a:endParaRPr lang="en-US" sz="2400" dirty="0" smtClean="0"/>
          </a:p>
          <a:p>
            <a:r>
              <a:rPr lang="en-US" sz="2400" dirty="0" smtClean="0">
                <a:solidFill>
                  <a:schemeClr val="bg1">
                    <a:lumMod val="65000"/>
                  </a:schemeClr>
                </a:solidFill>
              </a:rPr>
              <a:t>What is Machine Learning?</a:t>
            </a:r>
          </a:p>
          <a:p>
            <a:endParaRPr lang="en-US" sz="2400" dirty="0"/>
          </a:p>
          <a:p>
            <a:r>
              <a:rPr lang="en-US" sz="2400" dirty="0" smtClean="0">
                <a:solidFill>
                  <a:schemeClr val="bg1">
                    <a:lumMod val="65000"/>
                  </a:schemeClr>
                </a:solidFill>
              </a:rPr>
              <a:t>Machine Learning, Anomaly Detection and Cybersecurity</a:t>
            </a:r>
          </a:p>
          <a:p>
            <a:pPr lvl="1"/>
            <a:endParaRPr lang="en-US" dirty="0"/>
          </a:p>
          <a:p>
            <a:r>
              <a:rPr lang="en-US" sz="2400" dirty="0">
                <a:solidFill>
                  <a:schemeClr val="bg1">
                    <a:lumMod val="65000"/>
                  </a:schemeClr>
                </a:solidFill>
              </a:rPr>
              <a:t>CTO’s Office </a:t>
            </a:r>
            <a:r>
              <a:rPr lang="en-US" sz="2400" dirty="0" smtClean="0">
                <a:solidFill>
                  <a:schemeClr val="bg1">
                    <a:lumMod val="65000"/>
                  </a:schemeClr>
                </a:solidFill>
              </a:rPr>
              <a:t>Machine Learning Initiatives</a:t>
            </a:r>
          </a:p>
          <a:p>
            <a:pPr lvl="1"/>
            <a:endParaRPr lang="en-US" dirty="0" smtClean="0"/>
          </a:p>
          <a:p>
            <a:r>
              <a:rPr lang="en-US" sz="2400" dirty="0" smtClean="0">
                <a:solidFill>
                  <a:schemeClr val="bg1">
                    <a:lumMod val="65000"/>
                  </a:schemeClr>
                </a:solidFill>
              </a:rPr>
              <a:t>Industry Cybersecurity Landscape</a:t>
            </a:r>
          </a:p>
          <a:p>
            <a:endParaRPr lang="en-US" sz="2400" dirty="0" smtClean="0"/>
          </a:p>
          <a:p>
            <a:r>
              <a:rPr lang="en-US" sz="2400" dirty="0" smtClean="0">
                <a:solidFill>
                  <a:schemeClr val="bg1">
                    <a:lumMod val="65000"/>
                  </a:schemeClr>
                </a:solidFill>
              </a:rPr>
              <a:t>Where We’re Going</a:t>
            </a:r>
            <a:endParaRPr lang="en-US" sz="2400" dirty="0">
              <a:solidFill>
                <a:schemeClr val="bg1">
                  <a:lumMod val="65000"/>
                </a:schemeClr>
              </a:solidFill>
            </a:endParaRPr>
          </a:p>
          <a:p>
            <a:pPr marL="0" indent="0">
              <a:buNone/>
            </a:pPr>
            <a:endParaRPr lang="en-US" sz="2400" dirty="0" smtClean="0"/>
          </a:p>
          <a:p>
            <a:r>
              <a:rPr lang="en-US" sz="2400" dirty="0" smtClean="0"/>
              <a:t>Q&amp;A</a:t>
            </a:r>
            <a:endParaRPr lang="en-US" sz="2400" dirty="0"/>
          </a:p>
        </p:txBody>
      </p:sp>
    </p:spTree>
    <p:extLst>
      <p:ext uri="{BB962C8B-B14F-4D97-AF65-F5344CB8AC3E}">
        <p14:creationId xmlns:p14="http://schemas.microsoft.com/office/powerpoint/2010/main" val="10699616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3371" y="365125"/>
            <a:ext cx="2725258" cy="1325563"/>
          </a:xfrm>
        </p:spPr>
        <p:txBody>
          <a:bodyPr>
            <a:noAutofit/>
          </a:bodyPr>
          <a:lstStyle/>
          <a:p>
            <a:r>
              <a:rPr lang="en-US" sz="7200" b="1" dirty="0" smtClean="0"/>
              <a:t>Q &amp; A</a:t>
            </a:r>
            <a:endParaRPr lang="en-US" sz="7200" b="1" dirty="0"/>
          </a:p>
        </p:txBody>
      </p:sp>
      <p:sp>
        <p:nvSpPr>
          <p:cNvPr id="4" name="TextBox 3"/>
          <p:cNvSpPr txBox="1"/>
          <p:nvPr/>
        </p:nvSpPr>
        <p:spPr>
          <a:xfrm>
            <a:off x="4333434" y="2672862"/>
            <a:ext cx="3525132" cy="1323439"/>
          </a:xfrm>
          <a:prstGeom prst="rect">
            <a:avLst/>
          </a:prstGeom>
          <a:noFill/>
        </p:spPr>
        <p:txBody>
          <a:bodyPr wrap="none" rtlCol="0">
            <a:spAutoFit/>
          </a:bodyPr>
          <a:lstStyle/>
          <a:p>
            <a:r>
              <a:rPr lang="en-US" sz="8000" b="1" dirty="0" smtClean="0"/>
              <a:t>Thanks!</a:t>
            </a:r>
            <a:endParaRPr lang="en-US" sz="8000" b="1" dirty="0"/>
          </a:p>
        </p:txBody>
      </p:sp>
    </p:spTree>
    <p:extLst>
      <p:ext uri="{BB962C8B-B14F-4D97-AF65-F5344CB8AC3E}">
        <p14:creationId xmlns:p14="http://schemas.microsoft.com/office/powerpoint/2010/main" val="1869911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3029" y="189279"/>
            <a:ext cx="9694985" cy="1325563"/>
          </a:xfrm>
        </p:spPr>
        <p:txBody>
          <a:bodyPr/>
          <a:lstStyle/>
          <a:p>
            <a:pPr algn="ctr"/>
            <a:r>
              <a:rPr lang="en-US" smtClean="0"/>
              <a:t>2015 Macro Trends</a:t>
            </a:r>
            <a:r>
              <a:rPr lang="en-US" dirty="0" smtClean="0"/>
              <a:t/>
            </a:r>
            <a:br>
              <a:rPr lang="en-US" dirty="0" smtClean="0"/>
            </a:br>
            <a:r>
              <a:rPr lang="en-US" sz="3600" dirty="0" smtClean="0"/>
              <a:t>(Seeing the Future)</a:t>
            </a:r>
            <a:endParaRPr lang="en-US" sz="3600" dirty="0"/>
          </a:p>
        </p:txBody>
      </p:sp>
      <p:grpSp>
        <p:nvGrpSpPr>
          <p:cNvPr id="9" name="Group 8"/>
          <p:cNvGrpSpPr/>
          <p:nvPr/>
        </p:nvGrpSpPr>
        <p:grpSpPr>
          <a:xfrm>
            <a:off x="2904197" y="1740570"/>
            <a:ext cx="6383607" cy="4916904"/>
            <a:chOff x="3846482" y="1740570"/>
            <a:chExt cx="6383607" cy="4916904"/>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663" y="2395138"/>
              <a:ext cx="4477244" cy="4262336"/>
            </a:xfrm>
            <a:prstGeom prst="rect">
              <a:avLst/>
            </a:prstGeom>
          </p:spPr>
        </p:pic>
        <p:sp>
          <p:nvSpPr>
            <p:cNvPr id="8" name="TextBox 7"/>
            <p:cNvSpPr txBox="1"/>
            <p:nvPr/>
          </p:nvSpPr>
          <p:spPr>
            <a:xfrm>
              <a:off x="3846482" y="1740570"/>
              <a:ext cx="6383607" cy="646331"/>
            </a:xfrm>
            <a:prstGeom prst="rect">
              <a:avLst/>
            </a:prstGeom>
            <a:noFill/>
          </p:spPr>
          <p:txBody>
            <a:bodyPr wrap="none" rtlCol="0">
              <a:spAutoFit/>
            </a:bodyPr>
            <a:lstStyle/>
            <a:p>
              <a:r>
                <a:rPr lang="en-US" sz="3600" b="1" dirty="0" smtClean="0"/>
                <a:t>The Rise of Machine Intelligence</a:t>
              </a:r>
              <a:endParaRPr lang="en-US" sz="3600" b="1" dirty="0"/>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0" y="2924641"/>
            <a:ext cx="9093200" cy="2908300"/>
          </a:xfrm>
          <a:prstGeom prst="rect">
            <a:avLst/>
          </a:prstGeom>
        </p:spPr>
        <p:style>
          <a:lnRef idx="2">
            <a:schemeClr val="dk1"/>
          </a:lnRef>
          <a:fillRef idx="1">
            <a:schemeClr val="lt1"/>
          </a:fillRef>
          <a:effectRef idx="0">
            <a:schemeClr val="dk1"/>
          </a:effectRef>
          <a:fontRef idx="minor">
            <a:schemeClr val="dk1"/>
          </a:fontRef>
        </p:style>
      </p:pic>
      <p:sp>
        <p:nvSpPr>
          <p:cNvPr id="13" name="TextBox 12"/>
          <p:cNvSpPr txBox="1"/>
          <p:nvPr/>
        </p:nvSpPr>
        <p:spPr>
          <a:xfrm rot="19973301">
            <a:off x="645992" y="2541824"/>
            <a:ext cx="10900018" cy="193899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4000" b="1" dirty="0"/>
              <a:t>Most of the knowledge in the </a:t>
            </a:r>
            <a:r>
              <a:rPr lang="en-US" sz="4000" b="1" dirty="0" smtClean="0"/>
              <a:t>world of the future </a:t>
            </a:r>
            <a:r>
              <a:rPr lang="en-US" sz="4000" b="1" dirty="0"/>
              <a:t>will be extracted by and </a:t>
            </a:r>
            <a:r>
              <a:rPr lang="en-US" sz="4000" b="1" dirty="0" smtClean="0"/>
              <a:t>reside in machines.</a:t>
            </a:r>
            <a:endParaRPr lang="en-US" sz="4000" b="1" dirty="0"/>
          </a:p>
          <a:p>
            <a:r>
              <a:rPr lang="en-US" sz="4000" b="1" dirty="0" smtClean="0"/>
              <a:t>-- </a:t>
            </a:r>
            <a:r>
              <a:rPr lang="en-US" sz="4000" b="1" dirty="0"/>
              <a:t>Yann </a:t>
            </a:r>
            <a:r>
              <a:rPr lang="en-US" sz="4000" b="1" dirty="0" smtClean="0"/>
              <a:t>LeCun, Director of AI Research at Facebook</a:t>
            </a:r>
            <a:endParaRPr lang="en-US" sz="4000" b="1" dirty="0"/>
          </a:p>
        </p:txBody>
      </p:sp>
    </p:spTree>
    <p:extLst>
      <p:ext uri="{BB962C8B-B14F-4D97-AF65-F5344CB8AC3E}">
        <p14:creationId xmlns:p14="http://schemas.microsoft.com/office/powerpoint/2010/main" val="77605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196289" y="1599374"/>
            <a:ext cx="2509175" cy="2379066"/>
            <a:chOff x="6196289" y="1599374"/>
            <a:chExt cx="2509175" cy="237906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89" y="2235237"/>
              <a:ext cx="2509175" cy="1743203"/>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6557843" y="1599374"/>
              <a:ext cx="1786066" cy="528759"/>
            </a:xfrm>
            <a:prstGeom prst="rect">
              <a:avLst/>
            </a:prstGeom>
            <a:noFill/>
          </p:spPr>
          <p:txBody>
            <a:bodyPr wrap="square" rtlCol="0">
              <a:spAutoFit/>
            </a:bodyPr>
            <a:lstStyle/>
            <a:p>
              <a:r>
                <a:rPr lang="en-US" sz="2800" dirty="0"/>
                <a:t>Experience</a:t>
              </a:r>
            </a:p>
          </p:txBody>
        </p:sp>
      </p:grpSp>
      <p:grpSp>
        <p:nvGrpSpPr>
          <p:cNvPr id="14" name="Group 13"/>
          <p:cNvGrpSpPr/>
          <p:nvPr/>
        </p:nvGrpSpPr>
        <p:grpSpPr>
          <a:xfrm>
            <a:off x="2635348" y="4445391"/>
            <a:ext cx="2336223" cy="2200670"/>
            <a:chOff x="3991473" y="4403333"/>
            <a:chExt cx="2616808" cy="238030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473" y="5039094"/>
              <a:ext cx="2616808" cy="1744539"/>
            </a:xfrm>
            <a:prstGeom prst="rect">
              <a:avLst/>
            </a:prstGeom>
          </p:spPr>
          <p:style>
            <a:lnRef idx="2">
              <a:schemeClr val="dk1"/>
            </a:lnRef>
            <a:fillRef idx="1">
              <a:schemeClr val="lt1"/>
            </a:fillRef>
            <a:effectRef idx="0">
              <a:schemeClr val="dk1"/>
            </a:effectRef>
            <a:fontRef idx="minor">
              <a:schemeClr val="dk1"/>
            </a:fontRef>
          </p:style>
        </p:pic>
        <p:sp>
          <p:nvSpPr>
            <p:cNvPr id="12" name="TextBox 11"/>
            <p:cNvSpPr txBox="1"/>
            <p:nvPr/>
          </p:nvSpPr>
          <p:spPr>
            <a:xfrm>
              <a:off x="4672878" y="4403333"/>
              <a:ext cx="1404606" cy="565928"/>
            </a:xfrm>
            <a:prstGeom prst="rect">
              <a:avLst/>
            </a:prstGeom>
            <a:noFill/>
          </p:spPr>
          <p:txBody>
            <a:bodyPr wrap="none" rtlCol="0">
              <a:spAutoFit/>
            </a:bodyPr>
            <a:lstStyle/>
            <a:p>
              <a:r>
                <a:rPr lang="en-US" sz="2800" dirty="0"/>
                <a:t>Culture</a:t>
              </a:r>
            </a:p>
          </p:txBody>
        </p:sp>
      </p:grpSp>
      <p:grpSp>
        <p:nvGrpSpPr>
          <p:cNvPr id="17" name="Group 16"/>
          <p:cNvGrpSpPr/>
          <p:nvPr/>
        </p:nvGrpSpPr>
        <p:grpSpPr>
          <a:xfrm>
            <a:off x="6196289" y="4424931"/>
            <a:ext cx="2696622" cy="2299144"/>
            <a:chOff x="4672288" y="4136632"/>
            <a:chExt cx="2853927" cy="2509429"/>
          </a:xfrm>
        </p:grpSpPr>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2288" y="4744633"/>
              <a:ext cx="2853927" cy="1901428"/>
            </a:xfrm>
            <a:prstGeom prst="rect">
              <a:avLst/>
            </a:prstGeom>
          </p:spPr>
        </p:pic>
        <p:sp>
          <p:nvSpPr>
            <p:cNvPr id="16" name="TextBox 15"/>
            <p:cNvSpPr txBox="1"/>
            <p:nvPr/>
          </p:nvSpPr>
          <p:spPr>
            <a:xfrm>
              <a:off x="5205213" y="4136632"/>
              <a:ext cx="1788077" cy="571075"/>
            </a:xfrm>
            <a:prstGeom prst="rect">
              <a:avLst/>
            </a:prstGeom>
            <a:noFill/>
          </p:spPr>
          <p:txBody>
            <a:bodyPr wrap="none" rtlCol="0">
              <a:spAutoFit/>
            </a:bodyPr>
            <a:lstStyle/>
            <a:p>
              <a:r>
                <a:rPr lang="en-US" sz="2800" dirty="0"/>
                <a:t>Machines</a:t>
              </a:r>
            </a:p>
          </p:txBody>
        </p:sp>
      </p:grpSp>
      <p:sp>
        <p:nvSpPr>
          <p:cNvPr id="2" name="Title 1"/>
          <p:cNvSpPr>
            <a:spLocks noGrp="1"/>
          </p:cNvSpPr>
          <p:nvPr>
            <p:ph type="title"/>
          </p:nvPr>
        </p:nvSpPr>
        <p:spPr>
          <a:xfrm>
            <a:off x="442451" y="170919"/>
            <a:ext cx="11494887" cy="1051140"/>
          </a:xfrm>
        </p:spPr>
        <p:txBody>
          <a:bodyPr>
            <a:normAutofit fontScale="90000"/>
          </a:bodyPr>
          <a:lstStyle/>
          <a:p>
            <a:pPr algn="ctr"/>
            <a:r>
              <a:rPr lang="en-US" sz="4000" dirty="0" smtClean="0"/>
              <a:t>Ok, The Future (Present) Is </a:t>
            </a:r>
            <a:r>
              <a:rPr lang="en-US" sz="4000" smtClean="0"/>
              <a:t>Going To </a:t>
            </a:r>
            <a:r>
              <a:rPr lang="en-US" sz="4000" dirty="0"/>
              <a:t>B</a:t>
            </a:r>
            <a:r>
              <a:rPr lang="en-US" sz="4000" smtClean="0"/>
              <a:t>e </a:t>
            </a:r>
            <a:r>
              <a:rPr lang="en-US" sz="4000" dirty="0" smtClean="0"/>
              <a:t>Knowledge Based</a:t>
            </a:r>
            <a:br>
              <a:rPr lang="en-US" sz="4000" dirty="0" smtClean="0"/>
            </a:br>
            <a:r>
              <a:rPr lang="en-US" sz="4000" dirty="0" smtClean="0"/>
              <a:t>But Where Does Knowledge Come From?</a:t>
            </a:r>
            <a:endParaRPr lang="en-US" dirty="0"/>
          </a:p>
        </p:txBody>
      </p:sp>
      <p:grpSp>
        <p:nvGrpSpPr>
          <p:cNvPr id="6" name="Group 5"/>
          <p:cNvGrpSpPr/>
          <p:nvPr/>
        </p:nvGrpSpPr>
        <p:grpSpPr>
          <a:xfrm>
            <a:off x="8934359" y="2536700"/>
            <a:ext cx="3002980" cy="2146705"/>
            <a:chOff x="8996186" y="2208009"/>
            <a:chExt cx="3002980" cy="2146705"/>
          </a:xfrm>
        </p:grpSpPr>
        <p:grpSp>
          <p:nvGrpSpPr>
            <p:cNvPr id="3" name="Group 2"/>
            <p:cNvGrpSpPr/>
            <p:nvPr/>
          </p:nvGrpSpPr>
          <p:grpSpPr>
            <a:xfrm>
              <a:off x="8996186" y="2208009"/>
              <a:ext cx="970917" cy="2146705"/>
              <a:chOff x="9481645" y="2045467"/>
              <a:chExt cx="970917" cy="2146705"/>
            </a:xfrm>
          </p:grpSpPr>
          <p:cxnSp>
            <p:nvCxnSpPr>
              <p:cNvPr id="22" name="Straight Arrow Connector 21"/>
              <p:cNvCxnSpPr/>
              <p:nvPr/>
            </p:nvCxnSpPr>
            <p:spPr>
              <a:xfrm>
                <a:off x="9481892" y="2045467"/>
                <a:ext cx="97067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9481645" y="2045467"/>
                <a:ext cx="29985" cy="214670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9316893" y="2767883"/>
              <a:ext cx="2682273"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Many orders of magnitude</a:t>
              </a:r>
            </a:p>
            <a:p>
              <a:r>
                <a:rPr lang="en-US" dirty="0"/>
                <a:t>faster and </a:t>
              </a:r>
              <a:r>
                <a:rPr lang="en-US" dirty="0" smtClean="0"/>
                <a:t>larger</a:t>
              </a:r>
              <a:endParaRPr lang="en-US" dirty="0"/>
            </a:p>
          </p:txBody>
        </p:sp>
      </p:grpSp>
      <p:grpSp>
        <p:nvGrpSpPr>
          <p:cNvPr id="20" name="Group 19"/>
          <p:cNvGrpSpPr/>
          <p:nvPr/>
        </p:nvGrpSpPr>
        <p:grpSpPr>
          <a:xfrm>
            <a:off x="2635348" y="1599375"/>
            <a:ext cx="2434058" cy="2379065"/>
            <a:chOff x="2635348" y="1599375"/>
            <a:chExt cx="2434058" cy="2379065"/>
          </a:xfrm>
        </p:grpSpPr>
        <p:sp>
          <p:nvSpPr>
            <p:cNvPr id="5" name="TextBox 4"/>
            <p:cNvSpPr txBox="1"/>
            <p:nvPr/>
          </p:nvSpPr>
          <p:spPr>
            <a:xfrm>
              <a:off x="3077293" y="1599375"/>
              <a:ext cx="1550168" cy="523220"/>
            </a:xfrm>
            <a:prstGeom prst="rect">
              <a:avLst/>
            </a:prstGeom>
            <a:noFill/>
          </p:spPr>
          <p:txBody>
            <a:bodyPr wrap="none" rtlCol="0">
              <a:spAutoFit/>
            </a:bodyPr>
            <a:lstStyle/>
            <a:p>
              <a:r>
                <a:rPr lang="en-US" sz="2800" dirty="0"/>
                <a:t>Evolution</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5348" y="2235237"/>
              <a:ext cx="2434058" cy="1743203"/>
            </a:xfrm>
            <a:prstGeom prst="rect">
              <a:avLst/>
            </a:prstGeom>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46704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508" y="85489"/>
            <a:ext cx="11218984" cy="934420"/>
          </a:xfrm>
        </p:spPr>
        <p:txBody>
          <a:bodyPr>
            <a:normAutofit/>
          </a:bodyPr>
          <a:lstStyle/>
          <a:p>
            <a:r>
              <a:rPr lang="en-US" dirty="0" smtClean="0"/>
              <a:t>So How Can Machines Discover New Knowledge?</a:t>
            </a:r>
            <a:endParaRPr lang="en-US" dirty="0"/>
          </a:p>
        </p:txBody>
      </p:sp>
      <p:sp>
        <p:nvSpPr>
          <p:cNvPr id="3" name="Content Placeholder 2"/>
          <p:cNvSpPr>
            <a:spLocks noGrp="1"/>
          </p:cNvSpPr>
          <p:nvPr>
            <p:ph idx="1"/>
          </p:nvPr>
        </p:nvSpPr>
        <p:spPr>
          <a:xfrm>
            <a:off x="926123" y="1213338"/>
            <a:ext cx="8229600" cy="5644662"/>
          </a:xfrm>
        </p:spPr>
        <p:txBody>
          <a:bodyPr>
            <a:normAutofit fontScale="55000" lnSpcReduction="20000"/>
          </a:bodyPr>
          <a:lstStyle/>
          <a:p>
            <a:r>
              <a:rPr lang="en-US" sz="4400" b="1" dirty="0"/>
              <a:t>Fill the gaps in existing knowledge</a:t>
            </a:r>
          </a:p>
          <a:p>
            <a:pPr lvl="1"/>
            <a:r>
              <a:rPr lang="en-US" sz="3300" dirty="0" smtClean="0"/>
              <a:t>Symbolists</a:t>
            </a:r>
            <a:endParaRPr lang="en-US" sz="3300" dirty="0"/>
          </a:p>
          <a:p>
            <a:pPr lvl="1"/>
            <a:r>
              <a:rPr lang="en-US" sz="3300" dirty="0" smtClean="0"/>
              <a:t>Technology: Induction/Inverse </a:t>
            </a:r>
            <a:r>
              <a:rPr lang="en-US" sz="3300" dirty="0"/>
              <a:t>Deduction</a:t>
            </a:r>
          </a:p>
          <a:p>
            <a:pPr lvl="1"/>
            <a:endParaRPr lang="en-US" sz="3300" dirty="0"/>
          </a:p>
          <a:p>
            <a:r>
              <a:rPr lang="en-US" sz="4400" b="1" dirty="0"/>
              <a:t>Emulate the brain</a:t>
            </a:r>
          </a:p>
          <a:p>
            <a:pPr lvl="1"/>
            <a:r>
              <a:rPr lang="en-US" sz="3300" dirty="0"/>
              <a:t>Connectionists</a:t>
            </a:r>
          </a:p>
          <a:p>
            <a:pPr lvl="1"/>
            <a:r>
              <a:rPr lang="en-US" sz="3300" dirty="0" smtClean="0"/>
              <a:t>Technology: Deep </a:t>
            </a:r>
            <a:r>
              <a:rPr lang="en-US" sz="3300" dirty="0"/>
              <a:t>neural nets</a:t>
            </a:r>
          </a:p>
          <a:p>
            <a:pPr lvl="1"/>
            <a:endParaRPr lang="en-US" sz="3300" dirty="0"/>
          </a:p>
          <a:p>
            <a:r>
              <a:rPr lang="en-US" sz="4400" b="1" dirty="0"/>
              <a:t>Emulate evolution</a:t>
            </a:r>
          </a:p>
          <a:p>
            <a:pPr lvl="1"/>
            <a:r>
              <a:rPr lang="en-US" sz="3300" dirty="0"/>
              <a:t>Evolutionaries</a:t>
            </a:r>
          </a:p>
          <a:p>
            <a:pPr lvl="1"/>
            <a:r>
              <a:rPr lang="en-US" sz="3300" dirty="0" smtClean="0"/>
              <a:t>Technology: Genetic </a:t>
            </a:r>
            <a:r>
              <a:rPr lang="en-US" sz="3300" dirty="0"/>
              <a:t>Algorithms</a:t>
            </a:r>
          </a:p>
          <a:p>
            <a:pPr lvl="1"/>
            <a:endParaRPr lang="en-US" sz="3300" dirty="0"/>
          </a:p>
          <a:p>
            <a:r>
              <a:rPr lang="en-US" sz="4400" b="1" dirty="0"/>
              <a:t>Systematically reduce uncertainty</a:t>
            </a:r>
          </a:p>
          <a:p>
            <a:pPr lvl="1"/>
            <a:r>
              <a:rPr lang="en-US" sz="3300" dirty="0"/>
              <a:t>Bayesians</a:t>
            </a:r>
          </a:p>
          <a:p>
            <a:pPr lvl="1"/>
            <a:r>
              <a:rPr lang="en-US" sz="3300" dirty="0" smtClean="0"/>
              <a:t>Technology: Bayesian </a:t>
            </a:r>
            <a:r>
              <a:rPr lang="en-US" sz="3300" dirty="0"/>
              <a:t>Inference</a:t>
            </a:r>
          </a:p>
          <a:p>
            <a:pPr lvl="1"/>
            <a:endParaRPr lang="en-US" sz="3300" dirty="0"/>
          </a:p>
          <a:p>
            <a:r>
              <a:rPr lang="en-US" sz="4400" b="1" dirty="0"/>
              <a:t>- Notice similarities between old and new</a:t>
            </a:r>
          </a:p>
          <a:p>
            <a:pPr lvl="1"/>
            <a:r>
              <a:rPr lang="en-US" sz="3300" dirty="0"/>
              <a:t>Analogizers</a:t>
            </a:r>
          </a:p>
          <a:p>
            <a:pPr lvl="1"/>
            <a:r>
              <a:rPr lang="en-US" sz="3300" dirty="0" smtClean="0"/>
              <a:t>Technology: Kernel machines/Support Vector Machines</a:t>
            </a:r>
            <a:endParaRPr lang="en-US" sz="3300" dirty="0"/>
          </a:p>
          <a:p>
            <a:endParaRPr lang="en-US" sz="3600" dirty="0"/>
          </a:p>
          <a:p>
            <a:endParaRPr lang="en-US" dirty="0" smtClean="0"/>
          </a:p>
        </p:txBody>
      </p:sp>
      <p:sp>
        <p:nvSpPr>
          <p:cNvPr id="6" name="TextBox 5"/>
          <p:cNvSpPr txBox="1"/>
          <p:nvPr/>
        </p:nvSpPr>
        <p:spPr>
          <a:xfrm>
            <a:off x="5550877" y="2430894"/>
            <a:ext cx="6336323"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dirty="0"/>
              <a:t>These correspond to </a:t>
            </a:r>
            <a:r>
              <a:rPr lang="en-US" sz="3600" dirty="0" smtClean="0"/>
              <a:t>the 5 major schools </a:t>
            </a:r>
            <a:r>
              <a:rPr lang="en-US" sz="3600" dirty="0"/>
              <a:t>of </a:t>
            </a:r>
            <a:r>
              <a:rPr lang="en-US" sz="3600" dirty="0" smtClean="0"/>
              <a:t>thought in machine </a:t>
            </a:r>
            <a:r>
              <a:rPr lang="en-US" sz="3600" dirty="0"/>
              <a:t>learning</a:t>
            </a:r>
          </a:p>
        </p:txBody>
      </p:sp>
    </p:spTree>
    <p:extLst>
      <p:ext uri="{BB962C8B-B14F-4D97-AF65-F5344CB8AC3E}">
        <p14:creationId xmlns:p14="http://schemas.microsoft.com/office/powerpoint/2010/main" val="61700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1575" y="0"/>
            <a:ext cx="2228850" cy="1325563"/>
          </a:xfrm>
        </p:spPr>
        <p:txBody>
          <a:bodyPr/>
          <a:lstStyle/>
          <a:p>
            <a:r>
              <a:rPr lang="en-US" sz="4800" dirty="0" smtClean="0"/>
              <a:t>Agenda</a:t>
            </a:r>
            <a:endParaRPr lang="en-US" dirty="0"/>
          </a:p>
        </p:txBody>
      </p:sp>
      <p:sp>
        <p:nvSpPr>
          <p:cNvPr id="3" name="Content Placeholder 2"/>
          <p:cNvSpPr>
            <a:spLocks noGrp="1"/>
          </p:cNvSpPr>
          <p:nvPr>
            <p:ph idx="1"/>
          </p:nvPr>
        </p:nvSpPr>
        <p:spPr>
          <a:xfrm>
            <a:off x="838200" y="1603131"/>
            <a:ext cx="10515600" cy="5064369"/>
          </a:xfrm>
        </p:spPr>
        <p:txBody>
          <a:bodyPr>
            <a:normAutofit fontScale="92500" lnSpcReduction="10000"/>
          </a:bodyPr>
          <a:lstStyle/>
          <a:p>
            <a:r>
              <a:rPr lang="en-US" sz="2400" dirty="0" smtClean="0">
                <a:solidFill>
                  <a:schemeClr val="bg1">
                    <a:lumMod val="65000"/>
                  </a:schemeClr>
                </a:solidFill>
              </a:rPr>
              <a:t>Macro Trends Circa 2012:  Seeing The Past, Present and Future</a:t>
            </a:r>
          </a:p>
          <a:p>
            <a:endParaRPr lang="en-US" sz="2400" dirty="0" smtClean="0"/>
          </a:p>
          <a:p>
            <a:r>
              <a:rPr lang="en-US" sz="2400" dirty="0" smtClean="0"/>
              <a:t>What is Machine Learning?</a:t>
            </a:r>
          </a:p>
          <a:p>
            <a:endParaRPr lang="en-US" sz="2400" dirty="0"/>
          </a:p>
          <a:p>
            <a:r>
              <a:rPr lang="en-US" sz="2400" dirty="0" smtClean="0"/>
              <a:t>Machine Learning, Anomaly Detection and Cybersecurity</a:t>
            </a:r>
          </a:p>
          <a:p>
            <a:pPr lvl="1"/>
            <a:endParaRPr lang="en-US" dirty="0"/>
          </a:p>
          <a:p>
            <a:r>
              <a:rPr lang="en-US" sz="2400" dirty="0"/>
              <a:t>CTO’s Office </a:t>
            </a:r>
            <a:r>
              <a:rPr lang="en-US" sz="2400" dirty="0" smtClean="0"/>
              <a:t>Machine Learning Initiatives</a:t>
            </a:r>
          </a:p>
          <a:p>
            <a:pPr lvl="1"/>
            <a:endParaRPr lang="en-US" dirty="0"/>
          </a:p>
          <a:p>
            <a:r>
              <a:rPr lang="en-US" sz="2400" dirty="0" smtClean="0"/>
              <a:t>Industry Cybersecurity Landscape</a:t>
            </a:r>
          </a:p>
          <a:p>
            <a:endParaRPr lang="en-US" sz="2400" dirty="0"/>
          </a:p>
          <a:p>
            <a:r>
              <a:rPr lang="en-US" sz="2400" dirty="0" smtClean="0"/>
              <a:t>Summary</a:t>
            </a:r>
            <a:endParaRPr lang="en-US" sz="2400" dirty="0"/>
          </a:p>
          <a:p>
            <a:pPr marL="0" indent="0">
              <a:buNone/>
            </a:pPr>
            <a:endParaRPr lang="en-US" sz="2400" dirty="0" smtClean="0"/>
          </a:p>
          <a:p>
            <a:r>
              <a:rPr lang="en-US" sz="2400" dirty="0" smtClean="0"/>
              <a:t>Q&amp;A</a:t>
            </a:r>
            <a:endParaRPr lang="en-US" sz="2400" dirty="0"/>
          </a:p>
        </p:txBody>
      </p:sp>
    </p:spTree>
    <p:extLst>
      <p:ext uri="{BB962C8B-B14F-4D97-AF65-F5344CB8AC3E}">
        <p14:creationId xmlns:p14="http://schemas.microsoft.com/office/powerpoint/2010/main" val="845586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TotalTime>
  <Words>2466</Words>
  <Application>Microsoft Macintosh PowerPoint</Application>
  <PresentationFormat>Widescreen</PresentationFormat>
  <Paragraphs>527</Paragraphs>
  <Slides>53</Slides>
  <Notes>18</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53</vt:i4>
      </vt:variant>
    </vt:vector>
  </HeadingPairs>
  <TitlesOfParts>
    <vt:vector size="64" baseType="lpstr">
      <vt:lpstr>Arial</vt:lpstr>
      <vt:lpstr>Calibri</vt:lpstr>
      <vt:lpstr>Calibri Light</vt:lpstr>
      <vt:lpstr>Cambria Math</vt:lpstr>
      <vt:lpstr>Dual 400</vt:lpstr>
      <vt:lpstr>Franklin Gothic Demi Cond</vt:lpstr>
      <vt:lpstr>Franklin Gothic Medium</vt:lpstr>
      <vt:lpstr>ＭＳ ゴシック</vt:lpstr>
      <vt:lpstr>Wingdings</vt:lpstr>
      <vt:lpstr>Office Theme</vt:lpstr>
      <vt:lpstr>Custom Design</vt:lpstr>
      <vt:lpstr>Machine Learning, Cybersecurity and Beyond Seeing the Past, Present, and Future</vt:lpstr>
      <vt:lpstr>Agenda</vt:lpstr>
      <vt:lpstr>Macro trends</vt:lpstr>
      <vt:lpstr>The Evolution of Intelligence</vt:lpstr>
      <vt:lpstr>The Three Main Points I Made Back in 2012</vt:lpstr>
      <vt:lpstr>2015 Macro Trends (Seeing the Future)</vt:lpstr>
      <vt:lpstr>Ok, The Future (Present) Is Going To Be Knowledge Based But Where Does Knowledge Come From?</vt:lpstr>
      <vt:lpstr>So How Can Machines Discover New Knowledge?</vt:lpstr>
      <vt:lpstr>Agenda</vt:lpstr>
      <vt:lpstr>So What is Machine Learning?</vt:lpstr>
      <vt:lpstr>PowerPoint Presentation</vt:lpstr>
      <vt:lpstr>Ok, What is all the Excitement About? Context and Framing</vt:lpstr>
      <vt:lpstr>Conventional View of the Analytics Space</vt:lpstr>
      <vt:lpstr>PowerPoint Presentation</vt:lpstr>
      <vt:lpstr>Still, What is All the ML Excitement About?</vt:lpstr>
      <vt:lpstr>Self-Driving Cars</vt:lpstr>
      <vt:lpstr>Toyota An Industry in Transition: “Nuts and Bolts”  Intelligent Technology Platform</vt:lpstr>
      <vt:lpstr>Apple</vt:lpstr>
      <vt:lpstr>PowerPoint Presentation</vt:lpstr>
      <vt:lpstr>PowerPoint Presentation</vt:lpstr>
      <vt:lpstr>PowerPoint Presentation</vt:lpstr>
      <vt:lpstr>Other ML Applications You Interact with Everyday</vt:lpstr>
      <vt:lpstr>PowerPoint Presentation</vt:lpstr>
      <vt:lpstr>Agenda</vt:lpstr>
      <vt:lpstr>Now, We Want To Apply This Technology To Networking Anomaly Detection for Cybersecurity (and Beyond)</vt:lpstr>
      <vt:lpstr>Basic Idea Behind Anomaly Detection</vt:lpstr>
      <vt:lpstr>Simple Example</vt:lpstr>
      <vt:lpstr>Anomaly Detection Schemes </vt:lpstr>
      <vt:lpstr>3 Main Types of Anomaly</vt:lpstr>
      <vt:lpstr>Point Anomalies</vt:lpstr>
      <vt:lpstr>Contextual Anomalies</vt:lpstr>
      <vt:lpstr>Collective Anomalies</vt:lpstr>
      <vt:lpstr>Key Challenges  for Anomaly Detection Algorithms</vt:lpstr>
      <vt:lpstr>Agenda</vt:lpstr>
      <vt:lpstr>CTO’s Office Machine Learning Initiatives</vt:lpstr>
      <vt:lpstr>How We View the Network Intelligence Stack</vt:lpstr>
      <vt:lpstr>Example: Preprocessing Network Data</vt:lpstr>
      <vt:lpstr>Example: Visualizing Anomaly Detection Efficiency Confusion Matrix</vt:lpstr>
      <vt:lpstr>Brocade Network Machine Learning  Workflow Schematic</vt:lpstr>
      <vt:lpstr>Other Machine Learning Use Cases</vt:lpstr>
      <vt:lpstr>Frequent Pattern Mining  (FP Growth Algorithm)</vt:lpstr>
      <vt:lpstr>K-Means (K-Means Clustering)</vt:lpstr>
      <vt:lpstr>Putting It All Together</vt:lpstr>
      <vt:lpstr>Why not just use an IDS for Anomaly Detection?</vt:lpstr>
      <vt:lpstr>PowerPoint Presentation</vt:lpstr>
      <vt:lpstr>PowerPoint Presentation</vt:lpstr>
      <vt:lpstr>PowerPoint Presentation</vt:lpstr>
      <vt:lpstr>PowerPoint Presentation</vt:lpstr>
      <vt:lpstr>Agenda</vt:lpstr>
      <vt:lpstr>PowerPoint Presentation</vt:lpstr>
      <vt:lpstr>Finally…</vt:lpstr>
      <vt:lpstr>Agenda</vt:lpstr>
      <vt:lpstr>Q &amp; 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Meyer</dc:creator>
  <cp:lastModifiedBy>David Meyer</cp:lastModifiedBy>
  <cp:revision>487</cp:revision>
  <dcterms:created xsi:type="dcterms:W3CDTF">2015-10-18T19:40:24Z</dcterms:created>
  <dcterms:modified xsi:type="dcterms:W3CDTF">2015-11-03T20:44:17Z</dcterms:modified>
</cp:coreProperties>
</file>